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sldIdLst>
    <p:sldId id="256" r:id="rId3"/>
    <p:sldId id="257" r:id="rId4"/>
    <p:sldId id="260" r:id="rId5"/>
    <p:sldId id="261" r:id="rId6"/>
    <p:sldId id="262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28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9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5/3/2017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6000" dirty="0">
                <a:solidFill>
                  <a:schemeClr val="tx1"/>
                </a:solidFill>
                <a:latin typeface="NanumGothic" charset="0"/>
                <a:ea typeface="NanumGothic" charset="0"/>
              </a:rPr>
              <a:t>The Gospel of Mark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BZ" sz="2800" dirty="0"/>
              <a:t>Date: 50-60 AD</a:t>
            </a:r>
          </a:p>
          <a:p>
            <a:pPr>
              <a:lnSpc>
                <a:spcPct val="150000"/>
              </a:lnSpc>
            </a:pPr>
            <a:r>
              <a:rPr lang="en-BZ" sz="2800" dirty="0"/>
              <a:t>Author: Probably John Mark (Acts </a:t>
            </a:r>
            <a:r>
              <a:rPr lang="en-BZ" sz="2800" dirty="0" smtClean="0"/>
              <a:t>12:12, 25, 13:5; </a:t>
            </a:r>
            <a:r>
              <a:rPr lang="en-BZ" sz="2800" dirty="0"/>
              <a:t>Col </a:t>
            </a:r>
            <a:r>
              <a:rPr lang="en-BZ" sz="2800" dirty="0" smtClean="0"/>
              <a:t>4:10; 2 Tim 4:11)</a:t>
            </a:r>
            <a:endParaRPr lang="en-BZ" sz="2800" dirty="0"/>
          </a:p>
          <a:p>
            <a:pPr>
              <a:lnSpc>
                <a:spcPct val="150000"/>
              </a:lnSpc>
            </a:pPr>
            <a:r>
              <a:rPr lang="en-BZ" sz="2800" dirty="0"/>
              <a:t>One of the synoptic </a:t>
            </a:r>
            <a:r>
              <a:rPr lang="en-BZ" sz="2800" dirty="0" smtClean="0"/>
              <a:t>gospels ( Matthew, Mark, Luke)</a:t>
            </a:r>
            <a:endParaRPr lang="en-BZ" sz="2800" dirty="0"/>
          </a:p>
          <a:p>
            <a:pPr>
              <a:lnSpc>
                <a:spcPct val="150000"/>
              </a:lnSpc>
            </a:pPr>
            <a:r>
              <a:rPr lang="en-BZ" sz="2800" dirty="0"/>
              <a:t>Probably first one written </a:t>
            </a:r>
            <a:r>
              <a:rPr lang="en-BZ" sz="2800" dirty="0" smtClean="0"/>
              <a:t>(Peter?- See Acts. 3:13-15; Mk. 10:36-41; 1 Pet.5:13) </a:t>
            </a:r>
            <a:endParaRPr lang="en-BZ" sz="2800" dirty="0"/>
          </a:p>
          <a:p>
            <a:pPr>
              <a:lnSpc>
                <a:spcPct val="150000"/>
              </a:lnSpc>
            </a:pPr>
            <a:r>
              <a:rPr lang="en-BZ" sz="2800" dirty="0"/>
              <a:t>Shortest of 4 gospels</a:t>
            </a:r>
          </a:p>
          <a:p>
            <a:pPr>
              <a:lnSpc>
                <a:spcPct val="150000"/>
              </a:lnSpc>
            </a:pPr>
            <a:r>
              <a:rPr lang="en-BZ" sz="2800" dirty="0"/>
              <a:t>Gospel of Action and Facts</a:t>
            </a:r>
          </a:p>
          <a:p>
            <a:endParaRPr lang="en-B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87697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BZ" dirty="0" smtClean="0"/>
              <a:t>3:20-21- </a:t>
            </a:r>
            <a:r>
              <a:rPr lang="en-BZ" dirty="0"/>
              <a:t>Jesus’ family think he’s crazy </a:t>
            </a:r>
            <a:endParaRPr lang="en-BZ" dirty="0" smtClean="0"/>
          </a:p>
          <a:p>
            <a:pPr>
              <a:lnSpc>
                <a:spcPct val="150000"/>
              </a:lnSpc>
            </a:pPr>
            <a:r>
              <a:rPr lang="en-BZ" dirty="0" smtClean="0"/>
              <a:t>8:22-26- Jesus </a:t>
            </a:r>
            <a:r>
              <a:rPr lang="en-BZ" dirty="0"/>
              <a:t>heals a blind man in 2 stages</a:t>
            </a:r>
          </a:p>
          <a:p>
            <a:pPr>
              <a:lnSpc>
                <a:spcPct val="150000"/>
              </a:lnSpc>
            </a:pPr>
            <a:r>
              <a:rPr lang="en-BZ" dirty="0" smtClean="0"/>
              <a:t>7:32-37- </a:t>
            </a:r>
            <a:r>
              <a:rPr lang="en-BZ" dirty="0"/>
              <a:t>Jesus heals a blind-mute man </a:t>
            </a:r>
            <a:endParaRPr lang="en-BZ" dirty="0" smtClean="0"/>
          </a:p>
          <a:p>
            <a:pPr>
              <a:lnSpc>
                <a:spcPct val="150000"/>
              </a:lnSpc>
            </a:pPr>
            <a:r>
              <a:rPr lang="en-BZ" dirty="0" smtClean="0"/>
              <a:t>14:51-52- </a:t>
            </a:r>
            <a:r>
              <a:rPr lang="en-BZ" dirty="0"/>
              <a:t>young man flees </a:t>
            </a:r>
            <a:r>
              <a:rPr lang="en-BZ" dirty="0" smtClean="0"/>
              <a:t>naked</a:t>
            </a:r>
          </a:p>
          <a:p>
            <a:pPr>
              <a:lnSpc>
                <a:spcPct val="150000"/>
              </a:lnSpc>
            </a:pPr>
            <a:r>
              <a:rPr lang="en-BZ" dirty="0" smtClean="0"/>
              <a:t>4:26-29- </a:t>
            </a:r>
            <a:r>
              <a:rPr lang="en-BZ" dirty="0"/>
              <a:t>parable of secret growth of seed </a:t>
            </a:r>
            <a:r>
              <a:rPr lang="en-BZ" dirty="0" smtClean="0"/>
              <a:t>(Teaching)</a:t>
            </a:r>
          </a:p>
          <a:p>
            <a:pPr>
              <a:lnSpc>
                <a:spcPct val="150000"/>
              </a:lnSpc>
            </a:pPr>
            <a:r>
              <a:rPr lang="en-BZ" dirty="0" smtClean="0"/>
              <a:t>13:33-37- </a:t>
            </a:r>
            <a:r>
              <a:rPr lang="en-BZ" dirty="0"/>
              <a:t>parable of doorkeeper to be </a:t>
            </a:r>
            <a:r>
              <a:rPr lang="en-BZ" dirty="0" smtClean="0"/>
              <a:t>alert (Teaching) </a:t>
            </a:r>
            <a:endParaRPr lang="en-B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Uniqueness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90855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BZ" sz="2800" dirty="0" smtClean="0"/>
              <a:t>records </a:t>
            </a:r>
            <a:r>
              <a:rPr lang="en-BZ" sz="2800" dirty="0"/>
              <a:t>very little of Jesus’ teaching </a:t>
            </a:r>
          </a:p>
          <a:p>
            <a:pPr>
              <a:lnSpc>
                <a:spcPct val="150000"/>
              </a:lnSpc>
            </a:pPr>
            <a:r>
              <a:rPr lang="en-BZ" sz="2800" dirty="0" smtClean="0"/>
              <a:t>use </a:t>
            </a:r>
            <a:r>
              <a:rPr lang="en-BZ" sz="2800" dirty="0"/>
              <a:t>of “immediately” 41/59 times</a:t>
            </a:r>
          </a:p>
          <a:p>
            <a:pPr>
              <a:lnSpc>
                <a:spcPct val="150000"/>
              </a:lnSpc>
            </a:pPr>
            <a:r>
              <a:rPr lang="en-BZ" sz="2800" dirty="0" smtClean="0"/>
              <a:t>uses </a:t>
            </a:r>
            <a:r>
              <a:rPr lang="en-BZ" sz="2800" dirty="0"/>
              <a:t>terse style (imperfect tense) </a:t>
            </a:r>
          </a:p>
          <a:p>
            <a:pPr>
              <a:lnSpc>
                <a:spcPct val="150000"/>
              </a:lnSpc>
            </a:pPr>
            <a:r>
              <a:rPr lang="en-BZ" sz="2800" dirty="0" smtClean="0"/>
              <a:t>40 </a:t>
            </a:r>
            <a:r>
              <a:rPr lang="en-BZ" sz="2800" dirty="0"/>
              <a:t>scene changes in story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Fast-Paced Narrative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5298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BZ" dirty="0"/>
              <a:t>T</a:t>
            </a:r>
            <a:r>
              <a:rPr lang="en-BZ" dirty="0" smtClean="0"/>
              <a:t>he </a:t>
            </a:r>
            <a:r>
              <a:rPr lang="en-BZ" dirty="0"/>
              <a:t>mystery of the messiah, creating misunderstanding by Jesus’ enemies and disciples</a:t>
            </a:r>
          </a:p>
          <a:p>
            <a:r>
              <a:rPr lang="en-BZ" dirty="0"/>
              <a:t>T</a:t>
            </a:r>
            <a:r>
              <a:rPr lang="en-BZ" dirty="0" smtClean="0"/>
              <a:t>he </a:t>
            </a:r>
            <a:r>
              <a:rPr lang="en-BZ" dirty="0"/>
              <a:t>suffering of Jesus (that contrasts with human conceptions of glory and success)</a:t>
            </a:r>
          </a:p>
          <a:p>
            <a:r>
              <a:rPr lang="en-BZ" dirty="0"/>
              <a:t>T</a:t>
            </a:r>
            <a:r>
              <a:rPr lang="en-BZ" dirty="0" smtClean="0"/>
              <a:t>he </a:t>
            </a:r>
            <a:r>
              <a:rPr lang="en-BZ" dirty="0"/>
              <a:t>kingdom or rule of God (that contrasts with human conceptions of power)</a:t>
            </a:r>
          </a:p>
          <a:p>
            <a:r>
              <a:rPr lang="en-BZ" dirty="0" smtClean="0"/>
              <a:t>Galilee </a:t>
            </a:r>
            <a:r>
              <a:rPr lang="en-BZ" dirty="0"/>
              <a:t>and the Temple (illustrating the anti-establishment focus of God’s kingdom)</a:t>
            </a:r>
          </a:p>
          <a:p>
            <a:r>
              <a:rPr lang="en-BZ" dirty="0"/>
              <a:t>T</a:t>
            </a:r>
            <a:r>
              <a:rPr lang="en-BZ" dirty="0" smtClean="0"/>
              <a:t>he </a:t>
            </a:r>
            <a:r>
              <a:rPr lang="en-BZ" dirty="0"/>
              <a:t>“good news” (gospel) that parodies human conceptions of good news</a:t>
            </a:r>
          </a:p>
          <a:p>
            <a:r>
              <a:rPr lang="en-BZ" dirty="0"/>
              <a:t>D</a:t>
            </a:r>
            <a:r>
              <a:rPr lang="en-BZ" dirty="0" smtClean="0"/>
              <a:t>iscipleship</a:t>
            </a:r>
            <a:r>
              <a:rPr lang="en-BZ" dirty="0"/>
              <a:t>, which is interpreted in terms of suffering service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Emphases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74773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BZ" sz="2800" dirty="0"/>
              <a:t>1:1-1:13- John the Baptist and Jesus</a:t>
            </a:r>
          </a:p>
          <a:p>
            <a:pPr>
              <a:lnSpc>
                <a:spcPct val="150000"/>
              </a:lnSpc>
            </a:pPr>
            <a:r>
              <a:rPr lang="en-BZ" sz="2800" dirty="0"/>
              <a:t>1:14-6:29- Galilean </a:t>
            </a:r>
            <a:r>
              <a:rPr lang="en-BZ" sz="2800" dirty="0" smtClean="0"/>
              <a:t>Ministry </a:t>
            </a:r>
            <a:endParaRPr lang="en-BZ" sz="2800" dirty="0"/>
          </a:p>
          <a:p>
            <a:pPr>
              <a:lnSpc>
                <a:spcPct val="150000"/>
              </a:lnSpc>
            </a:pPr>
            <a:r>
              <a:rPr lang="en-BZ" sz="2800" dirty="0"/>
              <a:t>6:30-9:32- Withdrawal from Galileo</a:t>
            </a:r>
          </a:p>
          <a:p>
            <a:pPr>
              <a:lnSpc>
                <a:spcPct val="150000"/>
              </a:lnSpc>
            </a:pPr>
            <a:r>
              <a:rPr lang="en-BZ" sz="2800" dirty="0"/>
              <a:t>9:33-9:50- Jesus’ Final Ministry in Galilee</a:t>
            </a:r>
          </a:p>
          <a:p>
            <a:pPr>
              <a:lnSpc>
                <a:spcPct val="150000"/>
              </a:lnSpc>
            </a:pPr>
            <a:r>
              <a:rPr lang="en-BZ" sz="2800" dirty="0"/>
              <a:t>10:1-10:52- Judea and </a:t>
            </a:r>
            <a:r>
              <a:rPr lang="en-BZ" sz="2800" dirty="0" err="1"/>
              <a:t>Perea</a:t>
            </a:r>
            <a:r>
              <a:rPr lang="en-BZ" sz="2800" dirty="0"/>
              <a:t> </a:t>
            </a:r>
          </a:p>
          <a:p>
            <a:pPr>
              <a:lnSpc>
                <a:spcPct val="150000"/>
              </a:lnSpc>
            </a:pPr>
            <a:r>
              <a:rPr lang="en-BZ" sz="2800" dirty="0"/>
              <a:t>11:1-15:47- Ministry and Death in Jerusalem </a:t>
            </a:r>
          </a:p>
          <a:p>
            <a:pPr>
              <a:lnSpc>
                <a:spcPct val="150000"/>
              </a:lnSpc>
            </a:pPr>
            <a:r>
              <a:rPr lang="en-BZ" sz="2800" dirty="0"/>
              <a:t>16:1-16:20- The Resurrection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90903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BZ" dirty="0"/>
              <a:t>1:1-8- Preaching of John the Baptist (section dominated by Isaiah allusions</a:t>
            </a:r>
            <a:r>
              <a:rPr lang="en-BZ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1:9-11- Baptism of Jesus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1:12-28- Beginning of Ministry (Disciples, Healings, Teachings)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1:29-45- Jesus’ manifestation through healings (Peter’s mother-in-law, demons, leper)</a:t>
            </a:r>
            <a:endParaRPr lang="en-BZ" dirty="0"/>
          </a:p>
          <a:p>
            <a:pPr marL="0" indent="0">
              <a:buNone/>
            </a:pPr>
            <a:endParaRPr lang="en-B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118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12A3A41-1071-4D7E-ADFD-E0A431612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General presentation</Template>
  <TotalTime>0</TotalTime>
  <Words>307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NanumGothic</vt:lpstr>
      <vt:lpstr>Wingdings 2</vt:lpstr>
      <vt:lpstr>Paper</vt:lpstr>
      <vt:lpstr>The Gospel of Mark</vt:lpstr>
      <vt:lpstr>Introduction</vt:lpstr>
      <vt:lpstr>Uniqueness</vt:lpstr>
      <vt:lpstr>Fast-Paced Narrative</vt:lpstr>
      <vt:lpstr>Emphases</vt:lpstr>
      <vt:lpstr>Outline</vt:lpstr>
      <vt:lpstr>Chapter 1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2017-05-03T21:56:53Z</dcterms:created>
  <dcterms:modified xsi:type="dcterms:W3CDTF">2017-05-03T22:23:37Z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TC101079719990</vt:lpwstr>
  </property>
</Properties>
</file>