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sldIdLst>
    <p:sldId id="268" r:id="rId2"/>
    <p:sldId id="256" r:id="rId3"/>
    <p:sldId id="257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12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7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7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7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9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3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0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7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4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4A744D4-D636-6041-B3EE-4FACB5A3D82B}" type="datetimeFigureOut">
              <a:rPr lang="en-US" smtClean="0"/>
              <a:t>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F576733-ACD0-2343-80E8-89FC772A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0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4C080-BFB8-9740-9A91-67B9B73EB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49" y="276448"/>
            <a:ext cx="8623004" cy="778629"/>
          </a:xfrm>
        </p:spPr>
        <p:txBody>
          <a:bodyPr>
            <a:normAutofit fontScale="90000"/>
          </a:bodyPr>
          <a:lstStyle/>
          <a:p>
            <a:r>
              <a:rPr lang="en-US" sz="3600" b="1" u="sng" dirty="0">
                <a:latin typeface="Abadi MT Condensed Extra Bold" panose="020B0306030101010103" pitchFamily="34" charset="77"/>
              </a:rPr>
              <a:t>Where we are going: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F79E1-F65A-5A47-9FB2-6FD4802C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49" y="1153551"/>
            <a:ext cx="8623004" cy="5555593"/>
          </a:xfrm>
        </p:spPr>
        <p:txBody>
          <a:bodyPr>
            <a:normAutofit/>
          </a:bodyPr>
          <a:lstStyle/>
          <a:p>
            <a:r>
              <a:rPr lang="en-US" sz="3200" b="1" u="sng" dirty="0">
                <a:latin typeface="Abadi MT Condensed Extra Bold" panose="020B0306030101010103" pitchFamily="34" charset="77"/>
              </a:rPr>
              <a:t>External Evidence</a:t>
            </a:r>
          </a:p>
          <a:p>
            <a:pPr lvl="2"/>
            <a:r>
              <a:rPr lang="en-US" sz="2000" dirty="0"/>
              <a:t>Scientific proof</a:t>
            </a:r>
          </a:p>
          <a:p>
            <a:pPr lvl="2"/>
            <a:r>
              <a:rPr lang="en-US" sz="2000" dirty="0"/>
              <a:t>Historical Accuracy OT/NT</a:t>
            </a:r>
          </a:p>
          <a:p>
            <a:r>
              <a:rPr lang="en-US" sz="3200" b="1" u="sng" dirty="0">
                <a:latin typeface="Abadi MT Condensed Extra Bold" panose="020B0306030101010103" pitchFamily="34" charset="77"/>
              </a:rPr>
              <a:t>Internal Evidence</a:t>
            </a:r>
          </a:p>
          <a:p>
            <a:pPr lvl="2"/>
            <a:r>
              <a:rPr lang="en-US" sz="2000" dirty="0"/>
              <a:t>Unity, Coherency, Consistency, Teachings of Scripture</a:t>
            </a:r>
          </a:p>
          <a:p>
            <a:pPr lvl="2"/>
            <a:r>
              <a:rPr lang="en-US" sz="2000" dirty="0"/>
              <a:t>Prophecy fulfillment</a:t>
            </a:r>
          </a:p>
          <a:p>
            <a:r>
              <a:rPr lang="en-US" sz="3200" b="1" u="sng" dirty="0">
                <a:latin typeface="Abadi MT Condensed Extra Bold" panose="020B0306030101010103" pitchFamily="34" charset="77"/>
              </a:rPr>
              <a:t>Comparison with other “Inspired works”</a:t>
            </a:r>
          </a:p>
          <a:p>
            <a:pPr lvl="2"/>
            <a:r>
              <a:rPr lang="en-US" sz="2000" dirty="0"/>
              <a:t>Quran, Book of Mormon, Deuterocanonical books</a:t>
            </a:r>
          </a:p>
          <a:p>
            <a:r>
              <a:rPr lang="en-US" sz="3200" b="1" u="sng" dirty="0">
                <a:latin typeface="Abadi MT Condensed Extra Bold" panose="020B0306030101010103" pitchFamily="34" charset="77"/>
              </a:rPr>
              <a:t>Bibliographical Evidence</a:t>
            </a:r>
          </a:p>
          <a:p>
            <a:pPr lvl="2"/>
            <a:r>
              <a:rPr lang="en-US" sz="2000" dirty="0"/>
              <a:t>Manuscript copies</a:t>
            </a:r>
          </a:p>
          <a:p>
            <a:pPr lvl="2"/>
            <a:r>
              <a:rPr lang="en-US" sz="2000" dirty="0"/>
              <a:t>Uncial codices</a:t>
            </a:r>
          </a:p>
        </p:txBody>
      </p:sp>
    </p:spTree>
    <p:extLst>
      <p:ext uri="{BB962C8B-B14F-4D97-AF65-F5344CB8AC3E}">
        <p14:creationId xmlns:p14="http://schemas.microsoft.com/office/powerpoint/2010/main" val="266428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C121A0B-2D88-9943-ADFC-A38D4394D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046" y="5499895"/>
            <a:ext cx="7228833" cy="847742"/>
          </a:xfrm>
        </p:spPr>
        <p:txBody>
          <a:bodyPr>
            <a:noAutofit/>
          </a:bodyPr>
          <a:lstStyle/>
          <a:p>
            <a:r>
              <a:rPr lang="en-US" sz="5400" b="1" u="sng" dirty="0">
                <a:latin typeface="Abadi MT Condensed Extra Bold" panose="020B0306030101010103" pitchFamily="34" charset="77"/>
              </a:rPr>
              <a:t>Coherency of Scriptures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1" y="640080"/>
            <a:ext cx="8183898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647" y="804672"/>
            <a:ext cx="7934706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F944FD-45E2-A640-B454-3C7394B60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972" y="1289303"/>
            <a:ext cx="741089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5400" b="1" u="sng" dirty="0">
                <a:latin typeface="Abadi MT Condensed Extra Bold" panose="020B0306030101010103" pitchFamily="34" charset="77"/>
              </a:rPr>
              <a:t>Is the Bible as God’s Word Trustworthy?</a:t>
            </a:r>
          </a:p>
        </p:txBody>
      </p:sp>
    </p:spTree>
    <p:extLst>
      <p:ext uri="{BB962C8B-B14F-4D97-AF65-F5344CB8AC3E}">
        <p14:creationId xmlns:p14="http://schemas.microsoft.com/office/powerpoint/2010/main" val="34111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03EB-1C9D-664D-B25E-D42DE6F11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5" y="287079"/>
            <a:ext cx="8006317" cy="1084521"/>
          </a:xfrm>
          <a:solidFill>
            <a:srgbClr val="FFFFFF">
              <a:alpha val="10000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700" b="1" u="sng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Bible Reads as One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C3AD9-3800-B040-9EF8-F0C42E075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95" y="1807535"/>
            <a:ext cx="8006317" cy="476338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badi MT Condensed Extra Bold" panose="020B0306030101010103" pitchFamily="34" charset="77"/>
              </a:rPr>
              <a:t>Composed of 66 </a:t>
            </a:r>
            <a:r>
              <a:rPr lang="en-US" sz="3600" b="1" i="1" dirty="0">
                <a:latin typeface="Abadi MT Condensed Extra Bold" panose="020B0306030101010103" pitchFamily="34" charset="77"/>
              </a:rPr>
              <a:t>“books” </a:t>
            </a:r>
            <a:r>
              <a:rPr lang="en-US" sz="3600" b="1" dirty="0">
                <a:latin typeface="Abadi MT Condensed Extra Bold" panose="020B0306030101010103" pitchFamily="34" charset="77"/>
              </a:rPr>
              <a:t>i.e. Bible</a:t>
            </a:r>
          </a:p>
          <a:p>
            <a:r>
              <a:rPr lang="en-US" sz="3600" b="1" dirty="0">
                <a:latin typeface="Abadi MT Condensed Extra Bold" panose="020B0306030101010103" pitchFamily="34" charset="77"/>
              </a:rPr>
              <a:t>Significance:</a:t>
            </a:r>
          </a:p>
          <a:p>
            <a:pPr lvl="2"/>
            <a:r>
              <a:rPr lang="en-US" sz="3000" b="1" u="sng" dirty="0">
                <a:latin typeface="Abadi MT Condensed Extra Bold" panose="020B0306030101010103" pitchFamily="34" charset="77"/>
              </a:rPr>
              <a:t>Written in Hebrew, Aramaic, Greek</a:t>
            </a:r>
          </a:p>
          <a:p>
            <a:pPr lvl="2"/>
            <a:r>
              <a:rPr lang="en-US" sz="3000" b="1" u="sng" dirty="0">
                <a:latin typeface="Abadi MT Condensed Extra Bold" panose="020B0306030101010103" pitchFamily="34" charset="77"/>
              </a:rPr>
              <a:t>Different literary genres</a:t>
            </a:r>
          </a:p>
          <a:p>
            <a:pPr lvl="2"/>
            <a:r>
              <a:rPr lang="en-US" sz="3000" b="1" u="sng" dirty="0">
                <a:latin typeface="Abadi MT Condensed Extra Bold" panose="020B0306030101010103" pitchFamily="34" charset="77"/>
              </a:rPr>
              <a:t>Composed by 40 men over 1,500 years</a:t>
            </a:r>
          </a:p>
          <a:p>
            <a:r>
              <a:rPr lang="en-US" sz="3600" b="1" dirty="0">
                <a:latin typeface="Abadi MT Condensed Extra Bold" panose="020B0306030101010103" pitchFamily="34" charset="77"/>
              </a:rPr>
              <a:t>Reads as one overarching narrative</a:t>
            </a:r>
          </a:p>
          <a:p>
            <a:r>
              <a:rPr lang="en-US" sz="3600" b="1" dirty="0">
                <a:latin typeface="Abadi MT Condensed Extra Bold" panose="020B0306030101010103" pitchFamily="34" charset="77"/>
              </a:rPr>
              <a:t>Ex. Tree of Life in Genesis and Revelation</a:t>
            </a:r>
          </a:p>
        </p:txBody>
      </p:sp>
    </p:spTree>
    <p:extLst>
      <p:ext uri="{BB962C8B-B14F-4D97-AF65-F5344CB8AC3E}">
        <p14:creationId xmlns:p14="http://schemas.microsoft.com/office/powerpoint/2010/main" val="3093705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03EB-1C9D-664D-B25E-D42DE6F11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5" y="287079"/>
            <a:ext cx="8006317" cy="1084521"/>
          </a:xfrm>
          <a:solidFill>
            <a:srgbClr val="FFFFFF">
              <a:alpha val="10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chemeClr val="tx1"/>
                </a:solidFill>
                <a:latin typeface="Abadi MT Condensed Extra Bold" panose="020B0306030101010103" pitchFamily="34" charset="77"/>
              </a:rPr>
              <a:t>Consistency in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C3AD9-3800-B040-9EF8-F0C42E075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1584251"/>
            <a:ext cx="8229600" cy="509299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badi MT Condensed Extra Bold" panose="020B0306030101010103" pitchFamily="34" charset="77"/>
              </a:rPr>
              <a:t>Theme: </a:t>
            </a:r>
            <a:r>
              <a:rPr lang="en-US" sz="3600" u="sng" dirty="0">
                <a:latin typeface="Abadi MT Condensed Extra Bold" panose="020B0306030101010103" pitchFamily="34" charset="77"/>
              </a:rPr>
              <a:t>God’s fellowship with Mankind</a:t>
            </a:r>
          </a:p>
          <a:p>
            <a:r>
              <a:rPr lang="en-US" sz="3600" b="1" dirty="0">
                <a:latin typeface="Abadi MT Condensed Extra Bold" panose="020B0306030101010103" pitchFamily="34" charset="77"/>
              </a:rPr>
              <a:t>Theme prevalent throughout entire bible</a:t>
            </a:r>
          </a:p>
          <a:p>
            <a:r>
              <a:rPr lang="en-US" sz="3600" b="1" dirty="0">
                <a:latin typeface="Abadi MT Condensed Extra Bold" panose="020B0306030101010103" pitchFamily="34" charset="77"/>
              </a:rPr>
              <a:t>Relationship is key; sin, salvation etc.</a:t>
            </a:r>
          </a:p>
          <a:p>
            <a:r>
              <a:rPr lang="en-US" sz="3600" b="1" dirty="0">
                <a:latin typeface="Abadi MT Condensed Extra Bold" panose="020B0306030101010103" pitchFamily="34" charset="77"/>
              </a:rPr>
              <a:t>Different literary genres expresses theme in various ways</a:t>
            </a:r>
          </a:p>
          <a:p>
            <a:r>
              <a:rPr lang="en-US" sz="3600" b="1" dirty="0">
                <a:latin typeface="Abadi MT Condensed Extra Bold" panose="020B0306030101010103" pitchFamily="34" charset="77"/>
              </a:rPr>
              <a:t>Marriage relationship; romance (Song of Solomon, Eph. 5). </a:t>
            </a:r>
            <a:endParaRPr lang="en-US" sz="2800" b="1" dirty="0">
              <a:latin typeface="Abadi MT Condensed Extra Bold" panose="020B03060301010101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00944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152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Abadi MT Condensed Extra Bold</vt:lpstr>
      <vt:lpstr>Arial</vt:lpstr>
      <vt:lpstr>Gill Sans MT</vt:lpstr>
      <vt:lpstr>Parcel</vt:lpstr>
      <vt:lpstr>Where we are going:</vt:lpstr>
      <vt:lpstr>Is the Bible as God’s Word Trustworthy?</vt:lpstr>
      <vt:lpstr>Bible Reads as One book</vt:lpstr>
      <vt:lpstr>Consistency in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Bible as God’s Word Trustworthy?</dc:title>
  <dc:creator>John Pollard</dc:creator>
  <cp:lastModifiedBy>John Pollard</cp:lastModifiedBy>
  <cp:revision>18</cp:revision>
  <dcterms:created xsi:type="dcterms:W3CDTF">2018-12-16T00:42:45Z</dcterms:created>
  <dcterms:modified xsi:type="dcterms:W3CDTF">2019-01-27T02:28:31Z</dcterms:modified>
</cp:coreProperties>
</file>