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259" r:id="rId4"/>
    <p:sldId id="260" r:id="rId5"/>
    <p:sldId id="261" r:id="rId6"/>
    <p:sldId id="290" r:id="rId7"/>
    <p:sldId id="291" r:id="rId8"/>
    <p:sldId id="262" r:id="rId9"/>
    <p:sldId id="278" r:id="rId10"/>
    <p:sldId id="279" r:id="rId11"/>
    <p:sldId id="263" r:id="rId12"/>
    <p:sldId id="264" r:id="rId13"/>
    <p:sldId id="265" r:id="rId14"/>
    <p:sldId id="266" r:id="rId15"/>
    <p:sldId id="276" r:id="rId16"/>
    <p:sldId id="277" r:id="rId17"/>
    <p:sldId id="275" r:id="rId18"/>
    <p:sldId id="267" r:id="rId19"/>
    <p:sldId id="268" r:id="rId20"/>
    <p:sldId id="269" r:id="rId21"/>
    <p:sldId id="272" r:id="rId22"/>
    <p:sldId id="280" r:id="rId23"/>
    <p:sldId id="273" r:id="rId24"/>
    <p:sldId id="274" r:id="rId25"/>
    <p:sldId id="270" r:id="rId26"/>
    <p:sldId id="271" r:id="rId27"/>
    <p:sldId id="281" r:id="rId28"/>
    <p:sldId id="284" r:id="rId29"/>
    <p:sldId id="287" r:id="rId30"/>
    <p:sldId id="282" r:id="rId31"/>
    <p:sldId id="283" r:id="rId32"/>
    <p:sldId id="285" r:id="rId33"/>
    <p:sldId id="286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29" autoAdjust="0"/>
  </p:normalViewPr>
  <p:slideViewPr>
    <p:cSldViewPr snapToGrid="0" snapToObjects="1">
      <p:cViewPr varScale="1">
        <p:scale>
          <a:sx n="193" d="100"/>
          <a:sy n="193" d="100"/>
        </p:scale>
        <p:origin x="-2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A2DCC-2558-5A4E-AB6F-E9A1F5E18F51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3DAE5-4CD7-D84A-826E-6E09C29D9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222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4C174-26DA-7949-BB26-12DCA1705AFB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260F0-C880-8F4A-9805-A0039C89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520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E119-8083-164A-B2B8-135C8AD6BCEC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3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2256-302B-3245-B13A-620B5ACA0ECF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8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2148-7528-1C47-96DE-55B273B43513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3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0412-7967-674B-944B-29EDAF09A96F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3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9CD03-C476-2349-A978-701D6FE54FE6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9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DF04-EC52-0442-9F16-F703C7D37035}" type="datetime1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8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849-93D7-2C43-BBF5-30027C73F097}" type="datetime1">
              <a:rPr lang="en-US" smtClean="0"/>
              <a:t>11/26/18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4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AE96-1B26-974A-9631-6A5423644AF7}" type="datetime1">
              <a:rPr lang="en-US" smtClean="0"/>
              <a:t>11/26/18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3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9C38-DB54-2E40-9130-A03C1DAFE6E8}" type="datetime1">
              <a:rPr lang="en-US" smtClean="0"/>
              <a:t>11/26/18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2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4F97-20C9-D048-BE9A-92FCDEE7CF2C}" type="datetime1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418-F103-0E4C-9FBD-9039D22335A3}" type="datetime1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2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5E6AF-4DAE-2F4B-B827-C5C88240513B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00FA-80F9-5E4A-9CC9-3FA8A71E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Jesus the Bridge over our trouble waters to God.</a:t>
            </a:r>
          </a:p>
          <a:p>
            <a:pPr lvl="1"/>
            <a:r>
              <a:rPr lang="en-US" sz="3200" b="1" dirty="0" smtClean="0"/>
              <a:t>Jesus provides the Grace that we need. In </a:t>
            </a:r>
            <a:r>
              <a:rPr lang="en-US" sz="3200" b="1" dirty="0" smtClean="0">
                <a:solidFill>
                  <a:srgbClr val="FF0000"/>
                </a:solidFill>
              </a:rPr>
              <a:t>Eph. 2:1-10</a:t>
            </a:r>
            <a:r>
              <a:rPr lang="en-US" sz="3200" b="1" dirty="0" smtClean="0"/>
              <a:t>. When we read these verses, we see that God gives His GRACE to both the Jews and the Gentiles. Jesus is the Way to God!</a:t>
            </a:r>
          </a:p>
          <a:p>
            <a:pPr lvl="1"/>
            <a:r>
              <a:rPr lang="en-US" sz="3200" b="1" dirty="0" smtClean="0"/>
              <a:t> In </a:t>
            </a:r>
            <a:r>
              <a:rPr lang="en-US" sz="3200" b="1" dirty="0" smtClean="0">
                <a:solidFill>
                  <a:srgbClr val="FF0000"/>
                </a:solidFill>
              </a:rPr>
              <a:t>Eph. 2:16 </a:t>
            </a:r>
            <a:r>
              <a:rPr lang="en-US" sz="3200" b="1" dirty="0" smtClean="0"/>
              <a:t>NASB, Jesus, “</a:t>
            </a:r>
            <a:r>
              <a:rPr lang="mr-IN" sz="3200" b="1" dirty="0" smtClean="0"/>
              <a:t>…</a:t>
            </a:r>
            <a:r>
              <a:rPr lang="en-US" sz="3200" b="1" dirty="0" smtClean="0"/>
              <a:t> might reconcile them both (</a:t>
            </a:r>
            <a:r>
              <a:rPr lang="en-US" sz="3200" b="1" dirty="0" smtClean="0">
                <a:solidFill>
                  <a:srgbClr val="FF0000"/>
                </a:solidFill>
              </a:rPr>
              <a:t>Jews and Gentiles</a:t>
            </a:r>
            <a:r>
              <a:rPr lang="en-US" sz="3200" b="1" dirty="0" smtClean="0"/>
              <a:t>) in one body (</a:t>
            </a:r>
            <a:r>
              <a:rPr lang="en-US" sz="3200" b="1" dirty="0" smtClean="0">
                <a:solidFill>
                  <a:srgbClr val="FF0000"/>
                </a:solidFill>
              </a:rPr>
              <a:t>one church, see Eph. 1:22-23</a:t>
            </a:r>
            <a:r>
              <a:rPr lang="en-US" sz="3200" b="1" dirty="0" smtClean="0"/>
              <a:t>) to God through the cross, by it having put to death the enmity.”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46017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Gal. 3:16 </a:t>
            </a:r>
            <a:r>
              <a:rPr lang="en-US" sz="3200" b="1" dirty="0" smtClean="0"/>
              <a:t>NKJV, “Now to Abraham and his Seed (</a:t>
            </a:r>
            <a:r>
              <a:rPr lang="en-US" sz="3200" b="1" dirty="0" smtClean="0">
                <a:solidFill>
                  <a:srgbClr val="FF0000"/>
                </a:solidFill>
              </a:rPr>
              <a:t>Jesus</a:t>
            </a:r>
            <a:r>
              <a:rPr lang="en-US" sz="3200" b="1" dirty="0" smtClean="0"/>
              <a:t>) were the promises made. He (</a:t>
            </a:r>
            <a:r>
              <a:rPr lang="en-US" sz="3200" b="1" dirty="0" smtClean="0">
                <a:solidFill>
                  <a:srgbClr val="FF0000"/>
                </a:solidFill>
              </a:rPr>
              <a:t>God</a:t>
            </a:r>
            <a:r>
              <a:rPr lang="en-US" sz="3200" b="1" dirty="0" smtClean="0"/>
              <a:t>) does not say, ‘And to seeds,’ as of many, but as of one, ‘And to your Seed,’ who is Christ.”</a:t>
            </a:r>
          </a:p>
          <a:p>
            <a:pPr lvl="1"/>
            <a:r>
              <a:rPr lang="en-US" sz="3200" b="1" dirty="0" smtClean="0"/>
              <a:t>This was promised to Abraham in </a:t>
            </a:r>
            <a:r>
              <a:rPr lang="en-US" sz="3200" b="1" dirty="0" smtClean="0">
                <a:solidFill>
                  <a:srgbClr val="FF0000"/>
                </a:solidFill>
              </a:rPr>
              <a:t>Gen. 22:18 </a:t>
            </a:r>
            <a:r>
              <a:rPr lang="en-US" sz="3200" b="1" dirty="0" smtClean="0"/>
              <a:t>NKJV, God said, “In your (</a:t>
            </a:r>
            <a:r>
              <a:rPr lang="en-US" sz="3200" b="1" dirty="0" smtClean="0">
                <a:solidFill>
                  <a:srgbClr val="FF0000"/>
                </a:solidFill>
              </a:rPr>
              <a:t>Abraham’s</a:t>
            </a:r>
            <a:r>
              <a:rPr lang="en-US" sz="3200" b="1" dirty="0" smtClean="0"/>
              <a:t>) seed all the nations of the earth shall be blessed, because you have obeyed My voice.” This promise was fulfilled through Jesus Christ.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10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4163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If you want to walk in the LIGHT with God, you must walk with Jesus. </a:t>
            </a:r>
            <a:endParaRPr lang="en-US" sz="3200" b="1" dirty="0"/>
          </a:p>
          <a:p>
            <a:pPr lvl="1"/>
            <a:r>
              <a:rPr lang="en-US" sz="3200" b="1" dirty="0" smtClean="0"/>
              <a:t>Jesus is the One who provides FELLOWSHIP with God!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11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88821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1 John 1:5-7 </a:t>
            </a:r>
            <a:r>
              <a:rPr lang="en-US" sz="3200" b="1" dirty="0" smtClean="0"/>
              <a:t>NASB, “</a:t>
            </a:r>
            <a:r>
              <a:rPr lang="mr-IN" sz="3200" b="1" dirty="0" smtClean="0"/>
              <a:t>…</a:t>
            </a:r>
            <a:r>
              <a:rPr lang="en-US" sz="3200" b="1" dirty="0" smtClean="0"/>
              <a:t>God is Light, and in Him (</a:t>
            </a:r>
            <a:r>
              <a:rPr lang="en-US" sz="3200" b="1" dirty="0" smtClean="0">
                <a:solidFill>
                  <a:srgbClr val="FF0000"/>
                </a:solidFill>
              </a:rPr>
              <a:t>God</a:t>
            </a:r>
            <a:r>
              <a:rPr lang="en-US" sz="3200" b="1" dirty="0" smtClean="0"/>
              <a:t>) there is no darkness at all. 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6</a:t>
            </a:r>
            <a:r>
              <a:rPr lang="en-US" sz="3200" b="1" dirty="0" smtClean="0"/>
              <a:t>, If we say that we have fellowship with Him (</a:t>
            </a:r>
            <a:r>
              <a:rPr lang="en-US" sz="3200" b="1" dirty="0" smtClean="0">
                <a:solidFill>
                  <a:srgbClr val="FF0000"/>
                </a:solidFill>
              </a:rPr>
              <a:t>God</a:t>
            </a:r>
            <a:r>
              <a:rPr lang="en-US" sz="3200" b="1" dirty="0" smtClean="0"/>
              <a:t>) and yet walk in the darkness, we lie and do not practice the truth; 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7</a:t>
            </a:r>
            <a:r>
              <a:rPr lang="en-US" sz="3200" b="1" dirty="0" smtClean="0"/>
              <a:t>, but if we walk in the Light (</a:t>
            </a:r>
            <a:r>
              <a:rPr lang="en-US" sz="3200" b="1" dirty="0" smtClean="0">
                <a:solidFill>
                  <a:srgbClr val="FF0000"/>
                </a:solidFill>
              </a:rPr>
              <a:t>God is Light 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5</a:t>
            </a:r>
            <a:r>
              <a:rPr lang="en-US" sz="3200" b="1" dirty="0" smtClean="0"/>
              <a:t>) as He (</a:t>
            </a:r>
            <a:r>
              <a:rPr lang="en-US" sz="3200" b="1" dirty="0" smtClean="0">
                <a:solidFill>
                  <a:srgbClr val="FF0000"/>
                </a:solidFill>
              </a:rPr>
              <a:t>Jesus</a:t>
            </a:r>
            <a:r>
              <a:rPr lang="en-US" sz="3200" b="1" dirty="0" smtClean="0"/>
              <a:t>) Himself is in the Light (</a:t>
            </a:r>
            <a:r>
              <a:rPr lang="en-US" sz="3200" b="1" dirty="0" smtClean="0">
                <a:solidFill>
                  <a:srgbClr val="FF0000"/>
                </a:solidFill>
              </a:rPr>
              <a:t>God</a:t>
            </a:r>
            <a:r>
              <a:rPr lang="en-US" sz="3200" b="1" dirty="0" smtClean="0"/>
              <a:t>), we have fellowship with one another, and the blood of Jesus His (</a:t>
            </a:r>
            <a:r>
              <a:rPr lang="en-US" sz="3200" b="1" dirty="0" smtClean="0">
                <a:solidFill>
                  <a:srgbClr val="FF0000"/>
                </a:solidFill>
              </a:rPr>
              <a:t>God’s</a:t>
            </a:r>
            <a:r>
              <a:rPr lang="en-US" sz="3200" b="1" dirty="0" smtClean="0"/>
              <a:t>) Son cleanses us from all sin.”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12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41478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We cannot separate Jesus from God. You can’t love Jesus without loving the Father. You can’t love the Father without loving Jesus. They are inseparable. </a:t>
            </a:r>
          </a:p>
          <a:p>
            <a:pPr lvl="1"/>
            <a:r>
              <a:rPr lang="en-US" sz="3200" b="1" dirty="0" smtClean="0"/>
              <a:t>Jesus said in </a:t>
            </a:r>
            <a:r>
              <a:rPr lang="en-US" sz="3200" b="1" dirty="0" smtClean="0">
                <a:solidFill>
                  <a:srgbClr val="FF0000"/>
                </a:solidFill>
              </a:rPr>
              <a:t>John 14:6 </a:t>
            </a:r>
            <a:r>
              <a:rPr lang="en-US" sz="3200" b="1" dirty="0" smtClean="0"/>
              <a:t>NASB, Jesus said to His Apostles, “</a:t>
            </a:r>
            <a:r>
              <a:rPr lang="mr-IN" sz="3200" b="1" dirty="0" smtClean="0"/>
              <a:t>…</a:t>
            </a:r>
            <a:r>
              <a:rPr lang="en-US" sz="3200" b="1" dirty="0" smtClean="0"/>
              <a:t>I am the way, and the truth, and the life; no one comes to the Father but through Me.”</a:t>
            </a:r>
          </a:p>
          <a:p>
            <a:pPr lvl="1"/>
            <a:r>
              <a:rPr lang="en-US" sz="3200" b="1" dirty="0" smtClean="0"/>
              <a:t>Jesus is the Way to the Father for PRAYER. </a:t>
            </a:r>
            <a:r>
              <a:rPr lang="en-US" sz="3200" b="1" dirty="0" smtClean="0">
                <a:solidFill>
                  <a:srgbClr val="FF0000"/>
                </a:solidFill>
              </a:rPr>
              <a:t>Eph. 3:14-21</a:t>
            </a:r>
            <a:r>
              <a:rPr lang="en-US" sz="3200" b="1" dirty="0" smtClean="0"/>
              <a:t>.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13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54160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*1. JEWS, A RELIGIOUS GROUP THAT DENIES THAT JESUS IS THE WAY TO GOD!</a:t>
            </a:r>
          </a:p>
          <a:p>
            <a:pPr lvl="1"/>
            <a:r>
              <a:rPr lang="en-US" sz="3200" b="1" dirty="0" smtClean="0"/>
              <a:t>Is the Israel of today “God’s chosen People”?</a:t>
            </a:r>
          </a:p>
          <a:p>
            <a:pPr lvl="1"/>
            <a:r>
              <a:rPr lang="en-US" sz="3200" b="1" dirty="0" smtClean="0"/>
              <a:t>Who are God’s chosen people of today?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Eph. 1:4 </a:t>
            </a:r>
            <a:r>
              <a:rPr lang="en-US" sz="3200" b="1" dirty="0" smtClean="0"/>
              <a:t>NASB, “just as He (</a:t>
            </a:r>
            <a:r>
              <a:rPr lang="en-US" sz="3200" b="1" dirty="0" smtClean="0">
                <a:solidFill>
                  <a:srgbClr val="FF0000"/>
                </a:solidFill>
              </a:rPr>
              <a:t>God</a:t>
            </a:r>
            <a:r>
              <a:rPr lang="en-US" sz="3200" b="1" dirty="0" smtClean="0"/>
              <a:t>) chose us in Him (</a:t>
            </a:r>
            <a:r>
              <a:rPr lang="en-US" sz="3200" b="1" dirty="0" smtClean="0">
                <a:solidFill>
                  <a:srgbClr val="FF0000"/>
                </a:solidFill>
              </a:rPr>
              <a:t>Jesus</a:t>
            </a:r>
            <a:r>
              <a:rPr lang="en-US" sz="3200" b="1" dirty="0" smtClean="0"/>
              <a:t>) before the foundation of the world, that we would be holy and blameless (</a:t>
            </a:r>
            <a:r>
              <a:rPr lang="en-US" sz="3200" b="1" dirty="0" smtClean="0">
                <a:solidFill>
                  <a:srgbClr val="FF0000"/>
                </a:solidFill>
              </a:rPr>
              <a:t>sanctified</a:t>
            </a:r>
            <a:r>
              <a:rPr lang="en-US" sz="3200" b="1" dirty="0" smtClean="0"/>
              <a:t>) before Him (</a:t>
            </a:r>
            <a:r>
              <a:rPr lang="en-US" sz="3200" b="1" dirty="0" smtClean="0">
                <a:solidFill>
                  <a:srgbClr val="FF0000"/>
                </a:solidFill>
              </a:rPr>
              <a:t>God</a:t>
            </a:r>
            <a:r>
              <a:rPr lang="en-US" sz="3200" b="1" dirty="0" smtClean="0"/>
              <a:t>)</a:t>
            </a:r>
            <a:r>
              <a:rPr lang="mr-IN" sz="3200" b="1" dirty="0" smtClean="0"/>
              <a:t>…</a:t>
            </a:r>
            <a:r>
              <a:rPr lang="en-US" sz="3200" b="1" dirty="0" smtClean="0"/>
              <a:t>”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14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08364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The Jews of the first century and today did not understand </a:t>
            </a:r>
            <a:r>
              <a:rPr lang="en-US" sz="3200" b="1" dirty="0" smtClean="0">
                <a:solidFill>
                  <a:srgbClr val="FF0000"/>
                </a:solidFill>
              </a:rPr>
              <a:t>Gen. 3:15 </a:t>
            </a:r>
            <a:r>
              <a:rPr lang="en-US" sz="3200" b="1" dirty="0" smtClean="0"/>
              <a:t>NKJV, “And I (</a:t>
            </a:r>
            <a:r>
              <a:rPr lang="en-US" sz="3200" b="1" dirty="0" smtClean="0">
                <a:solidFill>
                  <a:srgbClr val="FF0000"/>
                </a:solidFill>
              </a:rPr>
              <a:t>God</a:t>
            </a:r>
            <a:r>
              <a:rPr lang="en-US" sz="3200" b="1" dirty="0" smtClean="0"/>
              <a:t>) will put enmity (</a:t>
            </a:r>
            <a:r>
              <a:rPr lang="en-US" sz="3200" b="1" dirty="0" smtClean="0">
                <a:solidFill>
                  <a:srgbClr val="FF0000"/>
                </a:solidFill>
              </a:rPr>
              <a:t>WD, hated, hostility, animosity</a:t>
            </a:r>
            <a:r>
              <a:rPr lang="en-US" sz="3200" b="1" dirty="0" smtClean="0"/>
              <a:t>) between you (</a:t>
            </a:r>
            <a:r>
              <a:rPr lang="en-US" sz="3200" b="1" dirty="0" smtClean="0">
                <a:solidFill>
                  <a:srgbClr val="FF0000"/>
                </a:solidFill>
              </a:rPr>
              <a:t>Satan</a:t>
            </a:r>
            <a:r>
              <a:rPr lang="en-US" sz="3200" b="1" dirty="0" smtClean="0"/>
              <a:t>) and the woman (</a:t>
            </a:r>
            <a:r>
              <a:rPr lang="en-US" sz="3200" b="1" dirty="0" smtClean="0">
                <a:solidFill>
                  <a:srgbClr val="FF0000"/>
                </a:solidFill>
              </a:rPr>
              <a:t>Eve</a:t>
            </a:r>
            <a:r>
              <a:rPr lang="en-US" sz="3200" b="1" dirty="0" smtClean="0"/>
              <a:t>), and between your seed (</a:t>
            </a:r>
            <a:r>
              <a:rPr lang="en-US" sz="3200" b="1" dirty="0" smtClean="0">
                <a:solidFill>
                  <a:srgbClr val="FF0000"/>
                </a:solidFill>
              </a:rPr>
              <a:t>Satan’s seed, E.g. John 8:44</a:t>
            </a:r>
            <a:r>
              <a:rPr lang="en-US" sz="3200" b="1" dirty="0" smtClean="0"/>
              <a:t>) and her Seed (</a:t>
            </a:r>
            <a:r>
              <a:rPr lang="en-US" sz="3200" b="1" dirty="0" smtClean="0">
                <a:solidFill>
                  <a:srgbClr val="FF0000"/>
                </a:solidFill>
              </a:rPr>
              <a:t>Jesus</a:t>
            </a:r>
            <a:r>
              <a:rPr lang="en-US" sz="3200" b="1" dirty="0" smtClean="0"/>
              <a:t>), He (</a:t>
            </a:r>
            <a:r>
              <a:rPr lang="en-US" sz="3200" b="1" dirty="0" smtClean="0">
                <a:solidFill>
                  <a:srgbClr val="FF0000"/>
                </a:solidFill>
              </a:rPr>
              <a:t>the God of peace, Rom. 16:20</a:t>
            </a:r>
            <a:r>
              <a:rPr lang="en-US" sz="3200" b="1" dirty="0" smtClean="0"/>
              <a:t>) shall bruise your (</a:t>
            </a:r>
            <a:r>
              <a:rPr lang="en-US" sz="3200" b="1" dirty="0" smtClean="0">
                <a:solidFill>
                  <a:srgbClr val="FF0000"/>
                </a:solidFill>
              </a:rPr>
              <a:t>Satan’s</a:t>
            </a:r>
            <a:r>
              <a:rPr lang="en-US" sz="3200" b="1" dirty="0" smtClean="0"/>
              <a:t>) head, and you (</a:t>
            </a:r>
            <a:r>
              <a:rPr lang="en-US" sz="3200" b="1" dirty="0" smtClean="0">
                <a:solidFill>
                  <a:srgbClr val="FF0000"/>
                </a:solidFill>
              </a:rPr>
              <a:t>Satan</a:t>
            </a:r>
            <a:r>
              <a:rPr lang="en-US" sz="3200" b="1" dirty="0" smtClean="0"/>
              <a:t>) shall bruise His (</a:t>
            </a:r>
            <a:r>
              <a:rPr lang="en-US" sz="3200" b="1" dirty="0" smtClean="0">
                <a:solidFill>
                  <a:srgbClr val="FF0000"/>
                </a:solidFill>
              </a:rPr>
              <a:t>Jesus’</a:t>
            </a:r>
            <a:r>
              <a:rPr lang="en-US" sz="3200" b="1" dirty="0" smtClean="0"/>
              <a:t>) heel.”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15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6588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If the rulers of the Jews in the first century had understood </a:t>
            </a:r>
            <a:r>
              <a:rPr lang="en-US" sz="3200" b="1" dirty="0" smtClean="0">
                <a:solidFill>
                  <a:srgbClr val="FF0000"/>
                </a:solidFill>
              </a:rPr>
              <a:t>Gen. 3:15</a:t>
            </a:r>
            <a:r>
              <a:rPr lang="en-US" sz="3200" b="1" dirty="0" smtClean="0"/>
              <a:t>, they would not have crucified Jesus!</a:t>
            </a:r>
          </a:p>
          <a:p>
            <a:pPr lvl="1"/>
            <a:r>
              <a:rPr lang="en-US" sz="3200" b="1" dirty="0" smtClean="0"/>
              <a:t>If we didn’t accept the New Testament as the Word of God too, we wouldn’t understand </a:t>
            </a:r>
            <a:r>
              <a:rPr lang="en-US" sz="3200" b="1" dirty="0" smtClean="0">
                <a:solidFill>
                  <a:srgbClr val="FF0000"/>
                </a:solidFill>
              </a:rPr>
              <a:t>Gen. 3:15</a:t>
            </a:r>
            <a:r>
              <a:rPr lang="en-US" sz="3200" b="1" dirty="0" smtClean="0"/>
              <a:t>.</a:t>
            </a:r>
          </a:p>
          <a:p>
            <a:pPr lvl="1"/>
            <a:r>
              <a:rPr lang="en-US" sz="3200" b="1" dirty="0" smtClean="0"/>
              <a:t>Let’s read together </a:t>
            </a:r>
            <a:r>
              <a:rPr lang="en-US" sz="3200" b="1" dirty="0" smtClean="0">
                <a:solidFill>
                  <a:srgbClr val="FF0000"/>
                </a:solidFill>
              </a:rPr>
              <a:t>1 Cor. 2:6-8</a:t>
            </a:r>
            <a:r>
              <a:rPr lang="en-US" sz="3200" b="1" dirty="0" smtClean="0"/>
              <a:t>. 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16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66235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There are Jews in the world today deny that Jesus is the Way to God. They deny </a:t>
            </a:r>
            <a:r>
              <a:rPr lang="en-US" sz="3200" b="1" dirty="0" smtClean="0">
                <a:solidFill>
                  <a:srgbClr val="FF0000"/>
                </a:solidFill>
              </a:rPr>
              <a:t>John 14:6</a:t>
            </a:r>
            <a:r>
              <a:rPr lang="en-US" sz="3200" b="1" dirty="0" smtClean="0"/>
              <a:t>! They are still looking for the MESIAH. </a:t>
            </a:r>
          </a:p>
          <a:p>
            <a:pPr lvl="1"/>
            <a:r>
              <a:rPr lang="en-US" sz="3200" b="1" dirty="0" smtClean="0"/>
              <a:t>They do not accept the teaching of the New Testament concerning Jesus.</a:t>
            </a:r>
          </a:p>
          <a:p>
            <a:pPr lvl="1"/>
            <a:r>
              <a:rPr lang="en-US" sz="3200" b="1" dirty="0" smtClean="0"/>
              <a:t>They deny that Jesus is the Messiah. Andrew said to Simon in </a:t>
            </a:r>
            <a:r>
              <a:rPr lang="en-US" sz="3200" b="1" dirty="0" smtClean="0">
                <a:solidFill>
                  <a:srgbClr val="FF0000"/>
                </a:solidFill>
              </a:rPr>
              <a:t>John 1:41 </a:t>
            </a:r>
            <a:r>
              <a:rPr lang="en-US" sz="3200" b="1" dirty="0" smtClean="0"/>
              <a:t>NKJV, “</a:t>
            </a:r>
            <a:r>
              <a:rPr lang="mr-IN" sz="3200" b="1" dirty="0" smtClean="0"/>
              <a:t>…</a:t>
            </a:r>
            <a:r>
              <a:rPr lang="en-US" sz="3200" b="1" dirty="0" smtClean="0"/>
              <a:t>We have found the Messiah (which is translated, the Christ).”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17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8977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Jesus said to the Pharisees (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13</a:t>
            </a:r>
            <a:r>
              <a:rPr lang="en-US" sz="3200" b="1" dirty="0" smtClean="0"/>
              <a:t>) in </a:t>
            </a:r>
            <a:r>
              <a:rPr lang="en-US" sz="3200" b="1" dirty="0" smtClean="0">
                <a:solidFill>
                  <a:srgbClr val="FF0000"/>
                </a:solidFill>
              </a:rPr>
              <a:t>John 8:24 </a:t>
            </a:r>
            <a:r>
              <a:rPr lang="en-US" sz="3200" b="1" dirty="0" smtClean="0"/>
              <a:t>NKJV, “Therefore I said to you that you will die in your sins; for if you do not believe that I am He, you will die in your sins.”</a:t>
            </a:r>
            <a:endParaRPr lang="en-US" sz="3200" b="1" dirty="0"/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Heb. 9:16-17 </a:t>
            </a:r>
            <a:r>
              <a:rPr lang="en-US" sz="3200" b="1" dirty="0" smtClean="0"/>
              <a:t>NKJV, “For where there is a testament (</a:t>
            </a:r>
            <a:r>
              <a:rPr lang="en-US" sz="3200" b="1" dirty="0" smtClean="0">
                <a:solidFill>
                  <a:srgbClr val="FF0000"/>
                </a:solidFill>
              </a:rPr>
              <a:t>covenant NASB</a:t>
            </a:r>
            <a:r>
              <a:rPr lang="en-US" sz="3200" b="1" dirty="0" smtClean="0"/>
              <a:t>) (</a:t>
            </a:r>
            <a:r>
              <a:rPr lang="en-US" sz="3200" b="1" dirty="0" smtClean="0">
                <a:solidFill>
                  <a:srgbClr val="FF0000"/>
                </a:solidFill>
              </a:rPr>
              <a:t>NT, the Last Will and Testament of Jesus</a:t>
            </a:r>
            <a:r>
              <a:rPr lang="en-US" sz="3200" b="1" dirty="0" smtClean="0"/>
              <a:t>), there must also of necessity be the death of the testator. 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17</a:t>
            </a:r>
            <a:r>
              <a:rPr lang="en-US" sz="3200" b="1" dirty="0" smtClean="0"/>
              <a:t>, For a testament is in force after men are dead, since it has no power at all while the testator lives.”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18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89099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1. JEWS, </a:t>
            </a:r>
            <a:r>
              <a:rPr lang="en-US" b="1" dirty="0" smtClean="0"/>
              <a:t>A </a:t>
            </a:r>
            <a:r>
              <a:rPr lang="en-US" sz="3200" b="1" dirty="0" smtClean="0"/>
              <a:t>RELIGIOUS GROUP THAT DENIES THAT JESUS IS THE WAY TO GOD!</a:t>
            </a:r>
          </a:p>
          <a:p>
            <a:pPr lvl="1"/>
            <a:r>
              <a:rPr lang="en-US" sz="3200" b="1" dirty="0" smtClean="0"/>
              <a:t>Today’s Jews and many of the first century Jews have denied that Jesus nailed the Law of Moses to the CROSS!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Col. 2:14 </a:t>
            </a:r>
            <a:r>
              <a:rPr lang="en-US" sz="3200" b="1" dirty="0" smtClean="0"/>
              <a:t>NASB, “having canceled out the certificate of debt (</a:t>
            </a:r>
            <a:r>
              <a:rPr lang="en-US" sz="3200" b="1" dirty="0" smtClean="0">
                <a:solidFill>
                  <a:srgbClr val="FF0000"/>
                </a:solidFill>
              </a:rPr>
              <a:t>LOM</a:t>
            </a:r>
            <a:r>
              <a:rPr lang="en-US" sz="3200" b="1" dirty="0" smtClean="0"/>
              <a:t>) consisting of decrees (</a:t>
            </a:r>
            <a:r>
              <a:rPr lang="en-US" sz="3200" b="1" dirty="0" smtClean="0">
                <a:solidFill>
                  <a:srgbClr val="FF0000"/>
                </a:solidFill>
              </a:rPr>
              <a:t>laws</a:t>
            </a:r>
            <a:r>
              <a:rPr lang="en-US" sz="3200" b="1" dirty="0" smtClean="0"/>
              <a:t>) against us (</a:t>
            </a:r>
            <a:r>
              <a:rPr lang="en-US" sz="3200" b="1" dirty="0" smtClean="0">
                <a:solidFill>
                  <a:srgbClr val="FF0000"/>
                </a:solidFill>
              </a:rPr>
              <a:t>JEWS</a:t>
            </a:r>
            <a:r>
              <a:rPr lang="en-US" sz="3200" b="1" dirty="0" smtClean="0"/>
              <a:t>), which was hostile to us; and He (</a:t>
            </a:r>
            <a:r>
              <a:rPr lang="en-US" sz="3200" b="1" dirty="0" smtClean="0">
                <a:solidFill>
                  <a:srgbClr val="FF0000"/>
                </a:solidFill>
              </a:rPr>
              <a:t>Jesus</a:t>
            </a:r>
            <a:r>
              <a:rPr lang="en-US" sz="3200" b="1" dirty="0" smtClean="0"/>
              <a:t>) has taken it out of the way, having nailed it to the cross.”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19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6854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Eph. 2:18 </a:t>
            </a:r>
            <a:r>
              <a:rPr lang="en-US" sz="3200" b="1" dirty="0" smtClean="0"/>
              <a:t>NASB, “for through Him (</a:t>
            </a:r>
            <a:r>
              <a:rPr lang="en-US" sz="3200" b="1" dirty="0" smtClean="0">
                <a:solidFill>
                  <a:srgbClr val="FF0000"/>
                </a:solidFill>
              </a:rPr>
              <a:t>Jesus</a:t>
            </a:r>
            <a:r>
              <a:rPr lang="en-US" sz="3200" b="1" dirty="0" smtClean="0"/>
              <a:t>) we both (</a:t>
            </a:r>
            <a:r>
              <a:rPr lang="en-US" sz="3200" b="1" dirty="0" smtClean="0">
                <a:solidFill>
                  <a:srgbClr val="FF0000"/>
                </a:solidFill>
              </a:rPr>
              <a:t>Jews and Gentiles</a:t>
            </a:r>
            <a:r>
              <a:rPr lang="en-US" sz="3200" b="1" dirty="0" smtClean="0"/>
              <a:t>) have our access in one Spirit (</a:t>
            </a:r>
            <a:r>
              <a:rPr lang="en-US" sz="3200" b="1" dirty="0" smtClean="0">
                <a:solidFill>
                  <a:srgbClr val="FF0000"/>
                </a:solidFill>
              </a:rPr>
              <a:t>Holy Spirit</a:t>
            </a:r>
            <a:r>
              <a:rPr lang="en-US" sz="3200" b="1" dirty="0" smtClean="0"/>
              <a:t>) to the Father. 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19</a:t>
            </a:r>
            <a:r>
              <a:rPr lang="en-US" sz="3200" b="1" dirty="0" smtClean="0"/>
              <a:t>, So then you (</a:t>
            </a:r>
            <a:r>
              <a:rPr lang="en-US" sz="3200" b="1" dirty="0" smtClean="0">
                <a:solidFill>
                  <a:srgbClr val="FF0000"/>
                </a:solidFill>
              </a:rPr>
              <a:t>Gentiles</a:t>
            </a:r>
            <a:r>
              <a:rPr lang="en-US" sz="3200" b="1" dirty="0" smtClean="0"/>
              <a:t>) are no longer strangers and aliens, but you (</a:t>
            </a:r>
            <a:r>
              <a:rPr lang="en-US" sz="3200" b="1" dirty="0" smtClean="0">
                <a:solidFill>
                  <a:srgbClr val="FF0000"/>
                </a:solidFill>
              </a:rPr>
              <a:t>Gentiles</a:t>
            </a:r>
            <a:r>
              <a:rPr lang="en-US" sz="3200" b="1" dirty="0" smtClean="0"/>
              <a:t>) are fellow citizens with the saints, and are of God’s household (</a:t>
            </a:r>
            <a:r>
              <a:rPr lang="en-US" sz="3200" b="1" dirty="0" smtClean="0">
                <a:solidFill>
                  <a:srgbClr val="FF0000"/>
                </a:solidFill>
              </a:rPr>
              <a:t>church</a:t>
            </a:r>
            <a:r>
              <a:rPr lang="en-US" sz="3200" b="1" dirty="0" smtClean="0"/>
              <a:t>),”</a:t>
            </a:r>
          </a:p>
          <a:p>
            <a:pPr lvl="1"/>
            <a:r>
              <a:rPr lang="en-US" sz="3200" b="1" dirty="0" smtClean="0"/>
              <a:t>Jesus is the Way to God for us (</a:t>
            </a:r>
            <a:r>
              <a:rPr lang="en-US" sz="3200" b="1" dirty="0" smtClean="0">
                <a:solidFill>
                  <a:srgbClr val="FF0000"/>
                </a:solidFill>
              </a:rPr>
              <a:t>Gentiles</a:t>
            </a:r>
            <a:r>
              <a:rPr lang="en-US" sz="3200" b="1" dirty="0" smtClean="0"/>
              <a:t>)!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2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14901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The Hebrew writer tried to teach the Hebrew Jews of the first century that Jesus was BETTER than the LOM!</a:t>
            </a:r>
          </a:p>
          <a:p>
            <a:pPr lvl="1"/>
            <a:r>
              <a:rPr lang="en-US" sz="3200" b="1" dirty="0" smtClean="0"/>
              <a:t>Some of our Hebrew brethren in the first century were considering giving up Jesus!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Heb. 10:26 </a:t>
            </a:r>
            <a:r>
              <a:rPr lang="en-US" sz="3200" b="1" dirty="0" smtClean="0"/>
              <a:t>NKJV, “For if we (</a:t>
            </a:r>
            <a:r>
              <a:rPr lang="en-US" sz="3200" b="1" dirty="0" smtClean="0">
                <a:solidFill>
                  <a:srgbClr val="FF0000"/>
                </a:solidFill>
              </a:rPr>
              <a:t>Jews</a:t>
            </a:r>
            <a:r>
              <a:rPr lang="en-US" sz="3200" b="1" dirty="0" smtClean="0"/>
              <a:t>) sin willfully (</a:t>
            </a:r>
            <a:r>
              <a:rPr lang="en-US" sz="3200" b="1" dirty="0" smtClean="0">
                <a:solidFill>
                  <a:srgbClr val="FF0000"/>
                </a:solidFill>
              </a:rPr>
              <a:t>giving up Jesus</a:t>
            </a:r>
            <a:r>
              <a:rPr lang="en-US" sz="3200" b="1" dirty="0" smtClean="0"/>
              <a:t>) after we have received the knowledge of the truth, there no longer remains a sacrifice for sins,” Animal sacrifices are no more!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20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4104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The Jews deny that Jesus is our PASSOVER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1 Cor. 5:7 </a:t>
            </a:r>
            <a:r>
              <a:rPr lang="en-US" sz="3200" b="1" dirty="0" smtClean="0"/>
              <a:t>NKJV, “</a:t>
            </a:r>
            <a:r>
              <a:rPr lang="mr-IN" sz="3200" b="1" dirty="0" smtClean="0"/>
              <a:t>…</a:t>
            </a:r>
            <a:r>
              <a:rPr lang="en-US" sz="3200" b="1" dirty="0" smtClean="0"/>
              <a:t>For indeed Christ, our Passover, was sacrificed for us.” </a:t>
            </a:r>
          </a:p>
          <a:p>
            <a:pPr lvl="1"/>
            <a:r>
              <a:rPr lang="en-US" sz="3200" b="1" dirty="0" smtClean="0"/>
              <a:t>What week was Jesus crucified? The Passover Week. 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Rom. 4:7 </a:t>
            </a:r>
            <a:r>
              <a:rPr lang="en-US" sz="3200" b="1" dirty="0" smtClean="0"/>
              <a:t>NASB, “Blessed are those whose lawless deeds have been forgiven, and whose sins have been covered.”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21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7062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The Jews deny that Jesus is our High Priest!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Heb. 2:17 </a:t>
            </a:r>
            <a:r>
              <a:rPr lang="en-US" sz="3200" b="1" dirty="0" smtClean="0"/>
              <a:t>NASB, “Therefore, He (</a:t>
            </a:r>
            <a:r>
              <a:rPr lang="en-US" sz="3200" b="1" dirty="0" smtClean="0">
                <a:solidFill>
                  <a:srgbClr val="FF0000"/>
                </a:solidFill>
              </a:rPr>
              <a:t>Jesus</a:t>
            </a:r>
            <a:r>
              <a:rPr lang="en-US" sz="3200" b="1" dirty="0" smtClean="0"/>
              <a:t>) had to be made like His brethren in all things, so that He might become a merciful and faithful high priest in things pertaining to God, to make propitiation for the sins of the people.”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22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60193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The Jews deny that Jesus is our High Priest!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Heb. 3:1 </a:t>
            </a:r>
            <a:r>
              <a:rPr lang="en-US" sz="3200" b="1" dirty="0" smtClean="0"/>
              <a:t>NASB, “Therefore, holy brethren, partakers of a heavenly calling, consider Jesus, the Apostle and High Priest of our confession;”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23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32888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The Jews deny that Jesus is our High Priest!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Heb. 4:14-15 </a:t>
            </a:r>
            <a:r>
              <a:rPr lang="en-US" sz="3200" b="1" dirty="0" smtClean="0"/>
              <a:t>NASB, “Therefore, since we have a great High Priest who has passed through the heavens (</a:t>
            </a:r>
            <a:r>
              <a:rPr lang="en-US" sz="3200" b="1" dirty="0" smtClean="0">
                <a:solidFill>
                  <a:srgbClr val="FF0000"/>
                </a:solidFill>
              </a:rPr>
              <a:t>returned to God in Acts 1</a:t>
            </a:r>
            <a:r>
              <a:rPr lang="en-US" sz="3200" b="1" dirty="0" smtClean="0"/>
              <a:t>), Jesus the Son of God, let us hold fast our confession (</a:t>
            </a:r>
            <a:r>
              <a:rPr lang="en-US" sz="3200" b="1" dirty="0" smtClean="0">
                <a:solidFill>
                  <a:srgbClr val="FF0000"/>
                </a:solidFill>
              </a:rPr>
              <a:t>and not deny Him</a:t>
            </a:r>
            <a:r>
              <a:rPr lang="en-US" sz="3200" b="1" dirty="0" smtClean="0"/>
              <a:t>). 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15</a:t>
            </a:r>
            <a:r>
              <a:rPr lang="en-US" sz="3200" b="1" dirty="0" smtClean="0"/>
              <a:t>, For we do not have a High Priest who cannot sympathize with our weaknesses, but One who has been tempted in all things as we are, yet without sin.”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24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74991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The Apostles stood their ground with the Jews concerning Jesus.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Acts 4:18-19 </a:t>
            </a:r>
            <a:r>
              <a:rPr lang="en-US" sz="3200" b="1" dirty="0" smtClean="0"/>
              <a:t>NASB, Peter and John said to the Council, “</a:t>
            </a:r>
            <a:r>
              <a:rPr lang="mr-IN" sz="3200" b="1" dirty="0" smtClean="0"/>
              <a:t>…</a:t>
            </a:r>
            <a:r>
              <a:rPr lang="en-US" sz="3200" b="1" dirty="0" smtClean="0"/>
              <a:t>they (</a:t>
            </a:r>
            <a:r>
              <a:rPr lang="en-US" sz="3200" b="1" dirty="0" smtClean="0">
                <a:solidFill>
                  <a:srgbClr val="FF0000"/>
                </a:solidFill>
              </a:rPr>
              <a:t>the Council</a:t>
            </a:r>
            <a:r>
              <a:rPr lang="en-US" sz="3200" b="1" dirty="0" smtClean="0"/>
              <a:t>) commanded them (</a:t>
            </a:r>
            <a:r>
              <a:rPr lang="en-US" sz="3200" b="1" dirty="0" smtClean="0">
                <a:solidFill>
                  <a:srgbClr val="FF0000"/>
                </a:solidFill>
              </a:rPr>
              <a:t>Peter and John</a:t>
            </a:r>
            <a:r>
              <a:rPr lang="en-US" sz="3200" b="1" dirty="0" smtClean="0"/>
              <a:t>) not to speak or teach at all in the name of Jesus, 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19</a:t>
            </a:r>
            <a:r>
              <a:rPr lang="en-US" sz="3200" b="1" dirty="0" smtClean="0"/>
              <a:t>, But Peter and John answered and said to them (</a:t>
            </a:r>
            <a:r>
              <a:rPr lang="en-US" sz="3200" b="1" dirty="0" smtClean="0">
                <a:solidFill>
                  <a:srgbClr val="FF0000"/>
                </a:solidFill>
              </a:rPr>
              <a:t>Council</a:t>
            </a:r>
            <a:r>
              <a:rPr lang="en-US" sz="3200" b="1" dirty="0" smtClean="0"/>
              <a:t>), ‘Whether it is right in the sight of God to give heed to you rather than to God, you be the judge; 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20</a:t>
            </a:r>
            <a:r>
              <a:rPr lang="en-US" sz="3200" b="1" dirty="0" smtClean="0"/>
              <a:t>, for we cannot stop speaking about what we have seen and heard.’”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25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20282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1. JEWS, A RELIGIOUS GROUP THAT DENIES THAT JESUS IS THE WAY TO GOD!</a:t>
            </a:r>
          </a:p>
          <a:p>
            <a:pPr lvl="1"/>
            <a:r>
              <a:rPr lang="en-US" sz="3200" b="1" dirty="0" smtClean="0"/>
              <a:t>If you were visiting today in New York, Jerusalem or somewhere with a lot of today’s Jews, would you stand your ground as the Apostles did?</a:t>
            </a:r>
          </a:p>
          <a:p>
            <a:pPr lvl="1"/>
            <a:r>
              <a:rPr lang="en-US" sz="3200" b="1" dirty="0" smtClean="0"/>
              <a:t>Paul constantly stood his ground against the teachings of the Jews. In the book of Acts, we find where Paul constantly debated the Jews!</a:t>
            </a:r>
          </a:p>
          <a:p>
            <a:pPr lvl="1"/>
            <a:r>
              <a:rPr lang="en-US" sz="3200" b="1" dirty="0" smtClean="0"/>
              <a:t>The Jews had Paul arrested by the Romans in </a:t>
            </a:r>
            <a:r>
              <a:rPr lang="en-US" sz="3200" b="1" dirty="0" smtClean="0">
                <a:solidFill>
                  <a:srgbClr val="FF0000"/>
                </a:solidFill>
              </a:rPr>
              <a:t>Acts 24</a:t>
            </a:r>
            <a:r>
              <a:rPr lang="en-US" sz="3200" b="1" dirty="0" smtClean="0"/>
              <a:t>. In Acts </a:t>
            </a:r>
            <a:r>
              <a:rPr lang="en-US" sz="3200" b="1" dirty="0" smtClean="0">
                <a:solidFill>
                  <a:srgbClr val="FF0000"/>
                </a:solidFill>
              </a:rPr>
              <a:t>26:32 </a:t>
            </a:r>
            <a:r>
              <a:rPr lang="en-US" sz="3200" b="1" dirty="0" smtClean="0"/>
              <a:t>Paul appealed to Caesar.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26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7518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016773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6462"/>
            <a:ext cx="9144000" cy="5868051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*2. ISLAM DENIES JESUS IS THE WAY TO GOD!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In </a:t>
            </a:r>
            <a:r>
              <a:rPr lang="en-US" b="1" dirty="0" smtClean="0">
                <a:solidFill>
                  <a:srgbClr val="FF0000"/>
                </a:solidFill>
              </a:rPr>
              <a:t>1 John 2:22 </a:t>
            </a:r>
            <a:r>
              <a:rPr lang="en-US" b="1" dirty="0" smtClean="0"/>
              <a:t>NKJV the Apostle John said, “</a:t>
            </a:r>
            <a:r>
              <a:rPr lang="en-US" b="1" dirty="0"/>
              <a:t>Who is a liar but he who denies that Jesus is the Christ? He is anti-Christ who denies the Father and the Son.”</a:t>
            </a:r>
          </a:p>
          <a:p>
            <a:pPr>
              <a:lnSpc>
                <a:spcPct val="90000"/>
              </a:lnSpc>
            </a:pPr>
            <a:r>
              <a:rPr lang="en-US" b="1" dirty="0"/>
              <a:t>Jesus is Greek for </a:t>
            </a:r>
            <a:r>
              <a:rPr lang="en-US" b="1" u="sng" dirty="0">
                <a:solidFill>
                  <a:schemeClr val="tx2"/>
                </a:solidFill>
              </a:rPr>
              <a:t>Savior</a:t>
            </a:r>
            <a:r>
              <a:rPr lang="en-US" b="1" dirty="0"/>
              <a:t>, see </a:t>
            </a:r>
            <a:r>
              <a:rPr lang="en-US" b="1" dirty="0">
                <a:solidFill>
                  <a:srgbClr val="FF0000"/>
                </a:solidFill>
              </a:rPr>
              <a:t>Mt. 1:21</a:t>
            </a:r>
            <a:r>
              <a:rPr lang="en-US" b="1" dirty="0"/>
              <a:t>, “…you shall call His name Jesus, for He will </a:t>
            </a:r>
            <a:r>
              <a:rPr lang="en-US" b="1" u="sng" dirty="0">
                <a:solidFill>
                  <a:schemeClr val="tx2"/>
                </a:solidFill>
              </a:rPr>
              <a:t>save</a:t>
            </a:r>
            <a:r>
              <a:rPr lang="en-US" b="1" dirty="0"/>
              <a:t> His people from their sins.”</a:t>
            </a:r>
          </a:p>
          <a:p>
            <a:pPr>
              <a:lnSpc>
                <a:spcPct val="90000"/>
              </a:lnSpc>
            </a:pPr>
            <a:r>
              <a:rPr lang="en-US" b="1" dirty="0"/>
              <a:t>Christ is </a:t>
            </a:r>
            <a:r>
              <a:rPr lang="en-US" b="1" u="sng" dirty="0"/>
              <a:t>Greek</a:t>
            </a:r>
            <a:r>
              <a:rPr lang="en-US" b="1" dirty="0"/>
              <a:t> for </a:t>
            </a:r>
            <a:r>
              <a:rPr lang="en-US" b="1" u="sng" dirty="0">
                <a:solidFill>
                  <a:schemeClr val="tx2"/>
                </a:solidFill>
              </a:rPr>
              <a:t>Anointed One</a:t>
            </a:r>
            <a:r>
              <a:rPr lang="en-US" b="1" dirty="0"/>
              <a:t>. It is </a:t>
            </a:r>
            <a:r>
              <a:rPr lang="en-US" b="1" u="sng" dirty="0"/>
              <a:t>Hebrew</a:t>
            </a:r>
            <a:r>
              <a:rPr lang="en-US" b="1" dirty="0"/>
              <a:t> for </a:t>
            </a:r>
            <a:r>
              <a:rPr lang="en-US" b="1" u="sng" dirty="0">
                <a:solidFill>
                  <a:schemeClr val="tx2"/>
                </a:solidFill>
              </a:rPr>
              <a:t>Messiah</a:t>
            </a:r>
            <a:r>
              <a:rPr lang="en-US" b="1" dirty="0"/>
              <a:t>. </a:t>
            </a:r>
            <a:r>
              <a:rPr lang="en-US" b="1" dirty="0">
                <a:solidFill>
                  <a:srgbClr val="FF0000"/>
                </a:solidFill>
              </a:rPr>
              <a:t>Mark 1:10-11</a:t>
            </a:r>
            <a:r>
              <a:rPr lang="en-US" b="1" dirty="0"/>
              <a:t>. </a:t>
            </a:r>
            <a:r>
              <a:rPr lang="en-US" b="1" dirty="0">
                <a:solidFill>
                  <a:srgbClr val="FF0000"/>
                </a:solidFill>
              </a:rPr>
              <a:t>John 1:41</a:t>
            </a:r>
            <a:r>
              <a:rPr lang="en-US" b="1" dirty="0"/>
              <a:t>, Andrew said to his brother, Simon, “We have found the </a:t>
            </a:r>
            <a:r>
              <a:rPr lang="en-US" b="1" u="sng" dirty="0">
                <a:solidFill>
                  <a:schemeClr val="tx2"/>
                </a:solidFill>
              </a:rPr>
              <a:t>Messiah</a:t>
            </a:r>
            <a:r>
              <a:rPr lang="en-US" b="1" dirty="0"/>
              <a:t> (which is translated, </a:t>
            </a:r>
            <a:r>
              <a:rPr lang="en-US" b="1" u="sng" dirty="0">
                <a:solidFill>
                  <a:schemeClr val="tx2"/>
                </a:solidFill>
              </a:rPr>
              <a:t>the Christ</a:t>
            </a:r>
            <a:r>
              <a:rPr lang="en-US" b="1" dirty="0"/>
              <a:t>).”</a:t>
            </a:r>
          </a:p>
          <a:p>
            <a:pPr>
              <a:lnSpc>
                <a:spcPct val="90000"/>
              </a:lnSpc>
            </a:pPr>
            <a:r>
              <a:rPr lang="en-US" b="1" dirty="0"/>
              <a:t>Islam denies Jesus </a:t>
            </a:r>
            <a:r>
              <a:rPr lang="en-US" b="1" dirty="0" smtClean="0"/>
              <a:t>is the Way to God.</a:t>
            </a:r>
            <a:endParaRPr lang="en-US" b="1" dirty="0"/>
          </a:p>
          <a:p>
            <a:endParaRPr lang="en-US" sz="3200" b="1" dirty="0" smtClean="0"/>
          </a:p>
          <a:p>
            <a:pPr lvl="1"/>
            <a:endParaRPr lang="en-US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27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62563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98613"/>
            <a:ext cx="9144000" cy="525938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2. ISLAM: On Wikipedia in 2018 said that the Islam religion had 1.8 Billion followers. </a:t>
            </a:r>
          </a:p>
          <a:p>
            <a:r>
              <a:rPr lang="en-US" b="1" dirty="0" smtClean="0"/>
              <a:t>Islam makes up 24.1% of the earth’s religion.</a:t>
            </a:r>
          </a:p>
          <a:p>
            <a:r>
              <a:rPr lang="en-US" b="1" dirty="0" smtClean="0"/>
              <a:t>The most noted prophets besides Muhammad are Adam, Abraham, Moses and Jesus.</a:t>
            </a:r>
          </a:p>
          <a:p>
            <a:r>
              <a:rPr lang="en-US" b="1" dirty="0" smtClean="0"/>
              <a:t>Muslims are followers of the Islamic religion.</a:t>
            </a:r>
          </a:p>
          <a:p>
            <a:r>
              <a:rPr lang="en-US" b="1" dirty="0" smtClean="0"/>
              <a:t>Muslims are the majority of the population in 50 countries.</a:t>
            </a:r>
          </a:p>
          <a:p>
            <a:r>
              <a:rPr lang="en-US" b="1" dirty="0" smtClean="0"/>
              <a:t>The Quran is the Islam’s Bible.</a:t>
            </a:r>
          </a:p>
          <a:p>
            <a:r>
              <a:rPr lang="en-US" b="1" dirty="0" smtClean="0"/>
              <a:t>Muhammad is their great prophet.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C4F4-5FE8-4B18-928E-6CB86B84584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05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98613"/>
            <a:ext cx="9144000" cy="5259387"/>
          </a:xfrm>
        </p:spPr>
        <p:txBody>
          <a:bodyPr>
            <a:normAutofit/>
          </a:bodyPr>
          <a:lstStyle/>
          <a:p>
            <a:r>
              <a:rPr lang="en-US" b="1" dirty="0" smtClean="0"/>
              <a:t>2. ISLAM: On Wikipedia in 2018 said that Christianity made up 2.3 Billion people or 31.2% of the world’s population. Islam is second in people.</a:t>
            </a:r>
          </a:p>
          <a:p>
            <a:r>
              <a:rPr lang="en-US" b="1" dirty="0" smtClean="0"/>
              <a:t>Europe is being overtaken with the Islamic religion. 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C4F4-5FE8-4B18-928E-6CB86B84584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Jesus is our Rock! He is our stepping stone to God to cross our river of life.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1 Cor. 10:3 </a:t>
            </a:r>
            <a:r>
              <a:rPr lang="en-US" sz="3200" b="1" dirty="0" smtClean="0"/>
              <a:t>NASB, is speaking of the children of Israel coming out of Egypt, “and all (</a:t>
            </a:r>
            <a:r>
              <a:rPr lang="en-US" sz="3200" b="1" dirty="0" smtClean="0">
                <a:solidFill>
                  <a:srgbClr val="FF0000"/>
                </a:solidFill>
              </a:rPr>
              <a:t>children of Israel</a:t>
            </a:r>
            <a:r>
              <a:rPr lang="en-US" sz="3200" b="1" dirty="0" smtClean="0"/>
              <a:t>) ate the same spiritual food; 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4</a:t>
            </a:r>
            <a:r>
              <a:rPr lang="en-US" sz="3200" b="1" dirty="0" smtClean="0"/>
              <a:t>, and all drank the same spiritual drink, for they were drinking from a spiritual Rock which followed them; and the Rock was Christ.”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3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49284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98613"/>
            <a:ext cx="9144000" cy="5259387"/>
          </a:xfrm>
        </p:spPr>
        <p:txBody>
          <a:bodyPr/>
          <a:lstStyle/>
          <a:p>
            <a:r>
              <a:rPr lang="en-US" b="1" dirty="0" smtClean="0"/>
              <a:t>2. ISLAM: Muhammad's </a:t>
            </a:r>
            <a:r>
              <a:rPr lang="en-US" b="1" dirty="0"/>
              <a:t>beginning</a:t>
            </a:r>
          </a:p>
          <a:p>
            <a:r>
              <a:rPr lang="en-US" b="1" dirty="0" smtClean="0"/>
              <a:t>Islam</a:t>
            </a:r>
            <a:r>
              <a:rPr lang="en-US" b="1" dirty="0"/>
              <a:t>, began in Mecca, claimed to be the revelation of God (Allah) through the angel Gabriel to a man named Muhammad. </a:t>
            </a:r>
            <a:endParaRPr lang="en-US" b="1" dirty="0" smtClean="0"/>
          </a:p>
          <a:p>
            <a:r>
              <a:rPr lang="en-US" b="1" dirty="0" smtClean="0"/>
              <a:t>Muhammad </a:t>
            </a:r>
            <a:r>
              <a:rPr lang="en-US" b="1" dirty="0"/>
              <a:t>was born in approximately AD 570-</a:t>
            </a:r>
            <a:r>
              <a:rPr lang="en-US" b="1" dirty="0" smtClean="0"/>
              <a:t>571 to 632AD. </a:t>
            </a:r>
            <a:r>
              <a:rPr lang="en-US" b="1" dirty="0"/>
              <a:t>He was born to the powerful tribe of the </a:t>
            </a:r>
            <a:r>
              <a:rPr lang="en-US" b="1" dirty="0" err="1"/>
              <a:t>Quraish</a:t>
            </a:r>
            <a:r>
              <a:rPr lang="en-US" b="1" dirty="0"/>
              <a:t> in </a:t>
            </a:r>
            <a:r>
              <a:rPr lang="en-US" b="1" dirty="0" err="1"/>
              <a:t>Mekkah</a:t>
            </a:r>
            <a:r>
              <a:rPr lang="en-US" b="1" dirty="0"/>
              <a:t> (Mecca). His father's name was Abdullah. His mother's name was </a:t>
            </a:r>
            <a:r>
              <a:rPr lang="en-US" b="1" dirty="0" err="1"/>
              <a:t>Aminah</a:t>
            </a:r>
            <a:r>
              <a:rPr lang="en-US" b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C4F4-5FE8-4B18-928E-6CB86B84584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91157"/>
          </a:xfrm>
        </p:spPr>
        <p:txBody>
          <a:bodyPr/>
          <a:lstStyle/>
          <a:p>
            <a:pPr algn="ctr"/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43949"/>
            <a:ext cx="9144000" cy="5614051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2. Muhammad's </a:t>
            </a:r>
            <a:r>
              <a:rPr lang="en-US" b="1" dirty="0"/>
              <a:t>early years</a:t>
            </a:r>
          </a:p>
          <a:p>
            <a:r>
              <a:rPr lang="en-US" b="1" dirty="0" smtClean="0"/>
              <a:t>Apparently Abdullah, Muhammad’s father, </a:t>
            </a:r>
            <a:r>
              <a:rPr lang="en-US" b="1" dirty="0"/>
              <a:t>was a merchant who made caravan </a:t>
            </a:r>
            <a:r>
              <a:rPr lang="en-US" b="1" dirty="0" smtClean="0"/>
              <a:t>trips. </a:t>
            </a:r>
          </a:p>
          <a:p>
            <a:r>
              <a:rPr lang="en-US" b="1" dirty="0" smtClean="0"/>
              <a:t>He </a:t>
            </a:r>
            <a:r>
              <a:rPr lang="en-US" b="1" dirty="0"/>
              <a:t>died on a trading trip soon after his marriage to </a:t>
            </a:r>
            <a:r>
              <a:rPr lang="en-US" b="1" dirty="0" err="1"/>
              <a:t>Aminah</a:t>
            </a:r>
            <a:r>
              <a:rPr lang="en-US" b="1" dirty="0"/>
              <a:t>, leaving Muhammad fatherless at birth. </a:t>
            </a:r>
            <a:endParaRPr lang="en-US" b="1" dirty="0" smtClean="0"/>
          </a:p>
          <a:p>
            <a:r>
              <a:rPr lang="en-US" b="1" dirty="0" err="1" smtClean="0"/>
              <a:t>Aminah</a:t>
            </a:r>
            <a:r>
              <a:rPr lang="en-US" b="1" dirty="0"/>
              <a:t>, his mother, died when he was only six years old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Muhammad was taken in by his grandfather, only to have him die when Muhammad was eight years old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At this time, his uncle, Abu </a:t>
            </a:r>
            <a:r>
              <a:rPr lang="en-US" b="1" dirty="0" err="1"/>
              <a:t>Talib</a:t>
            </a:r>
            <a:r>
              <a:rPr lang="en-US" b="1" dirty="0"/>
              <a:t>, one of the leaders of the </a:t>
            </a:r>
            <a:r>
              <a:rPr lang="en-US" b="1" dirty="0" err="1"/>
              <a:t>Quraish</a:t>
            </a:r>
            <a:r>
              <a:rPr lang="en-US" b="1" dirty="0"/>
              <a:t> tribe took him in and raised him.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C4F4-5FE8-4B18-928E-6CB86B84584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91157"/>
          </a:xfrm>
        </p:spPr>
        <p:txBody>
          <a:bodyPr/>
          <a:lstStyle/>
          <a:p>
            <a:pPr algn="ctr"/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43949"/>
            <a:ext cx="9144000" cy="5614051"/>
          </a:xfrm>
        </p:spPr>
        <p:txBody>
          <a:bodyPr>
            <a:normAutofit/>
          </a:bodyPr>
          <a:lstStyle/>
          <a:p>
            <a:r>
              <a:rPr lang="en-US" b="1" dirty="0" smtClean="0"/>
              <a:t>2. Islam believers </a:t>
            </a:r>
            <a:r>
              <a:rPr lang="en-US" b="1" dirty="0"/>
              <a:t>claim Jesus was no more than a man. They deny that Jesus died on the cross, (</a:t>
            </a:r>
            <a:r>
              <a:rPr lang="en-US" b="1" dirty="0">
                <a:solidFill>
                  <a:srgbClr val="FF0000"/>
                </a:solidFill>
              </a:rPr>
              <a:t>Qur’an 4:156-159</a:t>
            </a:r>
            <a:r>
              <a:rPr lang="en-US" b="1" dirty="0"/>
              <a:t>). </a:t>
            </a:r>
          </a:p>
          <a:p>
            <a:r>
              <a:rPr lang="en-US" b="1" dirty="0"/>
              <a:t>They claim the Jews made a mistake and crucified someone else who looked like Jesus, (</a:t>
            </a:r>
            <a:r>
              <a:rPr lang="en-US" b="1" dirty="0">
                <a:solidFill>
                  <a:srgbClr val="FF0000"/>
                </a:solidFill>
              </a:rPr>
              <a:t>Qur’an 4:155ff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They believe that God took Jesus to Heaven like Elijah.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C4F4-5FE8-4B18-928E-6CB86B84584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8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91157"/>
          </a:xfrm>
        </p:spPr>
        <p:txBody>
          <a:bodyPr/>
          <a:lstStyle/>
          <a:p>
            <a:pPr algn="ctr"/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43949"/>
            <a:ext cx="9144000" cy="5614051"/>
          </a:xfrm>
        </p:spPr>
        <p:txBody>
          <a:bodyPr>
            <a:normAutofit/>
          </a:bodyPr>
          <a:lstStyle/>
          <a:p>
            <a:r>
              <a:rPr lang="en-US" b="1" dirty="0" smtClean="0"/>
              <a:t>2. Islam believers claim that Christians and Jews have polluted the Bible.</a:t>
            </a:r>
          </a:p>
          <a:p>
            <a:r>
              <a:rPr lang="en-US" b="1" dirty="0" smtClean="0"/>
              <a:t>They deny </a:t>
            </a:r>
            <a:r>
              <a:rPr lang="en-US" b="1" dirty="0" smtClean="0">
                <a:solidFill>
                  <a:srgbClr val="FF0000"/>
                </a:solidFill>
              </a:rPr>
              <a:t>Gen. 17:18-19 </a:t>
            </a:r>
            <a:r>
              <a:rPr lang="en-US" b="1" dirty="0" smtClean="0"/>
              <a:t>NASB. Is is not Isaac but Ishmael. “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r>
              <a:rPr lang="en-US" b="1" dirty="0" smtClean="0">
                <a:solidFill>
                  <a:srgbClr val="FF0000"/>
                </a:solidFill>
              </a:rPr>
              <a:t> 18</a:t>
            </a:r>
            <a:r>
              <a:rPr lang="en-US" b="1" dirty="0" smtClean="0"/>
              <a:t>, And Abraham said to God, ‘Oh that Ishmael might live before You!’ 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r>
              <a:rPr lang="en-US" b="1" dirty="0" smtClean="0">
                <a:solidFill>
                  <a:srgbClr val="FF0000"/>
                </a:solidFill>
              </a:rPr>
              <a:t> 19</a:t>
            </a:r>
            <a:r>
              <a:rPr lang="en-US" b="1" dirty="0" smtClean="0"/>
              <a:t>, But God said, ‘No, but Sarah your wife will bear you a son, and you shall call his name Isaac; and I will establish My covenant with him (</a:t>
            </a:r>
            <a:r>
              <a:rPr lang="en-US" b="1" dirty="0" smtClean="0">
                <a:solidFill>
                  <a:srgbClr val="FF0000"/>
                </a:solidFill>
              </a:rPr>
              <a:t>Isaac</a:t>
            </a:r>
            <a:r>
              <a:rPr lang="en-US" b="1" dirty="0" smtClean="0"/>
              <a:t>) for an everlasting covenant for his descendants after him.”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C4F4-5FE8-4B18-928E-6CB86B84584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5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91157"/>
          </a:xfrm>
        </p:spPr>
        <p:txBody>
          <a:bodyPr/>
          <a:lstStyle/>
          <a:p>
            <a:pPr algn="ctr"/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43949"/>
            <a:ext cx="9144000" cy="5614051"/>
          </a:xfrm>
        </p:spPr>
        <p:txBody>
          <a:bodyPr>
            <a:normAutofit/>
          </a:bodyPr>
          <a:lstStyle/>
          <a:p>
            <a:r>
              <a:rPr lang="en-US" b="1" dirty="0" smtClean="0"/>
              <a:t>*3. Hindus Religion makes up 1.1 Billion people on the earth. They would deny that Jesus is the only Way to God.</a:t>
            </a:r>
          </a:p>
          <a:p>
            <a:r>
              <a:rPr lang="en-US" b="1" dirty="0" smtClean="0"/>
              <a:t>Hindus make up 15.1% of the world’s population.</a:t>
            </a:r>
          </a:p>
          <a:p>
            <a:r>
              <a:rPr lang="en-US" b="1" dirty="0" smtClean="0"/>
              <a:t>The vast majority of the Hindu religion abides in India.</a:t>
            </a:r>
          </a:p>
          <a:p>
            <a:r>
              <a:rPr lang="en-US" b="1" dirty="0" smtClean="0"/>
              <a:t>They believe in reincarnation. </a:t>
            </a:r>
          </a:p>
          <a:p>
            <a:r>
              <a:rPr lang="en-US" b="1" dirty="0" smtClean="0"/>
              <a:t>The above can be found on Wikipedia. These are 2018 stats.</a:t>
            </a:r>
          </a:p>
          <a:p>
            <a:r>
              <a:rPr lang="en-US" b="1" dirty="0" smtClean="0"/>
              <a:t>Hinduism is broadly described as a WAY OF LIFE.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C4F4-5FE8-4B18-928E-6CB86B84584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91157"/>
          </a:xfrm>
        </p:spPr>
        <p:txBody>
          <a:bodyPr/>
          <a:lstStyle/>
          <a:p>
            <a:pPr algn="ctr"/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43949"/>
            <a:ext cx="9144000" cy="5614051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is the only way to God.</a:t>
            </a:r>
          </a:p>
          <a:p>
            <a:r>
              <a:rPr lang="en-US" b="1" dirty="0" smtClean="0"/>
              <a:t>Jesus’ has given us His word.</a:t>
            </a:r>
          </a:p>
          <a:p>
            <a:r>
              <a:rPr lang="en-US" b="1" dirty="0" smtClean="0"/>
              <a:t>Jesus expects us to obey from the heart His word.</a:t>
            </a:r>
          </a:p>
          <a:p>
            <a:r>
              <a:rPr lang="en-US" b="1" dirty="0" smtClean="0"/>
              <a:t>Jesus wants us to walk by faith in serving Him.</a:t>
            </a:r>
          </a:p>
          <a:p>
            <a:r>
              <a:rPr lang="en-US" b="1" dirty="0" smtClean="0"/>
              <a:t>Jesus wants us to be faithful to Him until death.</a:t>
            </a:r>
          </a:p>
          <a:p>
            <a:r>
              <a:rPr lang="en-US" b="1" dirty="0" smtClean="0"/>
              <a:t>Jesus will be our Judge. Shouldn’t we believe that Jesus is the </a:t>
            </a:r>
            <a:r>
              <a:rPr lang="en-US" b="1" smtClean="0"/>
              <a:t>only way to God?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C4F4-5FE8-4B18-928E-6CB86B84584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2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Jesus is our Chief Conner Stone that connects us to God!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Mt. 21:42</a:t>
            </a:r>
            <a:r>
              <a:rPr lang="en-US" sz="3200" b="1" dirty="0"/>
              <a:t> </a:t>
            </a:r>
            <a:r>
              <a:rPr lang="en-US" sz="3200" b="1" dirty="0" smtClean="0"/>
              <a:t>NASB,  Jesus said to the chief priests and Pharisees (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45</a:t>
            </a:r>
            <a:r>
              <a:rPr lang="en-US" sz="3200" b="1" dirty="0" smtClean="0"/>
              <a:t>), “The stone which the builders (</a:t>
            </a:r>
            <a:r>
              <a:rPr lang="en-US" sz="3200" b="1" dirty="0" smtClean="0">
                <a:solidFill>
                  <a:srgbClr val="FF0000"/>
                </a:solidFill>
              </a:rPr>
              <a:t>Jews</a:t>
            </a:r>
            <a:r>
              <a:rPr lang="en-US" sz="3200" b="1" dirty="0" smtClean="0"/>
              <a:t>) rejected, this became the Chief Corner Stone; this came about from the LORD (FATHER), and It is marvelous in our eyes</a:t>
            </a:r>
            <a:r>
              <a:rPr lang="en-US" sz="3200" b="1" dirty="0"/>
              <a:t>.</a:t>
            </a:r>
            <a:r>
              <a:rPr lang="en-US" sz="3200" b="1" dirty="0" smtClean="0"/>
              <a:t>”</a:t>
            </a:r>
          </a:p>
          <a:p>
            <a:pPr lvl="1"/>
            <a:r>
              <a:rPr lang="en-US" sz="3200" b="1" dirty="0" smtClean="0"/>
              <a:t>When the chief priests and Pharisees heard Jesus in </a:t>
            </a:r>
            <a:r>
              <a:rPr lang="en-US" sz="3200" b="1" dirty="0" smtClean="0">
                <a:solidFill>
                  <a:srgbClr val="FF0000"/>
                </a:solidFill>
              </a:rPr>
              <a:t>Mt. 21:45 </a:t>
            </a:r>
            <a:r>
              <a:rPr lang="en-US" sz="3200" b="1" dirty="0" smtClean="0"/>
              <a:t>NASB, “</a:t>
            </a:r>
            <a:r>
              <a:rPr lang="mr-IN" sz="3200" b="1" dirty="0" smtClean="0"/>
              <a:t>…</a:t>
            </a:r>
            <a:r>
              <a:rPr lang="en-US" sz="3200" b="1" dirty="0" smtClean="0"/>
              <a:t>they understood that He (</a:t>
            </a:r>
            <a:r>
              <a:rPr lang="en-US" sz="3200" b="1" dirty="0" smtClean="0">
                <a:solidFill>
                  <a:srgbClr val="FF0000"/>
                </a:solidFill>
              </a:rPr>
              <a:t>Jesus</a:t>
            </a:r>
            <a:r>
              <a:rPr lang="en-US" sz="3200" b="1" dirty="0" smtClean="0"/>
              <a:t>) was speaking about them.”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4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6928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Jesus is our JACOB’S LADDER that connects us with God!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Gen. 28:12 </a:t>
            </a:r>
            <a:r>
              <a:rPr lang="en-US" sz="3200" b="1" dirty="0" smtClean="0"/>
              <a:t>NASB, “He (</a:t>
            </a:r>
            <a:r>
              <a:rPr lang="en-US" sz="3200" b="1" dirty="0" smtClean="0">
                <a:solidFill>
                  <a:srgbClr val="FF0000"/>
                </a:solidFill>
              </a:rPr>
              <a:t>Jacob</a:t>
            </a:r>
            <a:r>
              <a:rPr lang="en-US" sz="3200" b="1" dirty="0" smtClean="0"/>
              <a:t>) (</a:t>
            </a:r>
            <a:r>
              <a:rPr lang="en-US" sz="3200" b="1" dirty="0" smtClean="0">
                <a:solidFill>
                  <a:srgbClr val="FF0000"/>
                </a:solidFill>
              </a:rPr>
              <a:t>God changed Jacob’s name to Israel in Gen. 35:10. Israel means “Prince with God” according to Zondervan Pictorial Bible Dictionary.</a:t>
            </a:r>
            <a:r>
              <a:rPr lang="en-US" sz="3200" b="1" dirty="0" smtClean="0"/>
              <a:t>) had a dream, and behold, a ladder was set on the earth with its top reaching to heaven; and behold, the angels of God were ascending and descending on it.”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John 1:</a:t>
            </a:r>
            <a:r>
              <a:rPr lang="en-US" sz="3200" b="1" dirty="0" smtClean="0">
                <a:solidFill>
                  <a:srgbClr val="FF0000"/>
                </a:solidFill>
              </a:rPr>
              <a:t>51 </a:t>
            </a:r>
            <a:r>
              <a:rPr lang="en-US" sz="3200" b="1" dirty="0" smtClean="0"/>
              <a:t>NASB, Jesus said to Nathanael, “Truly, truly, I say to you, you will see the heavens opened and the angels of God ascending and descending on the Son of Man (</a:t>
            </a:r>
            <a:r>
              <a:rPr lang="en-US" sz="3200" b="1" dirty="0" smtClean="0">
                <a:solidFill>
                  <a:srgbClr val="FF0000"/>
                </a:solidFill>
              </a:rPr>
              <a:t>Jesus</a:t>
            </a:r>
            <a:r>
              <a:rPr lang="en-US" sz="3200" b="1" dirty="0" smtClean="0"/>
              <a:t>).”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5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5635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Jesus is our </a:t>
            </a:r>
            <a:r>
              <a:rPr lang="en-US" sz="3200" b="1" dirty="0" smtClean="0"/>
              <a:t>MEDIATOR between man and God.</a:t>
            </a:r>
          </a:p>
          <a:p>
            <a:pPr lvl="1"/>
            <a:r>
              <a:rPr lang="en-US" sz="3600" b="1" dirty="0" smtClean="0"/>
              <a:t>In </a:t>
            </a:r>
            <a:r>
              <a:rPr lang="en-US" sz="3600" b="1" dirty="0" smtClean="0">
                <a:solidFill>
                  <a:srgbClr val="FF0000"/>
                </a:solidFill>
              </a:rPr>
              <a:t>1 Tim. 2:5 </a:t>
            </a:r>
            <a:r>
              <a:rPr lang="en-US" sz="3600" b="1" dirty="0" smtClean="0"/>
              <a:t>NKJV, “For there is one God and one Mediator between God and men, the Man Christ Jesus,”</a:t>
            </a:r>
          </a:p>
          <a:p>
            <a:pPr lvl="1"/>
            <a:r>
              <a:rPr lang="en-US" sz="3600" b="1" dirty="0" smtClean="0"/>
              <a:t>In </a:t>
            </a:r>
            <a:r>
              <a:rPr lang="en-US" sz="3600" b="1" dirty="0" smtClean="0">
                <a:solidFill>
                  <a:srgbClr val="FF0000"/>
                </a:solidFill>
              </a:rPr>
              <a:t>Heb. 12:24 </a:t>
            </a:r>
            <a:r>
              <a:rPr lang="en-US" sz="3600" b="1" dirty="0" smtClean="0"/>
              <a:t>NASB, “and to Jesus, the mediator of a new covenant (</a:t>
            </a:r>
            <a:r>
              <a:rPr lang="en-US" sz="3600" b="1" dirty="0" smtClean="0">
                <a:solidFill>
                  <a:srgbClr val="FF0000"/>
                </a:solidFill>
              </a:rPr>
              <a:t>from the LOM to the gospel of Jesus</a:t>
            </a:r>
            <a:r>
              <a:rPr lang="en-US" sz="3600" b="1" dirty="0" smtClean="0"/>
              <a:t>), and to the sprinkled blood, which speaks better that the blood of Abel.”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6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518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Jesus is our </a:t>
            </a:r>
            <a:r>
              <a:rPr lang="en-US" sz="3200" b="1" dirty="0" smtClean="0"/>
              <a:t>ADVOCATE with the Father.</a:t>
            </a:r>
          </a:p>
          <a:p>
            <a:pPr lvl="1"/>
            <a:r>
              <a:rPr lang="en-US" sz="3200" b="1" dirty="0" smtClean="0"/>
              <a:t>In </a:t>
            </a:r>
            <a:r>
              <a:rPr lang="en-US" sz="3200" b="1" dirty="0" smtClean="0">
                <a:solidFill>
                  <a:srgbClr val="FF0000"/>
                </a:solidFill>
              </a:rPr>
              <a:t>1 John 2: 1-2 </a:t>
            </a:r>
            <a:r>
              <a:rPr lang="en-US" sz="3200" b="1" dirty="0" smtClean="0"/>
              <a:t>NASB, “</a:t>
            </a:r>
            <a:r>
              <a:rPr lang="mr-IN" sz="3200" b="1" dirty="0" smtClean="0"/>
              <a:t>…</a:t>
            </a:r>
            <a:r>
              <a:rPr lang="en-US" sz="3200" b="1" dirty="0" smtClean="0"/>
              <a:t>if anyone sins, we have an Advocate (</a:t>
            </a:r>
            <a:r>
              <a:rPr lang="en-US" sz="3200" b="1" dirty="0" smtClean="0">
                <a:solidFill>
                  <a:srgbClr val="FF0000"/>
                </a:solidFill>
              </a:rPr>
              <a:t>attorney; counselor</a:t>
            </a:r>
            <a:r>
              <a:rPr lang="en-US" sz="3200" b="1" dirty="0" smtClean="0"/>
              <a:t>) with the Father, Jesus Christ the righteous; </a:t>
            </a:r>
            <a:r>
              <a:rPr lang="en-US" sz="3200" b="1" dirty="0" err="1" smtClean="0">
                <a:solidFill>
                  <a:srgbClr val="FF0000"/>
                </a:solidFill>
              </a:rPr>
              <a:t>vs</a:t>
            </a:r>
            <a:r>
              <a:rPr lang="en-US" sz="3200" b="1" dirty="0" smtClean="0">
                <a:solidFill>
                  <a:srgbClr val="FF0000"/>
                </a:solidFill>
              </a:rPr>
              <a:t> 2</a:t>
            </a:r>
            <a:r>
              <a:rPr lang="en-US" sz="3200" b="1" dirty="0" smtClean="0"/>
              <a:t>, and He Himself (</a:t>
            </a:r>
            <a:r>
              <a:rPr lang="en-US" sz="3200" b="1" dirty="0" smtClean="0">
                <a:solidFill>
                  <a:srgbClr val="FF0000"/>
                </a:solidFill>
              </a:rPr>
              <a:t>Jesus</a:t>
            </a:r>
            <a:r>
              <a:rPr lang="en-US" sz="3200" b="1" dirty="0" smtClean="0"/>
              <a:t>) is the propitiation for our sins; and not for ours only, but also for those of the whole world.”</a:t>
            </a:r>
          </a:p>
          <a:p>
            <a:pPr lvl="1"/>
            <a:r>
              <a:rPr lang="en-US" sz="3200" b="1" dirty="0" smtClean="0"/>
              <a:t>By Jesus being our Mediator and our Counselor, we can come to the Father in prayer. See </a:t>
            </a:r>
            <a:r>
              <a:rPr lang="en-US" sz="3200" b="1" dirty="0" smtClean="0">
                <a:solidFill>
                  <a:srgbClr val="FF0000"/>
                </a:solidFill>
              </a:rPr>
              <a:t>Eph. 3:14-21</a:t>
            </a:r>
            <a:r>
              <a:rPr lang="en-US" sz="3200" b="1" dirty="0" smtClean="0"/>
              <a:t>.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7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9674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Jesus is the CONNECTOR with God. Sin is the “separator”.</a:t>
            </a:r>
            <a:r>
              <a:rPr lang="en-US" sz="3600" b="1" dirty="0"/>
              <a:t> </a:t>
            </a:r>
            <a:r>
              <a:rPr lang="en-US" sz="3200" b="1" dirty="0" smtClean="0"/>
              <a:t>Sin brings about spiritual death, </a:t>
            </a:r>
            <a:r>
              <a:rPr lang="en-US" sz="3200" b="1" dirty="0" smtClean="0">
                <a:solidFill>
                  <a:srgbClr val="FF0000"/>
                </a:solidFill>
              </a:rPr>
              <a:t>Gen. 2:17</a:t>
            </a:r>
            <a:r>
              <a:rPr lang="en-US" sz="3200" b="1" dirty="0" smtClean="0"/>
              <a:t>.</a:t>
            </a:r>
          </a:p>
          <a:p>
            <a:pPr lvl="1"/>
            <a:r>
              <a:rPr lang="en-US" sz="3200" b="1" dirty="0" smtClean="0"/>
              <a:t>Jesus is like an electric circuit. We need Jesus to make the connection with God! As with an electric circuit, if the circuit is broken there is no CONNECTION.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8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31725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0"/>
            <a:ext cx="9144000" cy="1143000"/>
          </a:xfrm>
        </p:spPr>
        <p:txBody>
          <a:bodyPr/>
          <a:lstStyle/>
          <a:p>
            <a:r>
              <a:rPr lang="en-US" b="1" dirty="0" smtClean="0"/>
              <a:t>JESUS IS THE WAY TO GOD.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330"/>
            <a:ext cx="9144000" cy="5663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INTRODUCTION</a:t>
            </a:r>
          </a:p>
          <a:p>
            <a:pPr lvl="1"/>
            <a:r>
              <a:rPr lang="en-US" sz="3200" b="1" dirty="0" smtClean="0"/>
              <a:t>Jesus is the Seed of the promise that was given to Abraham by God.</a:t>
            </a:r>
          </a:p>
          <a:p>
            <a:pPr lvl="1"/>
            <a:r>
              <a:rPr lang="en-US" sz="3200" b="1" dirty="0"/>
              <a:t>I</a:t>
            </a:r>
            <a:r>
              <a:rPr lang="en-US" sz="3200" b="1" dirty="0" smtClean="0"/>
              <a:t>n </a:t>
            </a:r>
            <a:r>
              <a:rPr lang="en-US" sz="3200" b="1" dirty="0" smtClean="0">
                <a:solidFill>
                  <a:srgbClr val="FF0000"/>
                </a:solidFill>
              </a:rPr>
              <a:t>Gen. 12:3 </a:t>
            </a:r>
            <a:r>
              <a:rPr lang="en-US" sz="3200" b="1" dirty="0" smtClean="0"/>
              <a:t>NASB, “</a:t>
            </a:r>
            <a:r>
              <a:rPr lang="mr-IN" sz="3200" b="1" dirty="0" smtClean="0"/>
              <a:t>…</a:t>
            </a:r>
            <a:r>
              <a:rPr lang="en-US" sz="3200" b="1" dirty="0" smtClean="0"/>
              <a:t>in you (</a:t>
            </a:r>
            <a:r>
              <a:rPr lang="en-US" sz="3200" b="1" dirty="0" smtClean="0">
                <a:solidFill>
                  <a:srgbClr val="FF0000"/>
                </a:solidFill>
              </a:rPr>
              <a:t>Abraham</a:t>
            </a:r>
            <a:r>
              <a:rPr lang="en-US" sz="3200" b="1" dirty="0" smtClean="0"/>
              <a:t>) all the families of the earth will be blessed.”</a:t>
            </a:r>
          </a:p>
          <a:p>
            <a:pPr lvl="1"/>
            <a:r>
              <a:rPr lang="en-US" sz="3200" b="1" dirty="0" smtClean="0"/>
              <a:t>Jesus came through the genealogy of Abraham in </a:t>
            </a:r>
            <a:r>
              <a:rPr lang="en-US" sz="3200" b="1" dirty="0" smtClean="0">
                <a:solidFill>
                  <a:srgbClr val="FF0000"/>
                </a:solidFill>
              </a:rPr>
              <a:t>Mt. 1:2</a:t>
            </a:r>
            <a:r>
              <a:rPr lang="en-US" sz="3200" b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3976" y="6405199"/>
            <a:ext cx="2133600" cy="365125"/>
          </a:xfrm>
        </p:spPr>
        <p:txBody>
          <a:bodyPr/>
          <a:lstStyle/>
          <a:p>
            <a:fld id="{786C00FA-80F9-5E4A-9CC9-3FA8A71E62EB}" type="slidenum">
              <a:rPr lang="en-US" sz="2800" b="1" smtClean="0"/>
              <a:t>9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8935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3461</Words>
  <Application>Microsoft Macintosh PowerPoint</Application>
  <PresentationFormat>On-screen Show (4:3)</PresentationFormat>
  <Paragraphs>200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JESUS IS THE WAY TO GOD.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Alton Bailey</dc:creator>
  <cp:lastModifiedBy>Alton Bailey</cp:lastModifiedBy>
  <cp:revision>93</cp:revision>
  <cp:lastPrinted>2018-11-20T23:23:57Z</cp:lastPrinted>
  <dcterms:created xsi:type="dcterms:W3CDTF">2018-09-21T20:22:04Z</dcterms:created>
  <dcterms:modified xsi:type="dcterms:W3CDTF">2018-11-26T17:52:03Z</dcterms:modified>
</cp:coreProperties>
</file>