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257" r:id="rId2"/>
    <p:sldId id="258" r:id="rId3"/>
    <p:sldId id="259" r:id="rId4"/>
    <p:sldId id="260" r:id="rId5"/>
    <p:sldId id="261" r:id="rId6"/>
    <p:sldId id="262" r:id="rId7"/>
    <p:sldId id="286" r:id="rId8"/>
    <p:sldId id="263" r:id="rId9"/>
    <p:sldId id="287" r:id="rId10"/>
    <p:sldId id="264" r:id="rId11"/>
    <p:sldId id="265" r:id="rId12"/>
    <p:sldId id="269" r:id="rId13"/>
    <p:sldId id="268" r:id="rId14"/>
    <p:sldId id="266" r:id="rId15"/>
    <p:sldId id="267" r:id="rId16"/>
    <p:sldId id="270" r:id="rId17"/>
    <p:sldId id="271" r:id="rId18"/>
    <p:sldId id="272" r:id="rId19"/>
    <p:sldId id="277" r:id="rId20"/>
    <p:sldId id="274" r:id="rId21"/>
    <p:sldId id="273" r:id="rId22"/>
    <p:sldId id="275" r:id="rId23"/>
    <p:sldId id="276"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907" autoAdjust="0"/>
  </p:normalViewPr>
  <p:slideViewPr>
    <p:cSldViewPr snapToGrid="0" snapToObjects="1">
      <p:cViewPr varScale="1">
        <p:scale>
          <a:sx n="190" d="100"/>
          <a:sy n="190" d="100"/>
        </p:scale>
        <p:origin x="-17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0A2DCC-2558-5A4E-AB6F-E9A1F5E18F51}" type="datetimeFigureOut">
              <a:rPr lang="en-US" smtClean="0"/>
              <a:t>11/28/18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43DAE5-4CD7-D84A-826E-6E09C29D9467}" type="slidenum">
              <a:rPr lang="en-US" smtClean="0"/>
              <a:t>‹#›</a:t>
            </a:fld>
            <a:endParaRPr lang="en-US"/>
          </a:p>
        </p:txBody>
      </p:sp>
    </p:spTree>
    <p:extLst>
      <p:ext uri="{BB962C8B-B14F-4D97-AF65-F5344CB8AC3E}">
        <p14:creationId xmlns:p14="http://schemas.microsoft.com/office/powerpoint/2010/main" val="21140222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34C174-26DA-7949-BB26-12DCA1705AFB}" type="datetimeFigureOut">
              <a:rPr lang="en-US" smtClean="0"/>
              <a:t>11/28/18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8260F0-C880-8F4A-9805-A0039C89B8FB}" type="slidenum">
              <a:rPr lang="en-US" smtClean="0"/>
              <a:t>‹#›</a:t>
            </a:fld>
            <a:endParaRPr lang="en-US"/>
          </a:p>
        </p:txBody>
      </p:sp>
    </p:spTree>
    <p:extLst>
      <p:ext uri="{BB962C8B-B14F-4D97-AF65-F5344CB8AC3E}">
        <p14:creationId xmlns:p14="http://schemas.microsoft.com/office/powerpoint/2010/main" val="337945206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A6E119-8083-164A-B2B8-135C8AD6BCEC}" type="datetime1">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1083435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A72256-302B-3245-B13A-620B5ACA0ECF}" type="datetime1">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3245383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D2148-7528-1C47-96DE-55B273B43513}" type="datetime1">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195023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FD0412-7967-674B-944B-29EDAF09A96F}" type="datetime1">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162563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A9CD03-C476-2349-A978-701D6FE54FE6}" type="datetime1">
              <a:rPr lang="en-US" smtClean="0"/>
              <a:t>11/28/18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255019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2FDF04-EC52-0442-9F16-F703C7D37035}" type="datetime1">
              <a:rPr lang="en-US" smtClean="0"/>
              <a:t>11/28/18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49628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664849-93D7-2C43-BBF5-30027C73F097}" type="datetime1">
              <a:rPr lang="en-US" smtClean="0"/>
              <a:t>11/28/18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142804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2DAE96-1B26-974A-9631-6A5423644AF7}" type="datetime1">
              <a:rPr lang="en-US" smtClean="0"/>
              <a:t>11/28/18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224963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79C38-DB54-2E40-9130-A03C1DAFE6E8}" type="datetime1">
              <a:rPr lang="en-US" smtClean="0"/>
              <a:t>11/28/18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553921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E44F97-20C9-D048-BE9A-92FCDEE7CF2C}" type="datetime1">
              <a:rPr lang="en-US" smtClean="0"/>
              <a:t>11/28/18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102327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4D4418-F103-0E4C-9FBD-9039D22335A3}" type="datetime1">
              <a:rPr lang="en-US" smtClean="0"/>
              <a:t>11/28/18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C00FA-80F9-5E4A-9CC9-3FA8A71E62EB}" type="slidenum">
              <a:rPr lang="en-US" smtClean="0"/>
              <a:t>‹#›</a:t>
            </a:fld>
            <a:endParaRPr lang="en-US"/>
          </a:p>
        </p:txBody>
      </p:sp>
    </p:spTree>
    <p:extLst>
      <p:ext uri="{BB962C8B-B14F-4D97-AF65-F5344CB8AC3E}">
        <p14:creationId xmlns:p14="http://schemas.microsoft.com/office/powerpoint/2010/main" val="9304256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5E6AF-4DAE-2F4B-B827-C5C88240513B}" type="datetime1">
              <a:rPr lang="en-US" smtClean="0"/>
              <a:t>11/28/18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C00FA-80F9-5E4A-9CC9-3FA8A71E62EB}" type="slidenum">
              <a:rPr lang="en-US" smtClean="0"/>
              <a:t>‹#›</a:t>
            </a:fld>
            <a:endParaRPr lang="en-US"/>
          </a:p>
        </p:txBody>
      </p:sp>
    </p:spTree>
    <p:extLst>
      <p:ext uri="{BB962C8B-B14F-4D97-AF65-F5344CB8AC3E}">
        <p14:creationId xmlns:p14="http://schemas.microsoft.com/office/powerpoint/2010/main" val="70535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lstStyle/>
          <a:p>
            <a:r>
              <a:rPr lang="en-US" sz="3200" b="1" dirty="0" smtClean="0"/>
              <a:t>INTRODUCTION</a:t>
            </a:r>
          </a:p>
          <a:p>
            <a:pPr lvl="1"/>
            <a:r>
              <a:rPr lang="en-US" sz="3200" b="1" dirty="0" smtClean="0"/>
              <a:t>Many people today who believe that Jesus is their foundation for their religious belief are confused by the different denominational doctrines and practices</a:t>
            </a:r>
            <a:r>
              <a:rPr lang="en-US" sz="3200" b="1" dirty="0" smtClean="0"/>
              <a:t>. Some have said, “How can we understand the Bible alike?”</a:t>
            </a:r>
            <a:endParaRPr lang="en-US" sz="3200" b="1" dirty="0" smtClean="0"/>
          </a:p>
          <a:p>
            <a:pPr lvl="1"/>
            <a:r>
              <a:rPr lang="en-US" sz="3200" b="1" dirty="0" smtClean="0"/>
              <a:t>In the New Testament, words that begin with “di” or “de” means division. The only two exceptions that I found are “deacon” and “disciple”.</a:t>
            </a:r>
            <a:endParaRPr lang="en-US" sz="3200"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a:t>
            </a:fld>
            <a:endParaRPr lang="en-US" sz="2800" b="1" dirty="0"/>
          </a:p>
        </p:txBody>
      </p:sp>
    </p:spTree>
    <p:extLst>
      <p:ext uri="{BB962C8B-B14F-4D97-AF65-F5344CB8AC3E}">
        <p14:creationId xmlns:p14="http://schemas.microsoft.com/office/powerpoint/2010/main" val="446017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lnSpcReduction="10000"/>
          </a:bodyPr>
          <a:lstStyle/>
          <a:p>
            <a:r>
              <a:rPr lang="en-US" sz="3200" b="1" dirty="0" smtClean="0"/>
              <a:t>INTRODUCTION</a:t>
            </a:r>
          </a:p>
          <a:p>
            <a:r>
              <a:rPr lang="en-US" sz="3600" b="1" dirty="0" smtClean="0"/>
              <a:t>Jesus wants us to be Christians. He wants us to take up our cross and follow Him (</a:t>
            </a:r>
            <a:r>
              <a:rPr lang="en-US" sz="3600" b="1" dirty="0" smtClean="0">
                <a:solidFill>
                  <a:srgbClr val="FF0000"/>
                </a:solidFill>
              </a:rPr>
              <a:t>Mt. 16:24</a:t>
            </a:r>
            <a:r>
              <a:rPr lang="en-US" sz="3600" b="1" dirty="0" smtClean="0"/>
              <a:t>). He wants us to be “one” in His word. If we do, we will be Christians.</a:t>
            </a:r>
          </a:p>
          <a:p>
            <a:r>
              <a:rPr lang="en-US" sz="3600" b="1" dirty="0" smtClean="0"/>
              <a:t>In </a:t>
            </a:r>
            <a:r>
              <a:rPr lang="en-US" sz="3600" b="1" dirty="0" smtClean="0">
                <a:solidFill>
                  <a:srgbClr val="FF0000"/>
                </a:solidFill>
              </a:rPr>
              <a:t>John 17:20-21 </a:t>
            </a:r>
            <a:r>
              <a:rPr lang="en-US" sz="3600" b="1" dirty="0" smtClean="0"/>
              <a:t>NKJV, </a:t>
            </a:r>
            <a:r>
              <a:rPr lang="en-US" b="1" dirty="0" smtClean="0"/>
              <a:t>20 </a:t>
            </a:r>
            <a:r>
              <a:rPr lang="en-US" b="1" dirty="0"/>
              <a:t>	“I do not pray for these </a:t>
            </a:r>
            <a:r>
              <a:rPr lang="en-US" b="1" dirty="0" smtClean="0"/>
              <a:t>(</a:t>
            </a:r>
            <a:r>
              <a:rPr lang="en-US" b="1" dirty="0" smtClean="0">
                <a:solidFill>
                  <a:srgbClr val="FF0000"/>
                </a:solidFill>
              </a:rPr>
              <a:t>Apostles</a:t>
            </a:r>
            <a:r>
              <a:rPr lang="en-US" b="1" dirty="0" smtClean="0"/>
              <a:t>) alone</a:t>
            </a:r>
            <a:r>
              <a:rPr lang="en-US" b="1" dirty="0"/>
              <a:t>, but also for those </a:t>
            </a:r>
            <a:r>
              <a:rPr lang="en-US" b="1" dirty="0" smtClean="0"/>
              <a:t>(</a:t>
            </a:r>
            <a:r>
              <a:rPr lang="en-US" b="1" dirty="0" smtClean="0">
                <a:solidFill>
                  <a:srgbClr val="FF0000"/>
                </a:solidFill>
              </a:rPr>
              <a:t>us</a:t>
            </a:r>
            <a:r>
              <a:rPr lang="en-US" b="1" dirty="0" smtClean="0"/>
              <a:t>) who </a:t>
            </a:r>
            <a:r>
              <a:rPr lang="en-US" b="1" dirty="0"/>
              <a:t>will believe in Me through their </a:t>
            </a:r>
            <a:r>
              <a:rPr lang="en-US" b="1" dirty="0" smtClean="0"/>
              <a:t>(</a:t>
            </a:r>
            <a:r>
              <a:rPr lang="en-US" b="1" dirty="0" smtClean="0">
                <a:solidFill>
                  <a:srgbClr val="FF0000"/>
                </a:solidFill>
              </a:rPr>
              <a:t>Apostles</a:t>
            </a:r>
            <a:r>
              <a:rPr lang="en-US" b="1" dirty="0" smtClean="0"/>
              <a:t>) word</a:t>
            </a:r>
            <a:r>
              <a:rPr lang="en-US" b="1" dirty="0"/>
              <a:t>; </a:t>
            </a:r>
          </a:p>
          <a:p>
            <a:r>
              <a:rPr lang="en-US" dirty="0"/>
              <a:t>	</a:t>
            </a:r>
            <a:r>
              <a:rPr lang="en-US" b="1" dirty="0"/>
              <a:t>21 	that they all may be one, as You, Father, </a:t>
            </a:r>
            <a:r>
              <a:rPr lang="en-US" b="1" i="1" dirty="0"/>
              <a:t>are in Me, and I in You; that they also may be one in Us, that the world may believe that You sent Me. </a:t>
            </a:r>
          </a:p>
          <a:p>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10</a:t>
            </a:fld>
            <a:endParaRPr lang="en-US" sz="2800" b="1" dirty="0"/>
          </a:p>
        </p:txBody>
      </p:sp>
    </p:spTree>
    <p:extLst>
      <p:ext uri="{BB962C8B-B14F-4D97-AF65-F5344CB8AC3E}">
        <p14:creationId xmlns:p14="http://schemas.microsoft.com/office/powerpoint/2010/main" val="1205449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*1. LET’S LOOK AT JESUS’ EXAMPLE CONCERNING RELIGIOUS CONFUSION.</a:t>
            </a:r>
          </a:p>
          <a:p>
            <a:r>
              <a:rPr lang="en-US" b="1" dirty="0" smtClean="0"/>
              <a:t>At the time of Jesus walking on the Earth, Jesus did not cause confusion concerning the Law of Moses.</a:t>
            </a:r>
          </a:p>
          <a:p>
            <a:r>
              <a:rPr lang="en-US" sz="3200" b="1" dirty="0" smtClean="0"/>
              <a:t>In </a:t>
            </a:r>
            <a:r>
              <a:rPr lang="en-US" sz="3200" b="1" dirty="0" smtClean="0">
                <a:solidFill>
                  <a:srgbClr val="FF0000"/>
                </a:solidFill>
              </a:rPr>
              <a:t>Mt. </a:t>
            </a:r>
            <a:r>
              <a:rPr lang="en-US" b="1" dirty="0" smtClean="0">
                <a:solidFill>
                  <a:srgbClr val="FF0000"/>
                </a:solidFill>
              </a:rPr>
              <a:t>5:17-20 </a:t>
            </a:r>
            <a:r>
              <a:rPr lang="en-US" b="1" dirty="0" smtClean="0"/>
              <a:t>NKJV, </a:t>
            </a:r>
            <a:r>
              <a:rPr lang="en-US" dirty="0"/>
              <a:t>“</a:t>
            </a:r>
            <a:r>
              <a:rPr lang="en-US" b="1" dirty="0"/>
              <a:t>Do not think that I came to destroy the Law or the Prophets. I did not come to destroy but to fulfill. </a:t>
            </a:r>
          </a:p>
          <a:p>
            <a:r>
              <a:rPr lang="en-US" dirty="0"/>
              <a:t>	</a:t>
            </a:r>
            <a:r>
              <a:rPr lang="en-US" b="1" dirty="0"/>
              <a:t>18 	For assuredly, I say to you, till heaven and earth pass away, one jot or one tittle will by no means pass from the law till all is fulfilled</a:t>
            </a:r>
            <a:r>
              <a:rPr lang="en-US" b="1" dirty="0" smtClean="0"/>
              <a:t>.” </a:t>
            </a:r>
            <a:endParaRPr lang="en-US" b="1" dirty="0"/>
          </a:p>
          <a:p>
            <a:pPr marL="0" indent="0">
              <a:buNone/>
            </a:pPr>
            <a:endParaRPr lang="en-US" sz="3200" b="1" dirty="0" smtClean="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11</a:t>
            </a:fld>
            <a:endParaRPr lang="en-US" sz="2800" b="1" dirty="0"/>
          </a:p>
        </p:txBody>
      </p:sp>
    </p:spTree>
    <p:extLst>
      <p:ext uri="{BB962C8B-B14F-4D97-AF65-F5344CB8AC3E}">
        <p14:creationId xmlns:p14="http://schemas.microsoft.com/office/powerpoint/2010/main" val="626169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lnSpcReduction="10000"/>
          </a:bodyPr>
          <a:lstStyle/>
          <a:p>
            <a:r>
              <a:rPr lang="en-US" sz="3200" b="1" dirty="0" smtClean="0"/>
              <a:t>1. LET’S LOOK AT JESUS’ EXAMPLE CONCERNING RELIGIOUS CONFUSION.</a:t>
            </a:r>
          </a:p>
          <a:p>
            <a:r>
              <a:rPr lang="en-US" b="1" dirty="0" smtClean="0"/>
              <a:t>At the time of Jesus walking on the Earth, there existed the Pharisees, the Sadducees, the Essenes and the Herodians.</a:t>
            </a:r>
          </a:p>
          <a:p>
            <a:pPr lvl="1"/>
            <a:r>
              <a:rPr lang="en-US" sz="3200" b="1" dirty="0" smtClean="0"/>
              <a:t>Pharisees believed in the resurrection.</a:t>
            </a:r>
          </a:p>
          <a:p>
            <a:pPr lvl="1"/>
            <a:r>
              <a:rPr lang="en-US" sz="3200" b="1" dirty="0" smtClean="0"/>
              <a:t>Sadducees did not believe in the resurrection.</a:t>
            </a:r>
          </a:p>
          <a:p>
            <a:pPr lvl="1"/>
            <a:r>
              <a:rPr lang="en-US" sz="3200" b="1" dirty="0" smtClean="0"/>
              <a:t>Essenes lived a simple life. Most did not marry. They were devout. Many lived secluded. </a:t>
            </a:r>
          </a:p>
          <a:p>
            <a:pPr lvl="1"/>
            <a:r>
              <a:rPr lang="en-US" sz="3200" b="1" dirty="0" smtClean="0"/>
              <a:t>Herodians were Jews who supported the dynasty of Herod and the rule of Rome. </a:t>
            </a: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12</a:t>
            </a:fld>
            <a:endParaRPr lang="en-US" sz="2800" b="1" dirty="0"/>
          </a:p>
        </p:txBody>
      </p:sp>
    </p:spTree>
    <p:extLst>
      <p:ext uri="{BB962C8B-B14F-4D97-AF65-F5344CB8AC3E}">
        <p14:creationId xmlns:p14="http://schemas.microsoft.com/office/powerpoint/2010/main" val="2339144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1. LET’S LOOK AT JESUS’ EXAMPLE CONCERNING RELIGIOUS CONFUSION.</a:t>
            </a:r>
          </a:p>
          <a:p>
            <a:r>
              <a:rPr lang="en-US" b="1" dirty="0" smtClean="0"/>
              <a:t>It was assumed by the people that those who were very serious about religion would be someone connected to one of these four sects. The Pharisees considered themselves as the “elite” concerning the LOM (</a:t>
            </a:r>
            <a:r>
              <a:rPr lang="en-US" b="1" dirty="0" smtClean="0">
                <a:solidFill>
                  <a:srgbClr val="FF0000"/>
                </a:solidFill>
              </a:rPr>
              <a:t>Phil 3:5 Paul was a Pharisee.</a:t>
            </a:r>
            <a:r>
              <a:rPr lang="en-US" b="1" dirty="0" smtClean="0"/>
              <a:t>).</a:t>
            </a:r>
          </a:p>
          <a:p>
            <a:r>
              <a:rPr lang="en-US" b="1" dirty="0" smtClean="0"/>
              <a:t>Did Jesus belong to any of the above groups? NO!</a:t>
            </a: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13</a:t>
            </a:fld>
            <a:endParaRPr lang="en-US" sz="2800" b="1" dirty="0"/>
          </a:p>
        </p:txBody>
      </p:sp>
    </p:spTree>
    <p:extLst>
      <p:ext uri="{BB962C8B-B14F-4D97-AF65-F5344CB8AC3E}">
        <p14:creationId xmlns:p14="http://schemas.microsoft.com/office/powerpoint/2010/main" val="2640892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1. LET’S LOOK AT JESUS’ EXAMPLE CONCERNING RELIGIOUS CONFUSION.</a:t>
            </a:r>
          </a:p>
          <a:p>
            <a:r>
              <a:rPr lang="en-US" b="1" dirty="0" smtClean="0"/>
              <a:t>When Paul became a Christian, did Paul remain a Pharisee? He considered his past as “rubbish” compared to being a Christian. </a:t>
            </a:r>
            <a:endParaRPr lang="en-US" b="1" dirty="0"/>
          </a:p>
          <a:p>
            <a:r>
              <a:rPr lang="en-US" b="1" dirty="0" smtClean="0"/>
              <a:t>In </a:t>
            </a:r>
            <a:r>
              <a:rPr lang="en-US" b="1" dirty="0" smtClean="0">
                <a:solidFill>
                  <a:srgbClr val="FF0000"/>
                </a:solidFill>
              </a:rPr>
              <a:t>Phil 3:8</a:t>
            </a:r>
            <a:r>
              <a:rPr lang="en-US" b="1" dirty="0" smtClean="0"/>
              <a:t> NKJV, Paul said,  “Yet </a:t>
            </a:r>
            <a:r>
              <a:rPr lang="en-US" b="1" dirty="0"/>
              <a:t>indeed I also count all things loss for the excellence of the knowledge of Christ Jesus my Lord, for whom I have suffered the loss of all things, and count them as rubbish, that I may gain </a:t>
            </a:r>
            <a:r>
              <a:rPr lang="en-US" b="1" dirty="0" smtClean="0"/>
              <a:t>Christ.”</a:t>
            </a:r>
            <a:r>
              <a:rPr lang="en-US" dirty="0" smtClean="0"/>
              <a:t> </a:t>
            </a:r>
            <a:endParaRPr lang="en-US" dirty="0"/>
          </a:p>
          <a:p>
            <a:pPr marL="0" indent="0">
              <a:buNone/>
            </a:pP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14</a:t>
            </a:fld>
            <a:endParaRPr lang="en-US" sz="2800" b="1" dirty="0"/>
          </a:p>
        </p:txBody>
      </p:sp>
    </p:spTree>
    <p:extLst>
      <p:ext uri="{BB962C8B-B14F-4D97-AF65-F5344CB8AC3E}">
        <p14:creationId xmlns:p14="http://schemas.microsoft.com/office/powerpoint/2010/main" val="4165634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1. LET’S LOOK AT JESUS’ EXAMPLE CONCERNING RELIGIOUS CONFUSION.</a:t>
            </a:r>
          </a:p>
          <a:p>
            <a:r>
              <a:rPr lang="en-US" b="1" dirty="0" smtClean="0"/>
              <a:t>Today, we don’t have to wear a robe with our collar turned inside out to be a gospel preacher.</a:t>
            </a:r>
          </a:p>
          <a:p>
            <a:r>
              <a:rPr lang="en-US" b="1" dirty="0" smtClean="0"/>
              <a:t>The greatest Preacher who ever preached did not wear fancy clothing. </a:t>
            </a:r>
            <a:r>
              <a:rPr lang="en-US" b="1" dirty="0"/>
              <a:t>At Jesus’ death, Jesus only possessed two parcels of clothing</a:t>
            </a:r>
            <a:r>
              <a:rPr lang="en-US" b="1" dirty="0" smtClean="0"/>
              <a:t>.</a:t>
            </a:r>
          </a:p>
          <a:p>
            <a:r>
              <a:rPr lang="en-US" b="1" dirty="0" smtClean="0"/>
              <a:t> In </a:t>
            </a:r>
            <a:r>
              <a:rPr lang="en-US" b="1" dirty="0">
                <a:solidFill>
                  <a:srgbClr val="FF0000"/>
                </a:solidFill>
              </a:rPr>
              <a:t>John 19:</a:t>
            </a:r>
            <a:r>
              <a:rPr lang="en-US" b="1" dirty="0" smtClean="0">
                <a:solidFill>
                  <a:srgbClr val="FF0000"/>
                </a:solidFill>
              </a:rPr>
              <a:t>24</a:t>
            </a:r>
            <a:r>
              <a:rPr lang="en-US" b="1" dirty="0"/>
              <a:t> </a:t>
            </a:r>
            <a:r>
              <a:rPr lang="en-US" b="1" dirty="0" smtClean="0"/>
              <a:t>NKJV, “</a:t>
            </a:r>
            <a:r>
              <a:rPr lang="en-US" b="1" dirty="0"/>
              <a:t>They </a:t>
            </a:r>
            <a:r>
              <a:rPr lang="en-US" b="1" dirty="0" smtClean="0"/>
              <a:t>(</a:t>
            </a:r>
            <a:r>
              <a:rPr lang="en-US" b="1" dirty="0" smtClean="0">
                <a:solidFill>
                  <a:srgbClr val="FF0000"/>
                </a:solidFill>
              </a:rPr>
              <a:t>four Roman soldiers, </a:t>
            </a:r>
            <a:r>
              <a:rPr lang="en-US" b="1" dirty="0" err="1" smtClean="0">
                <a:solidFill>
                  <a:srgbClr val="FF0000"/>
                </a:solidFill>
              </a:rPr>
              <a:t>vs</a:t>
            </a:r>
            <a:r>
              <a:rPr lang="en-US" b="1" dirty="0" smtClean="0">
                <a:solidFill>
                  <a:srgbClr val="FF0000"/>
                </a:solidFill>
              </a:rPr>
              <a:t> 23-24</a:t>
            </a:r>
            <a:r>
              <a:rPr lang="en-US" b="1" dirty="0" smtClean="0"/>
              <a:t>) divided </a:t>
            </a:r>
            <a:r>
              <a:rPr lang="en-US" b="1" dirty="0"/>
              <a:t>My garments among </a:t>
            </a:r>
            <a:r>
              <a:rPr lang="en-US" b="1" dirty="0" smtClean="0"/>
              <a:t>them (</a:t>
            </a:r>
            <a:r>
              <a:rPr lang="en-US" b="1" dirty="0" smtClean="0">
                <a:solidFill>
                  <a:srgbClr val="FF0000"/>
                </a:solidFill>
              </a:rPr>
              <a:t>see Ps. 22:</a:t>
            </a:r>
            <a:r>
              <a:rPr lang="en-US" b="1" dirty="0" smtClean="0">
                <a:solidFill>
                  <a:srgbClr val="FF0000"/>
                </a:solidFill>
              </a:rPr>
              <a:t>18, a Psalm of David</a:t>
            </a:r>
            <a:r>
              <a:rPr lang="en-US" b="1" dirty="0" smtClean="0"/>
              <a:t>)</a:t>
            </a:r>
            <a:r>
              <a:rPr lang="en-US" b="1" dirty="0" smtClean="0"/>
              <a:t>,”</a:t>
            </a: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15</a:t>
            </a:fld>
            <a:endParaRPr lang="en-US" sz="2800" b="1" dirty="0"/>
          </a:p>
        </p:txBody>
      </p:sp>
    </p:spTree>
    <p:extLst>
      <p:ext uri="{BB962C8B-B14F-4D97-AF65-F5344CB8AC3E}">
        <p14:creationId xmlns:p14="http://schemas.microsoft.com/office/powerpoint/2010/main" val="3589419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fontScale="92500" lnSpcReduction="10000"/>
          </a:bodyPr>
          <a:lstStyle/>
          <a:p>
            <a:r>
              <a:rPr lang="en-US" sz="3200" b="1" dirty="0" smtClean="0"/>
              <a:t>1. LET’S LOOK AT JESUS’ EXAMPLE CONCERNING RELIGIOUS CONFUSION.</a:t>
            </a:r>
          </a:p>
          <a:p>
            <a:r>
              <a:rPr lang="en-US" b="1" dirty="0" smtClean="0"/>
              <a:t>Jesus said in </a:t>
            </a:r>
            <a:r>
              <a:rPr lang="en-US" b="1" dirty="0" smtClean="0">
                <a:solidFill>
                  <a:srgbClr val="FF0000"/>
                </a:solidFill>
              </a:rPr>
              <a:t>Mt. 5:20 </a:t>
            </a:r>
            <a:r>
              <a:rPr lang="en-US" b="1" dirty="0" smtClean="0"/>
              <a:t>NKJV, “For </a:t>
            </a:r>
            <a:r>
              <a:rPr lang="en-US" b="1" dirty="0"/>
              <a:t>I say to </a:t>
            </a:r>
            <a:r>
              <a:rPr lang="en-US" b="1" dirty="0" smtClean="0"/>
              <a:t>you (</a:t>
            </a:r>
            <a:r>
              <a:rPr lang="en-US" b="1" dirty="0" smtClean="0">
                <a:solidFill>
                  <a:srgbClr val="FF0000"/>
                </a:solidFill>
              </a:rPr>
              <a:t>Great multitudes of common people in Galilee, Decapolis, Jerusalem, Judea and beyond the Jordan, Mt. 4:25</a:t>
            </a:r>
            <a:r>
              <a:rPr lang="en-US" b="1" dirty="0" smtClean="0"/>
              <a:t>), </a:t>
            </a:r>
            <a:r>
              <a:rPr lang="en-US" b="1" dirty="0"/>
              <a:t>that unless your righteousness exceeds </a:t>
            </a:r>
            <a:r>
              <a:rPr lang="en-US" b="1" i="1" dirty="0"/>
              <a:t>the righteousness of the scribes and Pharisees, you will by no means enter the kingdom of </a:t>
            </a:r>
            <a:r>
              <a:rPr lang="en-US" b="1" i="1" dirty="0" smtClean="0"/>
              <a:t>heaven”</a:t>
            </a:r>
          </a:p>
          <a:p>
            <a:r>
              <a:rPr lang="en-US" b="1" dirty="0"/>
              <a:t>Jesus warned in </a:t>
            </a:r>
            <a:r>
              <a:rPr lang="en-US" b="1" dirty="0">
                <a:solidFill>
                  <a:srgbClr val="FF0000"/>
                </a:solidFill>
              </a:rPr>
              <a:t>Mt. 7:15 </a:t>
            </a:r>
            <a:r>
              <a:rPr lang="en-US" b="1" dirty="0"/>
              <a:t>NASB, “Beware of the false prophets, who come to you in sheep’s clothing, but inwardly are ravenous wolves.</a:t>
            </a:r>
            <a:r>
              <a:rPr lang="en-US" b="1" dirty="0" smtClean="0"/>
              <a:t>”</a:t>
            </a:r>
          </a:p>
          <a:p>
            <a:r>
              <a:rPr lang="en-US" b="1" dirty="0" smtClean="0"/>
              <a:t>Jesus didn’t think highly of the Pharisees. </a:t>
            </a:r>
            <a:r>
              <a:rPr lang="en-US" b="1" dirty="0" smtClean="0">
                <a:solidFill>
                  <a:srgbClr val="FF0000"/>
                </a:solidFill>
              </a:rPr>
              <a:t>Mt. 23</a:t>
            </a:r>
            <a:r>
              <a:rPr lang="en-US" b="1" dirty="0" smtClean="0"/>
              <a:t>.</a:t>
            </a:r>
            <a:endParaRPr lang="en-US" b="1" dirty="0"/>
          </a:p>
          <a:p>
            <a:pPr marL="0" indent="0">
              <a:buNone/>
            </a:pPr>
            <a:endParaRPr lang="en-US" b="1" i="1" dirty="0"/>
          </a:p>
          <a:p>
            <a:pPr marL="0" indent="0">
              <a:buNone/>
            </a:pP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16</a:t>
            </a:fld>
            <a:endParaRPr lang="en-US" sz="2800" b="1" dirty="0"/>
          </a:p>
        </p:txBody>
      </p:sp>
    </p:spTree>
    <p:extLst>
      <p:ext uri="{BB962C8B-B14F-4D97-AF65-F5344CB8AC3E}">
        <p14:creationId xmlns:p14="http://schemas.microsoft.com/office/powerpoint/2010/main" val="96658203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fontScale="92500" lnSpcReduction="20000"/>
          </a:bodyPr>
          <a:lstStyle/>
          <a:p>
            <a:r>
              <a:rPr lang="en-US" sz="3200" b="1" dirty="0" smtClean="0"/>
              <a:t>1. LET’S LOOK AT JESUS’ EXAMPLE CONCERNING RELIGIOUS CONFUSION.</a:t>
            </a:r>
          </a:p>
          <a:p>
            <a:r>
              <a:rPr lang="en-US" b="1" dirty="0" smtClean="0"/>
              <a:t>If Jesus was on the earth today, would Jesus be a Catholic, Baptist, Methodist, etc.</a:t>
            </a:r>
          </a:p>
          <a:p>
            <a:r>
              <a:rPr lang="en-US" b="1" dirty="0" smtClean="0"/>
              <a:t>Wouldn’t that cause confusion?</a:t>
            </a:r>
          </a:p>
          <a:p>
            <a:r>
              <a:rPr lang="en-US" b="1" dirty="0" smtClean="0"/>
              <a:t>When Jesus was on the earth in the first century, Jesus was simply an Israelite. </a:t>
            </a:r>
          </a:p>
          <a:p>
            <a:r>
              <a:rPr lang="en-US" b="1" dirty="0" smtClean="0"/>
              <a:t>Jesus called Nathanael in </a:t>
            </a:r>
            <a:r>
              <a:rPr lang="en-US" b="1" dirty="0" smtClean="0">
                <a:solidFill>
                  <a:srgbClr val="FF0000"/>
                </a:solidFill>
              </a:rPr>
              <a:t>John 1:47 </a:t>
            </a:r>
            <a:r>
              <a:rPr lang="en-US" b="1" dirty="0"/>
              <a:t>N</a:t>
            </a:r>
            <a:r>
              <a:rPr lang="en-US" b="1" dirty="0" smtClean="0"/>
              <a:t>KJV, “</a:t>
            </a:r>
            <a:r>
              <a:rPr lang="mr-IN" b="1" dirty="0" smtClean="0"/>
              <a:t>…</a:t>
            </a:r>
            <a:r>
              <a:rPr lang="en-US" b="1" dirty="0" smtClean="0"/>
              <a:t>Behold, an Israelite indeed, in whom is no deceit!”</a:t>
            </a:r>
          </a:p>
          <a:p>
            <a:r>
              <a:rPr lang="en-US" b="1" dirty="0" smtClean="0"/>
              <a:t>Wouldn’t that fit Jesus too!</a:t>
            </a:r>
          </a:p>
          <a:p>
            <a:r>
              <a:rPr lang="en-US" b="1" dirty="0" smtClean="0"/>
              <a:t>In </a:t>
            </a:r>
            <a:r>
              <a:rPr lang="en-US" b="1" dirty="0" smtClean="0">
                <a:solidFill>
                  <a:srgbClr val="FF0000"/>
                </a:solidFill>
              </a:rPr>
              <a:t>1 Pet. 2:22</a:t>
            </a:r>
            <a:r>
              <a:rPr lang="en-US" b="1" dirty="0"/>
              <a:t> </a:t>
            </a:r>
            <a:r>
              <a:rPr lang="en-US" b="1" dirty="0" smtClean="0"/>
              <a:t>NASB, “Who (</a:t>
            </a:r>
            <a:r>
              <a:rPr lang="en-US" b="1" dirty="0" smtClean="0">
                <a:solidFill>
                  <a:srgbClr val="FF0000"/>
                </a:solidFill>
              </a:rPr>
              <a:t>Jesus</a:t>
            </a:r>
            <a:r>
              <a:rPr lang="en-US" b="1" dirty="0" smtClean="0"/>
              <a:t>) committed no sin, nor was any deceit found in His mouth;”</a:t>
            </a:r>
            <a:br>
              <a:rPr lang="en-US" b="1" dirty="0" smtClean="0"/>
            </a:br>
            <a:endParaRPr lang="en-US" b="1" dirty="0"/>
          </a:p>
          <a:p>
            <a:pPr marL="0" indent="0">
              <a:buNone/>
            </a:pPr>
            <a:endParaRPr lang="en-US" b="1" i="1" dirty="0"/>
          </a:p>
          <a:p>
            <a:pPr marL="0" indent="0">
              <a:buNone/>
            </a:pP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17</a:t>
            </a:fld>
            <a:endParaRPr lang="en-US" sz="2800" b="1" dirty="0"/>
          </a:p>
        </p:txBody>
      </p:sp>
    </p:spTree>
    <p:extLst>
      <p:ext uri="{BB962C8B-B14F-4D97-AF65-F5344CB8AC3E}">
        <p14:creationId xmlns:p14="http://schemas.microsoft.com/office/powerpoint/2010/main" val="262511369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*2. </a:t>
            </a:r>
            <a:r>
              <a:rPr lang="en-US" b="1" dirty="0" smtClean="0"/>
              <a:t>Jesus’ church is ONE.</a:t>
            </a:r>
          </a:p>
          <a:p>
            <a:r>
              <a:rPr lang="en-US" b="1" dirty="0" smtClean="0"/>
              <a:t>The word “church” comes from the Greek word “</a:t>
            </a:r>
            <a:r>
              <a:rPr lang="en-US" b="1" dirty="0" err="1" smtClean="0"/>
              <a:t>ekklesia</a:t>
            </a:r>
            <a:r>
              <a:rPr lang="en-US" b="1" dirty="0" smtClean="0"/>
              <a:t>” which means “a called-out group, an assembly, a congregation”. Therefore, Jesus was promising to create His own group of people who have been “called out” from the World.</a:t>
            </a:r>
          </a:p>
          <a:p>
            <a:r>
              <a:rPr lang="en-US" b="1" dirty="0" smtClean="0"/>
              <a:t>In </a:t>
            </a:r>
            <a:r>
              <a:rPr lang="en-US" b="1" dirty="0" smtClean="0">
                <a:solidFill>
                  <a:srgbClr val="FF0000"/>
                </a:solidFill>
              </a:rPr>
              <a:t>Rom. 12:2 </a:t>
            </a:r>
            <a:r>
              <a:rPr lang="en-US" b="1" dirty="0" smtClean="0"/>
              <a:t>NKJV, “And do not be conformed to this world, but be transformed by the renewing of your mind, that you may prove what is that good and acceptable and perfect will of God.”</a:t>
            </a:r>
            <a:endParaRPr lang="en-US" b="1" dirty="0"/>
          </a:p>
          <a:p>
            <a:pPr marL="457200" lvl="1" indent="0">
              <a:buNone/>
            </a:pPr>
            <a:endParaRPr lang="en-US" b="1" i="1" dirty="0"/>
          </a:p>
          <a:p>
            <a:pPr marL="0" indent="0">
              <a:buNone/>
            </a:pP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18</a:t>
            </a:fld>
            <a:endParaRPr lang="en-US" sz="2800" b="1" dirty="0"/>
          </a:p>
        </p:txBody>
      </p:sp>
    </p:spTree>
    <p:extLst>
      <p:ext uri="{BB962C8B-B14F-4D97-AF65-F5344CB8AC3E}">
        <p14:creationId xmlns:p14="http://schemas.microsoft.com/office/powerpoint/2010/main" val="388403669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lnSpcReduction="10000"/>
          </a:bodyPr>
          <a:lstStyle/>
          <a:p>
            <a:r>
              <a:rPr lang="en-US" sz="3200" b="1" dirty="0" smtClean="0"/>
              <a:t>*2. </a:t>
            </a:r>
            <a:r>
              <a:rPr lang="en-US" b="1" dirty="0" smtClean="0"/>
              <a:t>Jesus’ church is ONE.</a:t>
            </a:r>
          </a:p>
          <a:p>
            <a:r>
              <a:rPr lang="en-US" b="1" dirty="0" smtClean="0"/>
              <a:t>Jesus is not a polygamist. Jesus only has one bride/wife.</a:t>
            </a:r>
          </a:p>
          <a:p>
            <a:r>
              <a:rPr lang="en-US" b="1" dirty="0" smtClean="0"/>
              <a:t>Paul said to the brethren at Corinth in </a:t>
            </a:r>
            <a:r>
              <a:rPr lang="en-US" b="1" dirty="0" smtClean="0">
                <a:solidFill>
                  <a:srgbClr val="FF0000"/>
                </a:solidFill>
              </a:rPr>
              <a:t>2 Cor. 11:2 </a:t>
            </a:r>
            <a:r>
              <a:rPr lang="en-US" b="1" dirty="0" smtClean="0"/>
              <a:t>NKJV, “</a:t>
            </a:r>
            <a:r>
              <a:rPr lang="en-US" b="1" dirty="0"/>
              <a:t>For I am jealous for you with godly jealousy. For I have betrothed you to one husband, that I may present </a:t>
            </a:r>
            <a:r>
              <a:rPr lang="en-US" b="1" i="1" dirty="0"/>
              <a:t>you as a chaste virgin to Christ</a:t>
            </a:r>
            <a:r>
              <a:rPr lang="en-US" b="1" i="1" dirty="0" smtClean="0"/>
              <a:t>.”</a:t>
            </a:r>
          </a:p>
          <a:p>
            <a:r>
              <a:rPr lang="en-US" b="1" i="1" dirty="0" smtClean="0"/>
              <a:t>In </a:t>
            </a:r>
            <a:r>
              <a:rPr lang="en-US" b="1" i="1" dirty="0" smtClean="0">
                <a:solidFill>
                  <a:srgbClr val="FF0000"/>
                </a:solidFill>
              </a:rPr>
              <a:t>Rev. 21:9 </a:t>
            </a:r>
            <a:r>
              <a:rPr lang="en-US" b="1" i="1" dirty="0" smtClean="0"/>
              <a:t>NKJV, One of the seven angels of God said to the Apostle John, “</a:t>
            </a:r>
            <a:r>
              <a:rPr lang="en-US" b="1" dirty="0"/>
              <a:t>Come, I will show you the </a:t>
            </a:r>
            <a:r>
              <a:rPr lang="en-US" b="1" dirty="0" smtClean="0"/>
              <a:t>bride (</a:t>
            </a:r>
            <a:r>
              <a:rPr lang="en-US" b="1" dirty="0" smtClean="0">
                <a:solidFill>
                  <a:srgbClr val="FF0000"/>
                </a:solidFill>
              </a:rPr>
              <a:t>Jesus’ church</a:t>
            </a:r>
            <a:r>
              <a:rPr lang="en-US" b="1" dirty="0" smtClean="0"/>
              <a:t>), </a:t>
            </a:r>
            <a:r>
              <a:rPr lang="en-US" b="1" dirty="0"/>
              <a:t>the Lamb’s </a:t>
            </a:r>
            <a:r>
              <a:rPr lang="en-US" b="1" dirty="0" smtClean="0"/>
              <a:t>(</a:t>
            </a:r>
            <a:r>
              <a:rPr lang="en-US" b="1" dirty="0" smtClean="0">
                <a:solidFill>
                  <a:srgbClr val="FF0000"/>
                </a:solidFill>
              </a:rPr>
              <a:t>Jesus is the Lamb of God in John 1:29</a:t>
            </a:r>
            <a:r>
              <a:rPr lang="en-US" b="1" dirty="0" smtClean="0"/>
              <a:t>) wife</a:t>
            </a:r>
            <a:r>
              <a:rPr lang="en-US" b="1" dirty="0"/>
              <a:t>.</a:t>
            </a:r>
            <a:r>
              <a:rPr lang="en-US" b="1" dirty="0" smtClean="0"/>
              <a:t>”</a:t>
            </a:r>
            <a:endParaRPr lang="en-US" b="1" dirty="0"/>
          </a:p>
          <a:p>
            <a:pPr marL="457200" lvl="1" indent="0">
              <a:buNone/>
            </a:pPr>
            <a:endParaRPr lang="en-US" b="1" i="1" dirty="0"/>
          </a:p>
          <a:p>
            <a:pPr marL="0" indent="0">
              <a:buNone/>
            </a:pP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19</a:t>
            </a:fld>
            <a:endParaRPr lang="en-US" sz="2800" b="1" dirty="0"/>
          </a:p>
        </p:txBody>
      </p:sp>
    </p:spTree>
    <p:extLst>
      <p:ext uri="{BB962C8B-B14F-4D97-AF65-F5344CB8AC3E}">
        <p14:creationId xmlns:p14="http://schemas.microsoft.com/office/powerpoint/2010/main" val="21286210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INTRODUCTION</a:t>
            </a:r>
          </a:p>
          <a:p>
            <a:r>
              <a:rPr lang="en-US" sz="3600" b="1" dirty="0" smtClean="0"/>
              <a:t>The night before Jesus’ crucifixion, we find Jesus praying.</a:t>
            </a:r>
          </a:p>
          <a:p>
            <a:r>
              <a:rPr lang="en-US" sz="3200" b="1" dirty="0"/>
              <a:t>In </a:t>
            </a:r>
            <a:r>
              <a:rPr lang="en-US" sz="3200" b="1" dirty="0">
                <a:solidFill>
                  <a:srgbClr val="FF0000"/>
                </a:solidFill>
              </a:rPr>
              <a:t>John 17:21 </a:t>
            </a:r>
            <a:r>
              <a:rPr lang="en-US" sz="3200" b="1" dirty="0"/>
              <a:t>NKJV, </a:t>
            </a:r>
            <a:r>
              <a:rPr lang="en-US" sz="3200" b="1" dirty="0" smtClean="0"/>
              <a:t>“</a:t>
            </a:r>
            <a:r>
              <a:rPr lang="en-US" b="1" dirty="0"/>
              <a:t>that they </a:t>
            </a:r>
            <a:r>
              <a:rPr lang="en-US" b="1" dirty="0" smtClean="0"/>
              <a:t>(</a:t>
            </a:r>
            <a:r>
              <a:rPr lang="en-US" b="1" dirty="0" smtClean="0">
                <a:solidFill>
                  <a:srgbClr val="FF0000"/>
                </a:solidFill>
              </a:rPr>
              <a:t>Apostles</a:t>
            </a:r>
            <a:r>
              <a:rPr lang="en-US" b="1" dirty="0" smtClean="0"/>
              <a:t>) all </a:t>
            </a:r>
            <a:r>
              <a:rPr lang="en-US" b="1" dirty="0"/>
              <a:t>may be one, as You, Father, </a:t>
            </a:r>
            <a:r>
              <a:rPr lang="en-US" b="1" i="1" dirty="0"/>
              <a:t>are in Me, and I in You; that they also may be one in Us, that the world may believe that You sent Me</a:t>
            </a:r>
            <a:r>
              <a:rPr lang="en-US" b="1" i="1" dirty="0" smtClean="0"/>
              <a:t>.” </a:t>
            </a:r>
            <a:endParaRPr lang="en-US" b="1" i="1" dirty="0"/>
          </a:p>
          <a:p>
            <a:pPr marL="457200" lvl="1" indent="0">
              <a:buNone/>
            </a:pPr>
            <a:endParaRPr lang="en-US" sz="3200"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a:t>
            </a:fld>
            <a:endParaRPr lang="en-US" sz="2800" b="1" dirty="0"/>
          </a:p>
        </p:txBody>
      </p:sp>
    </p:spTree>
    <p:extLst>
      <p:ext uri="{BB962C8B-B14F-4D97-AF65-F5344CB8AC3E}">
        <p14:creationId xmlns:p14="http://schemas.microsoft.com/office/powerpoint/2010/main" val="1427571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2. </a:t>
            </a:r>
            <a:r>
              <a:rPr lang="en-US" b="1" dirty="0" smtClean="0"/>
              <a:t>Jesus’ church is ONE. The church is Jesus’ wife.</a:t>
            </a:r>
          </a:p>
          <a:p>
            <a:r>
              <a:rPr lang="en-US" b="1" dirty="0" smtClean="0"/>
              <a:t>In </a:t>
            </a:r>
            <a:r>
              <a:rPr lang="en-US" b="1" dirty="0" smtClean="0">
                <a:solidFill>
                  <a:srgbClr val="FF0000"/>
                </a:solidFill>
              </a:rPr>
              <a:t>Rev. 19:7-9 </a:t>
            </a:r>
            <a:r>
              <a:rPr lang="en-US" b="1" dirty="0" smtClean="0"/>
              <a:t>NKJV, “</a:t>
            </a:r>
            <a:r>
              <a:rPr lang="en-US" b="1" dirty="0"/>
              <a:t>for the marriage of the </a:t>
            </a:r>
            <a:r>
              <a:rPr lang="en-US" b="1" dirty="0" smtClean="0"/>
              <a:t>Lamb (</a:t>
            </a:r>
            <a:r>
              <a:rPr lang="en-US" b="1" dirty="0" smtClean="0">
                <a:solidFill>
                  <a:srgbClr val="FF0000"/>
                </a:solidFill>
              </a:rPr>
              <a:t>Jesus</a:t>
            </a:r>
            <a:r>
              <a:rPr lang="en-US" b="1" dirty="0" smtClean="0"/>
              <a:t>) </a:t>
            </a:r>
            <a:r>
              <a:rPr lang="en-US" b="1" dirty="0"/>
              <a:t>has come, and His wife </a:t>
            </a:r>
            <a:r>
              <a:rPr lang="en-US" b="1" dirty="0" smtClean="0"/>
              <a:t>(</a:t>
            </a:r>
            <a:r>
              <a:rPr lang="en-US" b="1" dirty="0" smtClean="0">
                <a:solidFill>
                  <a:srgbClr val="FF0000"/>
                </a:solidFill>
              </a:rPr>
              <a:t>Jesus’ chur</a:t>
            </a:r>
            <a:r>
              <a:rPr lang="en-US" b="1" dirty="0" smtClean="0"/>
              <a:t>ch) has </a:t>
            </a:r>
            <a:r>
              <a:rPr lang="en-US" b="1" dirty="0"/>
              <a:t>made herself </a:t>
            </a:r>
            <a:r>
              <a:rPr lang="en-US" b="1" dirty="0" smtClean="0"/>
              <a:t>ready (</a:t>
            </a:r>
            <a:r>
              <a:rPr lang="en-US" b="1" dirty="0" smtClean="0">
                <a:solidFill>
                  <a:srgbClr val="FF0000"/>
                </a:solidFill>
              </a:rPr>
              <a:t>Eph. 5:27</a:t>
            </a:r>
            <a:r>
              <a:rPr lang="en-US" b="1" dirty="0" smtClean="0"/>
              <a:t>). </a:t>
            </a:r>
            <a:endParaRPr lang="en-US" b="1" dirty="0"/>
          </a:p>
          <a:p>
            <a:r>
              <a:rPr lang="en-US" dirty="0"/>
              <a:t>	</a:t>
            </a:r>
            <a:r>
              <a:rPr lang="en-US" b="1" dirty="0"/>
              <a:t>8 	And to her it was granted to be arrayed in fine linen, clean and bright, for the fine linen is the righteous acts of the saints.</a:t>
            </a:r>
          </a:p>
          <a:p>
            <a:r>
              <a:rPr lang="en-US" dirty="0"/>
              <a:t>	</a:t>
            </a:r>
            <a:r>
              <a:rPr lang="en-US" b="1" dirty="0"/>
              <a:t>9 	Then he said to me, “Write: ‘Blessed </a:t>
            </a:r>
            <a:r>
              <a:rPr lang="en-US" b="1" i="1" dirty="0"/>
              <a:t>are those who are called to the marriage supper of the </a:t>
            </a:r>
            <a:r>
              <a:rPr lang="en-US" b="1" i="1" dirty="0" smtClean="0"/>
              <a:t>Lamb (</a:t>
            </a:r>
            <a:r>
              <a:rPr lang="en-US" b="1" i="1" dirty="0" smtClean="0">
                <a:solidFill>
                  <a:srgbClr val="FF0000"/>
                </a:solidFill>
              </a:rPr>
              <a:t>Mt. 22:1-14</a:t>
            </a:r>
            <a:r>
              <a:rPr lang="en-US" b="1" i="1" dirty="0" smtClean="0"/>
              <a:t>)!</a:t>
            </a:r>
            <a:r>
              <a:rPr lang="en-US" b="1" i="1" dirty="0"/>
              <a:t>’ ”</a:t>
            </a:r>
          </a:p>
          <a:p>
            <a:pPr marL="457200" lvl="1" indent="0">
              <a:buNone/>
            </a:pPr>
            <a:endParaRPr lang="en-US" b="1" i="1" dirty="0"/>
          </a:p>
          <a:p>
            <a:pPr marL="0" indent="0">
              <a:buNone/>
            </a:pP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20</a:t>
            </a:fld>
            <a:endParaRPr lang="en-US" sz="2800" b="1" dirty="0"/>
          </a:p>
        </p:txBody>
      </p:sp>
    </p:spTree>
    <p:extLst>
      <p:ext uri="{BB962C8B-B14F-4D97-AF65-F5344CB8AC3E}">
        <p14:creationId xmlns:p14="http://schemas.microsoft.com/office/powerpoint/2010/main" val="248178405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fontScale="92500" lnSpcReduction="20000"/>
          </a:bodyPr>
          <a:lstStyle/>
          <a:p>
            <a:r>
              <a:rPr lang="en-US" sz="3200" b="1" dirty="0" smtClean="0"/>
              <a:t>2. </a:t>
            </a:r>
            <a:r>
              <a:rPr lang="en-US" b="1" dirty="0" smtClean="0"/>
              <a:t>Jesus’ church is ONE.</a:t>
            </a:r>
          </a:p>
          <a:p>
            <a:r>
              <a:rPr lang="en-US" b="1" dirty="0" smtClean="0"/>
              <a:t>In </a:t>
            </a:r>
            <a:r>
              <a:rPr lang="en-US" b="1" dirty="0" smtClean="0">
                <a:solidFill>
                  <a:srgbClr val="FF0000"/>
                </a:solidFill>
              </a:rPr>
              <a:t>1 Cor. 12:27 </a:t>
            </a:r>
            <a:r>
              <a:rPr lang="en-US" b="1" dirty="0" smtClean="0"/>
              <a:t>NKJV, Paul is talking of individual Christians. He is not talking of denominations. </a:t>
            </a:r>
            <a:r>
              <a:rPr lang="en-US" dirty="0"/>
              <a:t>	</a:t>
            </a:r>
            <a:r>
              <a:rPr lang="en-US" dirty="0" smtClean="0"/>
              <a:t>“</a:t>
            </a:r>
            <a:r>
              <a:rPr lang="en-US" b="1" dirty="0" smtClean="0"/>
              <a:t>Now </a:t>
            </a:r>
            <a:r>
              <a:rPr lang="en-US" b="1" dirty="0"/>
              <a:t>you are the body of Christ, and members individually</a:t>
            </a:r>
            <a:r>
              <a:rPr lang="en-US" b="1" dirty="0" smtClean="0"/>
              <a:t>.” </a:t>
            </a:r>
          </a:p>
          <a:p>
            <a:r>
              <a:rPr lang="en-US" b="1" dirty="0" smtClean="0"/>
              <a:t>Notice </a:t>
            </a:r>
            <a:r>
              <a:rPr lang="en-US" b="1" dirty="0" smtClean="0">
                <a:solidFill>
                  <a:srgbClr val="FF0000"/>
                </a:solidFill>
              </a:rPr>
              <a:t>1 Cor. 12:12-13 </a:t>
            </a:r>
            <a:r>
              <a:rPr lang="en-US" b="1" dirty="0" smtClean="0"/>
              <a:t>NKJV, “</a:t>
            </a:r>
            <a:r>
              <a:rPr lang="en-US" b="1" dirty="0"/>
              <a:t>For as the body is </a:t>
            </a:r>
            <a:r>
              <a:rPr lang="en-US" b="1" dirty="0" smtClean="0"/>
              <a:t>one (</a:t>
            </a:r>
            <a:r>
              <a:rPr lang="en-US" b="1" dirty="0" smtClean="0">
                <a:solidFill>
                  <a:srgbClr val="FF0000"/>
                </a:solidFill>
              </a:rPr>
              <a:t>one church, Eph. 4:4</a:t>
            </a:r>
            <a:r>
              <a:rPr lang="en-US" b="1" dirty="0" smtClean="0"/>
              <a:t>) </a:t>
            </a:r>
            <a:r>
              <a:rPr lang="en-US" b="1" dirty="0"/>
              <a:t>and has many </a:t>
            </a:r>
            <a:r>
              <a:rPr lang="en-US" b="1" dirty="0" smtClean="0"/>
              <a:t>members (</a:t>
            </a:r>
            <a:r>
              <a:rPr lang="en-US" b="1" dirty="0" smtClean="0">
                <a:solidFill>
                  <a:srgbClr val="FF0000"/>
                </a:solidFill>
              </a:rPr>
              <a:t>individual Christians</a:t>
            </a:r>
            <a:r>
              <a:rPr lang="en-US" b="1" dirty="0" smtClean="0"/>
              <a:t>), </a:t>
            </a:r>
            <a:r>
              <a:rPr lang="en-US" b="1" dirty="0"/>
              <a:t>but all the members of that one body, being many, are one body, so also </a:t>
            </a:r>
            <a:r>
              <a:rPr lang="en-US" b="1" i="1" dirty="0"/>
              <a:t>is Christ</a:t>
            </a:r>
            <a:r>
              <a:rPr lang="en-US" i="1" dirty="0"/>
              <a:t>. </a:t>
            </a:r>
          </a:p>
          <a:p>
            <a:r>
              <a:rPr lang="en-US" dirty="0"/>
              <a:t>	</a:t>
            </a:r>
            <a:r>
              <a:rPr lang="en-US" b="1" dirty="0"/>
              <a:t>13 	For by one Spirit </a:t>
            </a:r>
            <a:r>
              <a:rPr lang="en-US" b="1" dirty="0" smtClean="0"/>
              <a:t>(</a:t>
            </a:r>
            <a:r>
              <a:rPr lang="en-US" b="1" dirty="0" smtClean="0">
                <a:solidFill>
                  <a:srgbClr val="FF0000"/>
                </a:solidFill>
              </a:rPr>
              <a:t>Holy Spirit</a:t>
            </a:r>
            <a:r>
              <a:rPr lang="en-US" b="1" dirty="0" smtClean="0"/>
              <a:t>) we </a:t>
            </a:r>
            <a:r>
              <a:rPr lang="en-US" b="1" dirty="0"/>
              <a:t>were all baptized into one body—whether Jews or Greeks, whether slaves or </a:t>
            </a:r>
            <a:r>
              <a:rPr lang="en-US" b="1" dirty="0" smtClean="0"/>
              <a:t>free (</a:t>
            </a:r>
            <a:r>
              <a:rPr lang="en-US" b="1" dirty="0" smtClean="0">
                <a:solidFill>
                  <a:srgbClr val="FF0000"/>
                </a:solidFill>
              </a:rPr>
              <a:t>Gal. 3:27-28</a:t>
            </a:r>
            <a:r>
              <a:rPr lang="en-US" b="1" dirty="0" smtClean="0"/>
              <a:t>)—</a:t>
            </a:r>
            <a:r>
              <a:rPr lang="en-US" b="1" dirty="0"/>
              <a:t>and have all been made to drink into one Spirit</a:t>
            </a:r>
            <a:r>
              <a:rPr lang="en-US" b="1" dirty="0" smtClean="0"/>
              <a:t>.” (</a:t>
            </a:r>
            <a:r>
              <a:rPr lang="en-US" b="1" dirty="0" smtClean="0">
                <a:solidFill>
                  <a:srgbClr val="FF0000"/>
                </a:solidFill>
              </a:rPr>
              <a:t>1 Cor. 10:4 the Rock that the children of Israel drank from was Jesus.</a:t>
            </a:r>
            <a:r>
              <a:rPr lang="en-US" b="1" dirty="0" smtClean="0"/>
              <a:t>)</a:t>
            </a:r>
            <a:endParaRPr lang="en-US" b="1" dirty="0"/>
          </a:p>
          <a:p>
            <a:pPr marL="0" indent="0">
              <a:buNone/>
            </a:pPr>
            <a:endParaRPr lang="en-US" b="1" i="1" dirty="0"/>
          </a:p>
          <a:p>
            <a:pPr marL="0" indent="0">
              <a:buNone/>
            </a:pP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21</a:t>
            </a:fld>
            <a:endParaRPr lang="en-US" sz="2800" b="1" dirty="0"/>
          </a:p>
        </p:txBody>
      </p:sp>
    </p:spTree>
    <p:extLst>
      <p:ext uri="{BB962C8B-B14F-4D97-AF65-F5344CB8AC3E}">
        <p14:creationId xmlns:p14="http://schemas.microsoft.com/office/powerpoint/2010/main" val="29113130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2. </a:t>
            </a:r>
            <a:r>
              <a:rPr lang="en-US" b="1" dirty="0" smtClean="0"/>
              <a:t>Jesus’ church is ONE. Jesus purchased His bride, the church, with His own blood. </a:t>
            </a:r>
            <a:r>
              <a:rPr lang="en-US" b="1" dirty="0" smtClean="0">
                <a:solidFill>
                  <a:srgbClr val="FF0000"/>
                </a:solidFill>
              </a:rPr>
              <a:t>Acts 20:28</a:t>
            </a:r>
            <a:r>
              <a:rPr lang="en-US" b="1" dirty="0" smtClean="0"/>
              <a:t>.</a:t>
            </a:r>
          </a:p>
          <a:p>
            <a:r>
              <a:rPr lang="en-US" b="1" dirty="0" smtClean="0"/>
              <a:t>In an Ancient Jewish Wedding, the bridegroom must give a gift for his bride. Normally, the gift was silver or gold. </a:t>
            </a:r>
            <a:r>
              <a:rPr lang="en-US" b="1" dirty="0" smtClean="0">
                <a:solidFill>
                  <a:srgbClr val="FF0000"/>
                </a:solidFill>
              </a:rPr>
              <a:t>Gen. 24:53 </a:t>
            </a:r>
            <a:r>
              <a:rPr lang="en-US" b="1" dirty="0" smtClean="0"/>
              <a:t>teaches about Isaac’s wife, Rebekah. Rebekah, her mother and her brother were given precious things.</a:t>
            </a:r>
          </a:p>
          <a:p>
            <a:r>
              <a:rPr lang="en-US" b="1" dirty="0" smtClean="0"/>
              <a:t>In </a:t>
            </a:r>
            <a:r>
              <a:rPr lang="en-US" b="1" dirty="0" smtClean="0">
                <a:solidFill>
                  <a:srgbClr val="FF0000"/>
                </a:solidFill>
              </a:rPr>
              <a:t>Gen. 24:53 </a:t>
            </a:r>
            <a:r>
              <a:rPr lang="en-US" b="1" dirty="0" smtClean="0"/>
              <a:t>NASB, “The servant brought out articles of silver and articles of gold, and</a:t>
            </a:r>
            <a:r>
              <a:rPr lang="mr-IN" b="1" dirty="0" smtClean="0"/>
              <a:t>…</a:t>
            </a:r>
            <a:r>
              <a:rPr lang="en-US" b="1" dirty="0" smtClean="0"/>
              <a:t>gave them to Rebekah</a:t>
            </a:r>
            <a:r>
              <a:rPr lang="mr-IN" b="1" dirty="0" smtClean="0"/>
              <a:t>…</a:t>
            </a:r>
            <a:r>
              <a:rPr lang="en-US" b="1" dirty="0" smtClean="0"/>
              <a:t>and precious things to her brother and her mother.”</a:t>
            </a:r>
          </a:p>
          <a:p>
            <a:endParaRPr lang="en-US" b="1" i="1" dirty="0"/>
          </a:p>
          <a:p>
            <a:pPr marL="0" indent="0">
              <a:buNone/>
            </a:pP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22</a:t>
            </a:fld>
            <a:endParaRPr lang="en-US" sz="2800" b="1" dirty="0"/>
          </a:p>
        </p:txBody>
      </p:sp>
    </p:spTree>
    <p:extLst>
      <p:ext uri="{BB962C8B-B14F-4D97-AF65-F5344CB8AC3E}">
        <p14:creationId xmlns:p14="http://schemas.microsoft.com/office/powerpoint/2010/main" val="409467784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2. </a:t>
            </a:r>
            <a:r>
              <a:rPr lang="en-US" b="1" dirty="0" smtClean="0"/>
              <a:t>Jesus’ church is ONE. Jesus purchased His bride, the church, with His own blood.</a:t>
            </a:r>
          </a:p>
          <a:p>
            <a:r>
              <a:rPr lang="en-US" b="1" dirty="0" smtClean="0"/>
              <a:t>In </a:t>
            </a:r>
            <a:r>
              <a:rPr lang="en-US" b="1" dirty="0" smtClean="0">
                <a:solidFill>
                  <a:srgbClr val="FF0000"/>
                </a:solidFill>
              </a:rPr>
              <a:t>1 Pet. 1:18-19 NKJV, </a:t>
            </a:r>
            <a:r>
              <a:rPr lang="en-US" b="1" dirty="0" smtClean="0"/>
              <a:t>“knowing </a:t>
            </a:r>
            <a:r>
              <a:rPr lang="en-US" b="1" dirty="0"/>
              <a:t>that you were not redeemed with corruptible things, </a:t>
            </a:r>
            <a:r>
              <a:rPr lang="en-US" b="1" i="1" dirty="0"/>
              <a:t>like silver or gold, </a:t>
            </a:r>
            <a:r>
              <a:rPr lang="mr-IN" b="1" i="1" dirty="0" smtClean="0"/>
              <a:t>…</a:t>
            </a:r>
            <a:r>
              <a:rPr lang="en-US" b="1" i="1" dirty="0" smtClean="0"/>
              <a:t> </a:t>
            </a:r>
            <a:endParaRPr lang="en-US" b="1" i="1" dirty="0"/>
          </a:p>
          <a:p>
            <a:r>
              <a:rPr lang="en-US" dirty="0"/>
              <a:t>	</a:t>
            </a:r>
            <a:r>
              <a:rPr lang="en-US" b="1" dirty="0"/>
              <a:t>19 	but with the precious blood of Christ, as of a lamb without blemish and without spot</a:t>
            </a:r>
            <a:r>
              <a:rPr lang="en-US" b="1" dirty="0" smtClean="0"/>
              <a:t>.” </a:t>
            </a:r>
            <a:endParaRPr lang="en-US" b="1" dirty="0"/>
          </a:p>
          <a:p>
            <a:pPr marL="0" indent="0">
              <a:buNone/>
            </a:pPr>
            <a:endParaRPr lang="en-US" b="1" dirty="0" smtClean="0"/>
          </a:p>
          <a:p>
            <a:pPr marL="0" indent="0">
              <a:buNone/>
            </a:pPr>
            <a:endParaRPr lang="en-US" b="1" i="1" dirty="0">
              <a:solidFill>
                <a:srgbClr val="FF0000"/>
              </a:solidFill>
            </a:endParaRP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23</a:t>
            </a:fld>
            <a:endParaRPr lang="en-US" sz="2800" b="1" dirty="0"/>
          </a:p>
        </p:txBody>
      </p:sp>
    </p:spTree>
    <p:extLst>
      <p:ext uri="{BB962C8B-B14F-4D97-AF65-F5344CB8AC3E}">
        <p14:creationId xmlns:p14="http://schemas.microsoft.com/office/powerpoint/2010/main" val="280175065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lnSpcReduction="10000"/>
          </a:bodyPr>
          <a:lstStyle/>
          <a:p>
            <a:r>
              <a:rPr lang="en-US" sz="3200" b="1" dirty="0" smtClean="0"/>
              <a:t>2. </a:t>
            </a:r>
            <a:r>
              <a:rPr lang="en-US" b="1" dirty="0" smtClean="0"/>
              <a:t>Jesus’ church is ONE. </a:t>
            </a:r>
          </a:p>
          <a:p>
            <a:r>
              <a:rPr lang="en-US" b="1" dirty="0" smtClean="0"/>
              <a:t>In an Ancient Jewish Wedding the Bridegroom must give His covenant (agreement) to His Bride.</a:t>
            </a:r>
          </a:p>
          <a:p>
            <a:r>
              <a:rPr lang="en-US" b="1" dirty="0" smtClean="0"/>
              <a:t>In the New Testament is the </a:t>
            </a:r>
            <a:r>
              <a:rPr lang="en-US" b="1" dirty="0"/>
              <a:t>g</a:t>
            </a:r>
            <a:r>
              <a:rPr lang="en-US" b="1" dirty="0" smtClean="0"/>
              <a:t>ospel of Jesus, Jesus’ covenant </a:t>
            </a:r>
            <a:r>
              <a:rPr lang="en-US" b="1" dirty="0"/>
              <a:t>t</a:t>
            </a:r>
            <a:r>
              <a:rPr lang="en-US" b="1" dirty="0" smtClean="0"/>
              <a:t>hat Jesus gave to us, His bride. </a:t>
            </a:r>
          </a:p>
          <a:p>
            <a:r>
              <a:rPr lang="en-US" b="1" dirty="0" smtClean="0"/>
              <a:t>In </a:t>
            </a:r>
            <a:r>
              <a:rPr lang="en-US" b="1" dirty="0" smtClean="0">
                <a:solidFill>
                  <a:srgbClr val="FF0000"/>
                </a:solidFill>
              </a:rPr>
              <a:t>Heb. 9:16-17 </a:t>
            </a:r>
            <a:r>
              <a:rPr lang="en-US" b="1" dirty="0" smtClean="0"/>
              <a:t>NKJV, “</a:t>
            </a:r>
            <a:r>
              <a:rPr lang="en-US" b="1" dirty="0"/>
              <a:t>For where there </a:t>
            </a:r>
            <a:r>
              <a:rPr lang="en-US" b="1" i="1" dirty="0"/>
              <a:t>is a testament, there must also of necessity be the death of the testator. </a:t>
            </a:r>
          </a:p>
          <a:p>
            <a:r>
              <a:rPr lang="en-US" dirty="0"/>
              <a:t>	</a:t>
            </a:r>
            <a:r>
              <a:rPr lang="en-US" b="1" dirty="0"/>
              <a:t>17 	For a testament </a:t>
            </a:r>
            <a:r>
              <a:rPr lang="en-US" b="1" i="1" dirty="0"/>
              <a:t>is in force after men are dead, </a:t>
            </a:r>
            <a:r>
              <a:rPr lang="en-US" b="1" i="1" dirty="0" smtClean="0"/>
              <a:t>since </a:t>
            </a:r>
            <a:r>
              <a:rPr lang="en-US" b="1" i="1" dirty="0"/>
              <a:t>it has no power at all while the testator lives</a:t>
            </a:r>
            <a:r>
              <a:rPr lang="en-US" b="1" i="1" dirty="0" smtClean="0"/>
              <a:t>.” </a:t>
            </a:r>
            <a:endParaRPr lang="en-US" b="1" i="1" dirty="0"/>
          </a:p>
          <a:p>
            <a:pPr marL="0" indent="0">
              <a:buNone/>
            </a:pPr>
            <a:endParaRPr lang="en-US" b="1" i="1" dirty="0">
              <a:solidFill>
                <a:srgbClr val="FF0000"/>
              </a:solidFill>
            </a:endParaRP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24</a:t>
            </a:fld>
            <a:endParaRPr lang="en-US" sz="2800" b="1" dirty="0"/>
          </a:p>
        </p:txBody>
      </p:sp>
    </p:spTree>
    <p:extLst>
      <p:ext uri="{BB962C8B-B14F-4D97-AF65-F5344CB8AC3E}">
        <p14:creationId xmlns:p14="http://schemas.microsoft.com/office/powerpoint/2010/main" val="373806130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*3. Jesus’ gospel is ONE. We mus</a:t>
            </a:r>
            <a:r>
              <a:rPr lang="en-US" b="1" dirty="0" smtClean="0"/>
              <a:t>t ACCEPT THE GOSPEL CALL.</a:t>
            </a:r>
          </a:p>
          <a:p>
            <a:r>
              <a:rPr lang="en-US" b="1" dirty="0" smtClean="0"/>
              <a:t>Remember, Christ calls us into His </a:t>
            </a:r>
            <a:r>
              <a:rPr lang="en-US" b="1" dirty="0" err="1" smtClean="0"/>
              <a:t>ekklesia</a:t>
            </a:r>
            <a:r>
              <a:rPr lang="en-US" b="1" dirty="0" smtClean="0"/>
              <a:t> (</a:t>
            </a:r>
            <a:r>
              <a:rPr lang="en-US" b="1" dirty="0" smtClean="0">
                <a:solidFill>
                  <a:srgbClr val="FF0000"/>
                </a:solidFill>
              </a:rPr>
              <a:t>church</a:t>
            </a:r>
            <a:r>
              <a:rPr lang="en-US" b="1" dirty="0" smtClean="0"/>
              <a:t>) through the gospel (</a:t>
            </a:r>
            <a:r>
              <a:rPr lang="en-US" b="1" dirty="0" smtClean="0">
                <a:solidFill>
                  <a:srgbClr val="FF0000"/>
                </a:solidFill>
              </a:rPr>
              <a:t>good news of Jesus</a:t>
            </a:r>
            <a:r>
              <a:rPr lang="en-US" b="1" dirty="0" smtClean="0"/>
              <a:t>).</a:t>
            </a:r>
          </a:p>
          <a:p>
            <a:r>
              <a:rPr lang="en-US" b="1" dirty="0" smtClean="0"/>
              <a:t>Therefore, we can begin by obeying the same instructions that Peter gave on the Day of Pentecost found in </a:t>
            </a:r>
            <a:r>
              <a:rPr lang="en-US" b="1" dirty="0" smtClean="0">
                <a:solidFill>
                  <a:srgbClr val="FF0000"/>
                </a:solidFill>
              </a:rPr>
              <a:t>Acts 2:38</a:t>
            </a:r>
            <a:r>
              <a:rPr lang="en-US" b="1" dirty="0" smtClean="0"/>
              <a:t>.</a:t>
            </a:r>
          </a:p>
          <a:p>
            <a:r>
              <a:rPr lang="en-US" b="1" dirty="0" smtClean="0"/>
              <a:t>By doing the above, we know that the Lord truly adds us to His church just as He did in </a:t>
            </a:r>
            <a:r>
              <a:rPr lang="en-US" b="1" dirty="0" smtClean="0">
                <a:solidFill>
                  <a:srgbClr val="FF0000"/>
                </a:solidFill>
              </a:rPr>
              <a:t>Acts 2:47</a:t>
            </a:r>
            <a:r>
              <a:rPr lang="en-US" b="1" dirty="0" smtClean="0"/>
              <a:t>. God shows no partiality, </a:t>
            </a:r>
            <a:r>
              <a:rPr lang="en-US" b="1" dirty="0" smtClean="0">
                <a:solidFill>
                  <a:srgbClr val="FF0000"/>
                </a:solidFill>
              </a:rPr>
              <a:t>Acts 10:34</a:t>
            </a:r>
            <a:r>
              <a:rPr lang="en-US" b="1" dirty="0" smtClean="0"/>
              <a:t>. </a:t>
            </a:r>
          </a:p>
          <a:p>
            <a:endParaRPr lang="en-US" b="1" i="1" dirty="0"/>
          </a:p>
          <a:p>
            <a:pPr marL="0" indent="0">
              <a:buNone/>
            </a:pPr>
            <a:endParaRPr lang="en-US" b="1" i="1" dirty="0">
              <a:solidFill>
                <a:srgbClr val="FF0000"/>
              </a:solidFill>
            </a:endParaRP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25</a:t>
            </a:fld>
            <a:endParaRPr lang="en-US" sz="2800" b="1" dirty="0"/>
          </a:p>
        </p:txBody>
      </p:sp>
    </p:spTree>
    <p:extLst>
      <p:ext uri="{BB962C8B-B14F-4D97-AF65-F5344CB8AC3E}">
        <p14:creationId xmlns:p14="http://schemas.microsoft.com/office/powerpoint/2010/main" val="279410456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3. Jesus’ gospel is ONE. We mus</a:t>
            </a:r>
            <a:r>
              <a:rPr lang="en-US" b="1" dirty="0" smtClean="0"/>
              <a:t>t ACCEPT THE GOSPEL CALL.</a:t>
            </a:r>
          </a:p>
          <a:p>
            <a:r>
              <a:rPr lang="en-US" b="1" dirty="0" smtClean="0"/>
              <a:t>WE SHOULD CONSIDER THE EXAMPLES OF THE EARLY CHRISTIANS.</a:t>
            </a:r>
          </a:p>
          <a:p>
            <a:r>
              <a:rPr lang="en-US" b="1" dirty="0" smtClean="0"/>
              <a:t>In </a:t>
            </a:r>
            <a:r>
              <a:rPr lang="en-US" b="1" dirty="0" smtClean="0">
                <a:solidFill>
                  <a:srgbClr val="FF0000"/>
                </a:solidFill>
              </a:rPr>
              <a:t>Acts 2:42 </a:t>
            </a:r>
            <a:r>
              <a:rPr lang="en-US" b="1" dirty="0" smtClean="0"/>
              <a:t>NKJV, “</a:t>
            </a:r>
            <a:r>
              <a:rPr lang="en-US" b="1" dirty="0"/>
              <a:t>And they continued steadfastly in the apostles’ doctrine </a:t>
            </a:r>
            <a:r>
              <a:rPr lang="en-US" b="1" dirty="0" smtClean="0"/>
              <a:t>(</a:t>
            </a:r>
            <a:r>
              <a:rPr lang="en-US" b="1" dirty="0" smtClean="0">
                <a:solidFill>
                  <a:srgbClr val="FF0000"/>
                </a:solidFill>
              </a:rPr>
              <a:t>teaching</a:t>
            </a:r>
            <a:r>
              <a:rPr lang="en-US" b="1" dirty="0" smtClean="0"/>
              <a:t>) and </a:t>
            </a:r>
            <a:r>
              <a:rPr lang="en-US" b="1" dirty="0"/>
              <a:t>fellowship, in the breaking of bread, and in prayers</a:t>
            </a:r>
            <a:r>
              <a:rPr lang="en-US" b="1" dirty="0" smtClean="0"/>
              <a:t>.” </a:t>
            </a:r>
          </a:p>
          <a:p>
            <a:r>
              <a:rPr lang="en-US" b="1" dirty="0" smtClean="0"/>
              <a:t>We must “</a:t>
            </a:r>
            <a:r>
              <a:rPr lang="mr-IN" b="1" dirty="0" smtClean="0"/>
              <a:t>…</a:t>
            </a:r>
            <a:r>
              <a:rPr lang="en-US" b="1" dirty="0" smtClean="0"/>
              <a:t>continue steadfastly in the apostles’ doctrine</a:t>
            </a:r>
            <a:r>
              <a:rPr lang="mr-IN" b="1" dirty="0" smtClean="0"/>
              <a:t>…</a:t>
            </a:r>
            <a:r>
              <a:rPr lang="en-US" b="1" dirty="0" smtClean="0"/>
              <a:t>” It is found in God’s word!</a:t>
            </a:r>
          </a:p>
          <a:p>
            <a:endParaRPr lang="en-US" b="1" i="1" dirty="0"/>
          </a:p>
          <a:p>
            <a:pPr marL="0" indent="0">
              <a:buNone/>
            </a:pPr>
            <a:endParaRPr lang="en-US" b="1" i="1" dirty="0">
              <a:solidFill>
                <a:srgbClr val="FF0000"/>
              </a:solidFill>
            </a:endParaRP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26</a:t>
            </a:fld>
            <a:endParaRPr lang="en-US" sz="2800" b="1" dirty="0"/>
          </a:p>
        </p:txBody>
      </p:sp>
    </p:spTree>
    <p:extLst>
      <p:ext uri="{BB962C8B-B14F-4D97-AF65-F5344CB8AC3E}">
        <p14:creationId xmlns:p14="http://schemas.microsoft.com/office/powerpoint/2010/main" val="231145705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3. Jesus’ gospel is ONE. We mus</a:t>
            </a:r>
            <a:r>
              <a:rPr lang="en-US" b="1" dirty="0" smtClean="0"/>
              <a:t>t ACCEPT THE GOSPEL CALL.</a:t>
            </a:r>
          </a:p>
          <a:p>
            <a:r>
              <a:rPr lang="en-US" b="1" dirty="0" smtClean="0"/>
              <a:t>WE SHOULD CONSIDER THE EXAMPLES OF THE EARLY CHRISTIANS.</a:t>
            </a:r>
          </a:p>
          <a:p>
            <a:r>
              <a:rPr lang="en-US" b="1" dirty="0" smtClean="0"/>
              <a:t>In </a:t>
            </a:r>
            <a:r>
              <a:rPr lang="en-US" b="1" dirty="0" smtClean="0">
                <a:solidFill>
                  <a:srgbClr val="FF0000"/>
                </a:solidFill>
              </a:rPr>
              <a:t>Acts 20:7 </a:t>
            </a:r>
            <a:r>
              <a:rPr lang="en-US" b="1" dirty="0" smtClean="0"/>
              <a:t>NKJV, the disciples at Troas took of the </a:t>
            </a:r>
            <a:r>
              <a:rPr lang="en-US" b="1" u="sng" dirty="0" smtClean="0"/>
              <a:t>Lord’s Supper </a:t>
            </a:r>
            <a:r>
              <a:rPr lang="en-US" b="1" dirty="0" smtClean="0"/>
              <a:t>each week. “</a:t>
            </a:r>
            <a:r>
              <a:rPr lang="en-US" b="1" dirty="0"/>
              <a:t>Now on the first </a:t>
            </a:r>
            <a:r>
              <a:rPr lang="en-US" b="1" i="1" dirty="0"/>
              <a:t>day of the week, when the disciples came together to break bread, Paul, ready to depart the next day, spoke to them and continued his message until midnight</a:t>
            </a:r>
            <a:r>
              <a:rPr lang="en-US" b="1" i="1" dirty="0" smtClean="0"/>
              <a:t>.” </a:t>
            </a:r>
            <a:endParaRPr lang="en-US" b="1" i="1" dirty="0"/>
          </a:p>
          <a:p>
            <a:pPr marL="0" indent="0">
              <a:buNone/>
            </a:pPr>
            <a:endParaRPr lang="en-US" b="1" i="1" dirty="0">
              <a:solidFill>
                <a:srgbClr val="FF0000"/>
              </a:solidFill>
            </a:endParaRP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27</a:t>
            </a:fld>
            <a:endParaRPr lang="en-US" sz="2800" b="1" dirty="0"/>
          </a:p>
        </p:txBody>
      </p:sp>
    </p:spTree>
    <p:extLst>
      <p:ext uri="{BB962C8B-B14F-4D97-AF65-F5344CB8AC3E}">
        <p14:creationId xmlns:p14="http://schemas.microsoft.com/office/powerpoint/2010/main" val="167858561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lnSpcReduction="10000"/>
          </a:bodyPr>
          <a:lstStyle/>
          <a:p>
            <a:r>
              <a:rPr lang="en-US" sz="3200" b="1" dirty="0" smtClean="0"/>
              <a:t>3. Jesus’ gospel is ONE. We mus</a:t>
            </a:r>
            <a:r>
              <a:rPr lang="en-US" b="1" dirty="0" smtClean="0"/>
              <a:t>t ACCEPT THE GOSPEL CALL.</a:t>
            </a:r>
          </a:p>
          <a:p>
            <a:r>
              <a:rPr lang="en-US" b="1" dirty="0" smtClean="0"/>
              <a:t>WE SHOULD CONSIDER THE EXAMPLES OF THE EARLY CHRISTIANS.</a:t>
            </a:r>
          </a:p>
          <a:p>
            <a:r>
              <a:rPr lang="en-US" b="1" u="sng" dirty="0" smtClean="0"/>
              <a:t>SINGING</a:t>
            </a:r>
            <a:r>
              <a:rPr lang="en-US" b="1" dirty="0" smtClean="0"/>
              <a:t> in </a:t>
            </a:r>
            <a:r>
              <a:rPr lang="en-US" b="1" dirty="0" smtClean="0">
                <a:solidFill>
                  <a:srgbClr val="FF0000"/>
                </a:solidFill>
              </a:rPr>
              <a:t>Eph. 5:19 </a:t>
            </a:r>
            <a:r>
              <a:rPr lang="en-US" b="1" dirty="0" smtClean="0"/>
              <a:t>NKJV, “speaking </a:t>
            </a:r>
            <a:r>
              <a:rPr lang="en-US" b="1" dirty="0"/>
              <a:t>to one another in psalms and hymns and spiritual songs, singing and making melody in your heart to the Lord</a:t>
            </a:r>
            <a:r>
              <a:rPr lang="en-US" b="1" dirty="0" smtClean="0"/>
              <a:t>,” </a:t>
            </a:r>
            <a:r>
              <a:rPr lang="en-US" b="1" dirty="0" smtClean="0">
                <a:solidFill>
                  <a:srgbClr val="FF0000"/>
                </a:solidFill>
              </a:rPr>
              <a:t>Col. 3:16 </a:t>
            </a:r>
            <a:r>
              <a:rPr lang="en-US" b="1" dirty="0" smtClean="0"/>
              <a:t>NKJV, “Let </a:t>
            </a:r>
            <a:r>
              <a:rPr lang="en-US" b="1" dirty="0"/>
              <a:t>the word of Christ dwell in you richly in all wisdom, teaching and admonishing one another in psalms and hymns and spiritual songs, singing with grace in your hearts to the Lord</a:t>
            </a:r>
            <a:r>
              <a:rPr lang="en-US" b="1" dirty="0" smtClean="0"/>
              <a:t>.” </a:t>
            </a:r>
            <a:endParaRPr lang="en-US" b="1" dirty="0"/>
          </a:p>
          <a:p>
            <a:pPr marL="0" indent="0">
              <a:buNone/>
            </a:pPr>
            <a:endParaRPr lang="en-US" b="1" i="1" dirty="0"/>
          </a:p>
          <a:p>
            <a:pPr marL="0" indent="0">
              <a:buNone/>
            </a:pPr>
            <a:endParaRPr lang="en-US" b="1" i="1" dirty="0">
              <a:solidFill>
                <a:srgbClr val="FF0000"/>
              </a:solidFill>
            </a:endParaRP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28</a:t>
            </a:fld>
            <a:endParaRPr lang="en-US" sz="2800" b="1" dirty="0"/>
          </a:p>
        </p:txBody>
      </p:sp>
    </p:spTree>
    <p:extLst>
      <p:ext uri="{BB962C8B-B14F-4D97-AF65-F5344CB8AC3E}">
        <p14:creationId xmlns:p14="http://schemas.microsoft.com/office/powerpoint/2010/main" val="356447499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3. Jesus’ gospel is ONE. We mus</a:t>
            </a:r>
            <a:r>
              <a:rPr lang="en-US" b="1" dirty="0" smtClean="0"/>
              <a:t>t ACCEPT THE GOSPEL CALL.</a:t>
            </a:r>
          </a:p>
          <a:p>
            <a:r>
              <a:rPr lang="en-US" b="1" dirty="0" smtClean="0"/>
              <a:t>WE SHOULD CONSIDER THE EXAMPLES OF THE EARLY CHRISTIANS.</a:t>
            </a:r>
          </a:p>
          <a:p>
            <a:r>
              <a:rPr lang="en-US" b="1" u="sng" dirty="0" smtClean="0"/>
              <a:t>GIVING</a:t>
            </a:r>
            <a:r>
              <a:rPr lang="en-US" b="1" dirty="0" smtClean="0"/>
              <a:t>, </a:t>
            </a:r>
            <a:r>
              <a:rPr lang="en-US" b="1" dirty="0" smtClean="0">
                <a:solidFill>
                  <a:srgbClr val="FF0000"/>
                </a:solidFill>
              </a:rPr>
              <a:t>1 Cor. 16:2 </a:t>
            </a:r>
            <a:r>
              <a:rPr lang="en-US" b="1" dirty="0" smtClean="0"/>
              <a:t>NKJV, “</a:t>
            </a:r>
            <a:r>
              <a:rPr lang="en-US" b="1" dirty="0"/>
              <a:t>On the first </a:t>
            </a:r>
            <a:r>
              <a:rPr lang="en-US" b="1" i="1" dirty="0"/>
              <a:t>day of the week let each one of you lay something aside, storing up as he may prosper, that there be no collections when I come</a:t>
            </a:r>
            <a:r>
              <a:rPr lang="en-US" b="1" i="1" dirty="0" smtClean="0"/>
              <a:t>.”</a:t>
            </a:r>
            <a:endParaRPr lang="en-US" b="1" dirty="0"/>
          </a:p>
          <a:p>
            <a:pPr marL="0" indent="0">
              <a:buNone/>
            </a:pPr>
            <a:endParaRPr lang="en-US" b="1" i="1" dirty="0"/>
          </a:p>
          <a:p>
            <a:pPr marL="0" indent="0">
              <a:buNone/>
            </a:pPr>
            <a:endParaRPr lang="en-US" b="1" i="1" dirty="0">
              <a:solidFill>
                <a:srgbClr val="FF0000"/>
              </a:solidFill>
            </a:endParaRP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29</a:t>
            </a:fld>
            <a:endParaRPr lang="en-US" sz="2800" b="1" dirty="0"/>
          </a:p>
        </p:txBody>
      </p:sp>
    </p:spTree>
    <p:extLst>
      <p:ext uri="{BB962C8B-B14F-4D97-AF65-F5344CB8AC3E}">
        <p14:creationId xmlns:p14="http://schemas.microsoft.com/office/powerpoint/2010/main" val="4686316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INTRODUCTION</a:t>
            </a:r>
          </a:p>
          <a:p>
            <a:r>
              <a:rPr lang="en-US" sz="3600" b="1" dirty="0" smtClean="0"/>
              <a:t>Jesus prayed fervently for unity “That the world might believe”. I appreciate the concern of Jesus. The Muslims, Jews, Hindus,  atheists, etc. do not believe that Jesus is the Christ. </a:t>
            </a:r>
          </a:p>
          <a:p>
            <a:r>
              <a:rPr lang="en-US" sz="3600" b="1" i="1" dirty="0" smtClean="0"/>
              <a:t>Jesus said to the Pharisees in </a:t>
            </a:r>
            <a:r>
              <a:rPr lang="en-US" sz="3600" b="1" i="1" dirty="0" smtClean="0">
                <a:solidFill>
                  <a:srgbClr val="FF0000"/>
                </a:solidFill>
              </a:rPr>
              <a:t>John 8:24 </a:t>
            </a:r>
            <a:r>
              <a:rPr lang="en-US" sz="3600" b="1" i="1" dirty="0" smtClean="0"/>
              <a:t>NKJV, </a:t>
            </a:r>
            <a:r>
              <a:rPr lang="en-US" sz="2000" b="1" dirty="0" smtClean="0"/>
              <a:t>24 </a:t>
            </a:r>
            <a:r>
              <a:rPr lang="en-US" b="1" dirty="0"/>
              <a:t>	</a:t>
            </a:r>
            <a:r>
              <a:rPr lang="en-US" b="1" dirty="0" smtClean="0"/>
              <a:t>“Therefore </a:t>
            </a:r>
            <a:r>
              <a:rPr lang="en-US" b="1" dirty="0"/>
              <a:t>I said to you that you will die in your sins; for if you do not believe that I am </a:t>
            </a:r>
            <a:r>
              <a:rPr lang="en-US" b="1" i="1" dirty="0"/>
              <a:t>He, you will die in your sins.</a:t>
            </a:r>
            <a:r>
              <a:rPr lang="en-US" b="1" i="1" dirty="0" smtClean="0"/>
              <a:t>”</a:t>
            </a:r>
            <a:endParaRPr lang="en-US" b="1" i="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3</a:t>
            </a:fld>
            <a:endParaRPr lang="en-US" sz="2800" b="1" dirty="0"/>
          </a:p>
        </p:txBody>
      </p:sp>
    </p:spTree>
    <p:extLst>
      <p:ext uri="{BB962C8B-B14F-4D97-AF65-F5344CB8AC3E}">
        <p14:creationId xmlns:p14="http://schemas.microsoft.com/office/powerpoint/2010/main" val="1631932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lnSpcReduction="10000"/>
          </a:bodyPr>
          <a:lstStyle/>
          <a:p>
            <a:r>
              <a:rPr lang="en-US" sz="3200" b="1" dirty="0" smtClean="0"/>
              <a:t>3. Jesus’ gospel is ONE. We mus</a:t>
            </a:r>
            <a:r>
              <a:rPr lang="en-US" b="1" dirty="0" smtClean="0"/>
              <a:t>t ACCEPT THE GOSPEL CALL.</a:t>
            </a:r>
          </a:p>
          <a:p>
            <a:r>
              <a:rPr lang="en-US" b="1" dirty="0" smtClean="0"/>
              <a:t>WE SHOULD CONSIDER THE EXAMPLES OF THE EARLY CHRISTIANS.</a:t>
            </a:r>
          </a:p>
          <a:p>
            <a:r>
              <a:rPr lang="en-US" b="1" u="sng" dirty="0" smtClean="0"/>
              <a:t>PRAYING</a:t>
            </a:r>
            <a:r>
              <a:rPr lang="en-US" b="1" dirty="0" smtClean="0"/>
              <a:t>, In </a:t>
            </a:r>
            <a:r>
              <a:rPr lang="en-US" b="1" dirty="0" smtClean="0">
                <a:solidFill>
                  <a:srgbClr val="FF0000"/>
                </a:solidFill>
              </a:rPr>
              <a:t>Acts 12:5 </a:t>
            </a:r>
            <a:r>
              <a:rPr lang="en-US" b="1" dirty="0" smtClean="0"/>
              <a:t>NKJV, the church in Jerusalem prayed for Peter, “Peter was therefore kept in prison, but constant prayer was offered to God for him (</a:t>
            </a:r>
            <a:r>
              <a:rPr lang="en-US" b="1" dirty="0" smtClean="0">
                <a:solidFill>
                  <a:srgbClr val="FF0000"/>
                </a:solidFill>
              </a:rPr>
              <a:t>Peter</a:t>
            </a:r>
            <a:r>
              <a:rPr lang="en-US" b="1" dirty="0" smtClean="0"/>
              <a:t>) by the church.” </a:t>
            </a:r>
            <a:r>
              <a:rPr lang="en-US" b="1" dirty="0" smtClean="0">
                <a:solidFill>
                  <a:srgbClr val="FF0000"/>
                </a:solidFill>
              </a:rPr>
              <a:t>Acts 12:12 </a:t>
            </a:r>
            <a:r>
              <a:rPr lang="en-US" b="1" dirty="0" smtClean="0"/>
              <a:t>NKJV, “So</a:t>
            </a:r>
            <a:r>
              <a:rPr lang="en-US" b="1" dirty="0"/>
              <a:t>, </a:t>
            </a:r>
            <a:r>
              <a:rPr lang="mr-IN" b="1" dirty="0" smtClean="0"/>
              <a:t>…</a:t>
            </a:r>
            <a:r>
              <a:rPr lang="en-US" b="1" dirty="0" smtClean="0"/>
              <a:t> </a:t>
            </a:r>
            <a:r>
              <a:rPr lang="en-US" b="1" dirty="0"/>
              <a:t>he </a:t>
            </a:r>
            <a:r>
              <a:rPr lang="en-US" b="1" dirty="0" smtClean="0"/>
              <a:t>(</a:t>
            </a:r>
            <a:r>
              <a:rPr lang="en-US" b="1" dirty="0" smtClean="0">
                <a:solidFill>
                  <a:srgbClr val="FF0000"/>
                </a:solidFill>
              </a:rPr>
              <a:t>Peter</a:t>
            </a:r>
            <a:r>
              <a:rPr lang="en-US" b="1" dirty="0" smtClean="0"/>
              <a:t>) had </a:t>
            </a:r>
            <a:r>
              <a:rPr lang="en-US" b="1" dirty="0"/>
              <a:t>considered </a:t>
            </a:r>
            <a:r>
              <a:rPr lang="en-US" b="1" i="1" dirty="0" smtClean="0"/>
              <a:t>this, he (</a:t>
            </a:r>
            <a:r>
              <a:rPr lang="en-US" b="1" i="1" dirty="0" smtClean="0">
                <a:solidFill>
                  <a:srgbClr val="FF0000"/>
                </a:solidFill>
              </a:rPr>
              <a:t>Peter</a:t>
            </a:r>
            <a:r>
              <a:rPr lang="en-US" b="1" i="1" dirty="0" smtClean="0"/>
              <a:t>) </a:t>
            </a:r>
            <a:r>
              <a:rPr lang="en-US" b="1" i="1" dirty="0"/>
              <a:t>came to the house of Mary, the mother of John whose surname was Mark, where many were gathered together praying</a:t>
            </a:r>
            <a:r>
              <a:rPr lang="en-US" b="1" i="1" dirty="0" smtClean="0"/>
              <a:t>.” </a:t>
            </a:r>
            <a:endParaRPr lang="en-US" b="1" i="1" dirty="0"/>
          </a:p>
          <a:p>
            <a:pPr marL="0" indent="0">
              <a:buNone/>
            </a:pPr>
            <a:endParaRPr lang="en-US" b="1" dirty="0"/>
          </a:p>
          <a:p>
            <a:pPr marL="0" indent="0">
              <a:buNone/>
            </a:pPr>
            <a:endParaRPr lang="en-US" b="1" i="1" dirty="0"/>
          </a:p>
          <a:p>
            <a:pPr marL="0" indent="0">
              <a:buNone/>
            </a:pPr>
            <a:endParaRPr lang="en-US" b="1" i="1" dirty="0">
              <a:solidFill>
                <a:srgbClr val="FF0000"/>
              </a:solidFill>
            </a:endParaRP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30</a:t>
            </a:fld>
            <a:endParaRPr lang="en-US" sz="2800" b="1" dirty="0"/>
          </a:p>
        </p:txBody>
      </p:sp>
    </p:spTree>
    <p:extLst>
      <p:ext uri="{BB962C8B-B14F-4D97-AF65-F5344CB8AC3E}">
        <p14:creationId xmlns:p14="http://schemas.microsoft.com/office/powerpoint/2010/main" val="86379730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a:bodyPr>
          <a:lstStyle/>
          <a:p>
            <a:r>
              <a:rPr lang="en-US" b="1" dirty="0" smtClean="0"/>
              <a:t>CONCLUSION</a:t>
            </a:r>
            <a:endParaRPr lang="en-US" b="1" dirty="0"/>
          </a:p>
        </p:txBody>
      </p:sp>
      <p:sp>
        <p:nvSpPr>
          <p:cNvPr id="3" name="Content Placeholder 2"/>
          <p:cNvSpPr>
            <a:spLocks noGrp="1"/>
          </p:cNvSpPr>
          <p:nvPr>
            <p:ph idx="1"/>
          </p:nvPr>
        </p:nvSpPr>
        <p:spPr>
          <a:xfrm>
            <a:off x="0" y="1194330"/>
            <a:ext cx="9144000" cy="5663670"/>
          </a:xfrm>
        </p:spPr>
        <p:txBody>
          <a:bodyPr>
            <a:normAutofit lnSpcReduction="10000"/>
          </a:bodyPr>
          <a:lstStyle/>
          <a:p>
            <a:r>
              <a:rPr lang="en-US" sz="3200" b="1" dirty="0" smtClean="0"/>
              <a:t>Simply being a Christian, and duplicating a New Testament congregation is not as difficult as one might think</a:t>
            </a:r>
            <a:r>
              <a:rPr lang="mr-IN" sz="3200" b="1" dirty="0" smtClean="0"/>
              <a:t>…</a:t>
            </a:r>
            <a:endParaRPr lang="en-US" sz="3200" b="1" dirty="0" smtClean="0"/>
          </a:p>
          <a:p>
            <a:r>
              <a:rPr lang="en-US" b="1" i="1" dirty="0" smtClean="0"/>
              <a:t>There are numerous congregations throughout the earth. I have worshipped in South Africa, England, Belize and different places in the USA. Everyone’s worship is the same. WHY? We have the same GOSPEL.</a:t>
            </a:r>
          </a:p>
          <a:p>
            <a:r>
              <a:rPr lang="en-US" b="1" i="1" dirty="0" smtClean="0"/>
              <a:t>In </a:t>
            </a:r>
            <a:r>
              <a:rPr lang="en-US" b="1" i="1" dirty="0" smtClean="0">
                <a:solidFill>
                  <a:srgbClr val="FF0000"/>
                </a:solidFill>
              </a:rPr>
              <a:t>Jude 3</a:t>
            </a:r>
            <a:r>
              <a:rPr lang="en-US" b="1" i="1" dirty="0" smtClean="0"/>
              <a:t> NKJV, “</a:t>
            </a:r>
            <a:r>
              <a:rPr lang="mr-IN" b="1" i="1" dirty="0" smtClean="0"/>
              <a:t>…</a:t>
            </a:r>
            <a:r>
              <a:rPr lang="en-US" b="1" i="1" dirty="0" smtClean="0"/>
              <a:t>contend earnestly for the faith (</a:t>
            </a:r>
            <a:r>
              <a:rPr lang="en-US" b="1" i="1" dirty="0" smtClean="0">
                <a:solidFill>
                  <a:srgbClr val="FF0000"/>
                </a:solidFill>
              </a:rPr>
              <a:t>gospel</a:t>
            </a:r>
            <a:r>
              <a:rPr lang="en-US" b="1" i="1" dirty="0" smtClean="0"/>
              <a:t>) which was once for all delivered t the saints.”</a:t>
            </a:r>
            <a:endParaRPr lang="en-US" b="1" i="1" dirty="0"/>
          </a:p>
          <a:p>
            <a:r>
              <a:rPr lang="en-US" b="1" i="1" dirty="0" smtClean="0"/>
              <a:t>Jesus is the author of peace and not confusion.</a:t>
            </a:r>
            <a:endParaRPr lang="en-US" b="1" i="1" dirty="0"/>
          </a:p>
          <a:p>
            <a:pPr marL="0" indent="0">
              <a:buNone/>
            </a:pPr>
            <a:endParaRPr lang="en-US" b="1" dirty="0"/>
          </a:p>
          <a:p>
            <a:pPr marL="0" indent="0">
              <a:buNone/>
            </a:pPr>
            <a:endParaRPr lang="en-US" b="1" i="1" dirty="0"/>
          </a:p>
          <a:p>
            <a:pPr marL="0" indent="0">
              <a:buNone/>
            </a:pPr>
            <a:endParaRPr lang="en-US" b="1" i="1" dirty="0">
              <a:solidFill>
                <a:srgbClr val="FF0000"/>
              </a:solidFill>
            </a:endParaRPr>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31</a:t>
            </a:fld>
            <a:endParaRPr lang="en-US" sz="2800" b="1" dirty="0"/>
          </a:p>
        </p:txBody>
      </p:sp>
    </p:spTree>
    <p:extLst>
      <p:ext uri="{BB962C8B-B14F-4D97-AF65-F5344CB8AC3E}">
        <p14:creationId xmlns:p14="http://schemas.microsoft.com/office/powerpoint/2010/main" val="5100589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fontScale="92500" lnSpcReduction="20000"/>
          </a:bodyPr>
          <a:lstStyle/>
          <a:p>
            <a:r>
              <a:rPr lang="en-US" sz="3200" b="1" dirty="0" smtClean="0"/>
              <a:t>INTRODUCTION</a:t>
            </a:r>
          </a:p>
          <a:p>
            <a:r>
              <a:rPr lang="en-US" sz="3600" b="1" dirty="0" smtClean="0"/>
              <a:t>Paul said in </a:t>
            </a:r>
            <a:r>
              <a:rPr lang="en-US" sz="3600" b="1" dirty="0" smtClean="0">
                <a:solidFill>
                  <a:srgbClr val="FF0000"/>
                </a:solidFill>
              </a:rPr>
              <a:t>1 Cor. 1:10-13 </a:t>
            </a:r>
            <a:r>
              <a:rPr lang="en-US" sz="3600" b="1" dirty="0" smtClean="0"/>
              <a:t>NKJV</a:t>
            </a:r>
            <a:r>
              <a:rPr lang="en-US" sz="3600" b="1" smtClean="0"/>
              <a:t>, </a:t>
            </a:r>
            <a:r>
              <a:rPr lang="en-US" sz="3600" b="1" smtClean="0"/>
              <a:t>“</a:t>
            </a:r>
            <a:r>
              <a:rPr lang="en-US" b="1" smtClean="0"/>
              <a:t>10 </a:t>
            </a:r>
            <a:r>
              <a:rPr lang="en-US" b="1" dirty="0" smtClean="0"/>
              <a:t>Now </a:t>
            </a:r>
            <a:r>
              <a:rPr lang="en-US" b="1" dirty="0"/>
              <a:t>I plead with you, brethren, by the name </a:t>
            </a:r>
            <a:r>
              <a:rPr lang="en-US" b="1" dirty="0" smtClean="0"/>
              <a:t>(</a:t>
            </a:r>
            <a:r>
              <a:rPr lang="en-US" b="1" dirty="0" smtClean="0">
                <a:solidFill>
                  <a:srgbClr val="FF0000"/>
                </a:solidFill>
              </a:rPr>
              <a:t>Authority</a:t>
            </a:r>
            <a:r>
              <a:rPr lang="en-US" b="1" dirty="0" smtClean="0"/>
              <a:t>) of </a:t>
            </a:r>
            <a:r>
              <a:rPr lang="en-US" b="1" dirty="0"/>
              <a:t>our Lord Jesus Christ, that you all speak the same thing, and </a:t>
            </a:r>
            <a:r>
              <a:rPr lang="en-US" b="1" i="1" dirty="0"/>
              <a:t>that there be no divisions among you, but that you be perfectly joined together in the same mind and in the same judgment. </a:t>
            </a:r>
          </a:p>
          <a:p>
            <a:r>
              <a:rPr lang="en-US" dirty="0"/>
              <a:t>	</a:t>
            </a:r>
            <a:r>
              <a:rPr lang="en-US" b="1" dirty="0"/>
              <a:t>11 	For it has been declared to me concerning you, my brethren, by those of Chloe’s </a:t>
            </a:r>
            <a:r>
              <a:rPr lang="en-US" b="1" i="1" dirty="0"/>
              <a:t>household, that </a:t>
            </a:r>
            <a:r>
              <a:rPr lang="en-US" b="1" i="1" dirty="0" smtClean="0"/>
              <a:t>there are </a:t>
            </a:r>
            <a:r>
              <a:rPr lang="en-US" b="1" i="1" dirty="0"/>
              <a:t>contentions among you. </a:t>
            </a:r>
            <a:r>
              <a:rPr lang="en-US" dirty="0"/>
              <a:t>	</a:t>
            </a:r>
            <a:r>
              <a:rPr lang="en-US" b="1" dirty="0"/>
              <a:t>12 </a:t>
            </a:r>
            <a:r>
              <a:rPr lang="en-US" b="1" dirty="0" smtClean="0"/>
              <a:t>Now </a:t>
            </a:r>
            <a:r>
              <a:rPr lang="en-US" b="1" dirty="0"/>
              <a:t>I say this, that each of you says, “I am of Paul,” or “I am of </a:t>
            </a:r>
            <a:r>
              <a:rPr lang="en-US" b="1" dirty="0" err="1"/>
              <a:t>Apollos</a:t>
            </a:r>
            <a:r>
              <a:rPr lang="en-US" b="1" dirty="0"/>
              <a:t>,” or “I am of </a:t>
            </a:r>
            <a:r>
              <a:rPr lang="en-US" b="1" dirty="0" err="1"/>
              <a:t>Cephas</a:t>
            </a:r>
            <a:r>
              <a:rPr lang="en-US" b="1" dirty="0"/>
              <a:t>,” or “I am of Christ.” </a:t>
            </a:r>
          </a:p>
          <a:p>
            <a:r>
              <a:rPr lang="en-US" dirty="0"/>
              <a:t>	</a:t>
            </a:r>
            <a:r>
              <a:rPr lang="en-US" b="1" dirty="0"/>
              <a:t>13 </a:t>
            </a:r>
            <a:r>
              <a:rPr lang="en-US" b="1" dirty="0" smtClean="0"/>
              <a:t>Is </a:t>
            </a:r>
            <a:r>
              <a:rPr lang="en-US" b="1" dirty="0"/>
              <a:t>Christ divided? Was Paul crucified for you? Or were you baptized in the name of Paul</a:t>
            </a:r>
            <a:r>
              <a:rPr lang="en-US" b="1" dirty="0" smtClean="0"/>
              <a:t>?</a:t>
            </a:r>
            <a:r>
              <a:rPr lang="en-US" b="1" i="1" dirty="0" smtClean="0"/>
              <a:t>”</a:t>
            </a: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4</a:t>
            </a:fld>
            <a:endParaRPr lang="en-US" sz="2800" b="1" dirty="0"/>
          </a:p>
        </p:txBody>
      </p:sp>
    </p:spTree>
    <p:extLst>
      <p:ext uri="{BB962C8B-B14F-4D97-AF65-F5344CB8AC3E}">
        <p14:creationId xmlns:p14="http://schemas.microsoft.com/office/powerpoint/2010/main" val="4291625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INTRODUCTION</a:t>
            </a:r>
          </a:p>
          <a:p>
            <a:r>
              <a:rPr lang="en-US" sz="3600" b="1" dirty="0" smtClean="0"/>
              <a:t>While some denominational leaders (</a:t>
            </a:r>
            <a:r>
              <a:rPr lang="en-US" sz="3600" b="1" dirty="0" smtClean="0">
                <a:solidFill>
                  <a:srgbClr val="FF0000"/>
                </a:solidFill>
              </a:rPr>
              <a:t>e.g. the Pope</a:t>
            </a:r>
            <a:r>
              <a:rPr lang="en-US" sz="3600" b="1" dirty="0" smtClean="0"/>
              <a:t>) like to justify their existence, we (</a:t>
            </a:r>
            <a:r>
              <a:rPr lang="en-US" sz="3600" b="1" dirty="0" smtClean="0">
                <a:solidFill>
                  <a:srgbClr val="FF0000"/>
                </a:solidFill>
              </a:rPr>
              <a:t>New Testament Christians</a:t>
            </a:r>
            <a:r>
              <a:rPr lang="en-US" sz="3600" b="1" dirty="0" smtClean="0"/>
              <a:t>) know that religious confusion does not come from God!</a:t>
            </a:r>
          </a:p>
          <a:p>
            <a:r>
              <a:rPr lang="en-US" sz="3600" b="1" dirty="0" smtClean="0"/>
              <a:t>God is the author of peace, not confusion.</a:t>
            </a:r>
          </a:p>
          <a:p>
            <a:r>
              <a:rPr lang="en-US" sz="3600" b="1" dirty="0" smtClean="0"/>
              <a:t>In </a:t>
            </a:r>
            <a:r>
              <a:rPr lang="en-US" sz="3600" b="1" dirty="0" smtClean="0">
                <a:solidFill>
                  <a:srgbClr val="FF0000"/>
                </a:solidFill>
              </a:rPr>
              <a:t>1 Cor. 14:33 </a:t>
            </a:r>
            <a:r>
              <a:rPr lang="en-US" sz="3600" b="1" dirty="0" smtClean="0"/>
              <a:t>NKJV, “</a:t>
            </a:r>
            <a:r>
              <a:rPr lang="en-US" b="1" dirty="0" smtClean="0"/>
              <a:t>For </a:t>
            </a:r>
            <a:r>
              <a:rPr lang="en-US" b="1" dirty="0"/>
              <a:t>God is not </a:t>
            </a:r>
            <a:r>
              <a:rPr lang="en-US" b="1" i="1" dirty="0"/>
              <a:t>the author of confusion but of </a:t>
            </a:r>
            <a:r>
              <a:rPr lang="en-US" b="1" i="1" dirty="0" smtClean="0"/>
              <a:t>peace (</a:t>
            </a:r>
            <a:r>
              <a:rPr lang="en-US" b="1" i="1" dirty="0" smtClean="0">
                <a:solidFill>
                  <a:srgbClr val="FF0000"/>
                </a:solidFill>
              </a:rPr>
              <a:t>Peace doesn’t exist in confusion.</a:t>
            </a:r>
            <a:r>
              <a:rPr lang="en-US" b="1" i="1" dirty="0" smtClean="0"/>
              <a:t>), </a:t>
            </a:r>
            <a:r>
              <a:rPr lang="en-US" b="1" i="1" dirty="0"/>
              <a:t>as in all the churches of the saints</a:t>
            </a:r>
            <a:r>
              <a:rPr lang="en-US" b="1" i="1" dirty="0" smtClean="0"/>
              <a:t>.” “churches” is congregations!</a:t>
            </a:r>
            <a:endParaRPr lang="en-US" b="1" i="1" dirty="0"/>
          </a:p>
          <a:p>
            <a:pPr marL="0" indent="0">
              <a:buNone/>
            </a:pPr>
            <a:endParaRPr lang="en-US" sz="3600" b="1" dirty="0" smtClean="0"/>
          </a:p>
          <a:p>
            <a:pPr marL="0" indent="0">
              <a:buNone/>
            </a:pP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5</a:t>
            </a:fld>
            <a:endParaRPr lang="en-US" sz="2800" b="1" dirty="0"/>
          </a:p>
        </p:txBody>
      </p:sp>
    </p:spTree>
    <p:extLst>
      <p:ext uri="{BB962C8B-B14F-4D97-AF65-F5344CB8AC3E}">
        <p14:creationId xmlns:p14="http://schemas.microsoft.com/office/powerpoint/2010/main" val="307195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a:bodyPr>
          <a:lstStyle/>
          <a:p>
            <a:r>
              <a:rPr lang="en-US" sz="3200" b="1" dirty="0" smtClean="0"/>
              <a:t>INTRODUCTION</a:t>
            </a:r>
          </a:p>
          <a:p>
            <a:r>
              <a:rPr lang="en-US" sz="3600" b="1" dirty="0" smtClean="0"/>
              <a:t>Religious strife is indicative of carnality and it is a work of the flesh.</a:t>
            </a:r>
          </a:p>
          <a:p>
            <a:r>
              <a:rPr lang="en-US" sz="3600" b="1" i="1" dirty="0" smtClean="0"/>
              <a:t>In </a:t>
            </a:r>
            <a:r>
              <a:rPr lang="en-US" sz="3600" b="1" i="1" dirty="0" smtClean="0">
                <a:solidFill>
                  <a:srgbClr val="FF0000"/>
                </a:solidFill>
              </a:rPr>
              <a:t>1 Cor. 3:3-4 </a:t>
            </a:r>
            <a:r>
              <a:rPr lang="en-US" sz="3600" b="1" i="1" dirty="0" smtClean="0"/>
              <a:t>NKJV, Paul said to the church at Corinth, “</a:t>
            </a:r>
            <a:r>
              <a:rPr lang="en-US" dirty="0"/>
              <a:t>	</a:t>
            </a:r>
            <a:r>
              <a:rPr lang="en-US" b="1" dirty="0"/>
              <a:t>3 	for you are still </a:t>
            </a:r>
            <a:r>
              <a:rPr lang="en-US" b="1" dirty="0" smtClean="0"/>
              <a:t>carnal (</a:t>
            </a:r>
            <a:r>
              <a:rPr lang="en-US" b="1" dirty="0" smtClean="0">
                <a:solidFill>
                  <a:srgbClr val="FF0000"/>
                </a:solidFill>
              </a:rPr>
              <a:t>worldly</a:t>
            </a:r>
            <a:r>
              <a:rPr lang="en-US" b="1" dirty="0" smtClean="0"/>
              <a:t>). </a:t>
            </a:r>
            <a:r>
              <a:rPr lang="en-US" b="1" dirty="0"/>
              <a:t>For where </a:t>
            </a:r>
            <a:r>
              <a:rPr lang="en-US" b="1" i="1" dirty="0"/>
              <a:t>there are envy, strife, and divisions among you, are you not carnal </a:t>
            </a:r>
            <a:r>
              <a:rPr lang="en-US" b="1" i="1" dirty="0" smtClean="0"/>
              <a:t>(</a:t>
            </a:r>
            <a:r>
              <a:rPr lang="en-US" b="1" i="1" dirty="0" smtClean="0">
                <a:solidFill>
                  <a:srgbClr val="FF0000"/>
                </a:solidFill>
              </a:rPr>
              <a:t>worldly</a:t>
            </a:r>
            <a:r>
              <a:rPr lang="en-US" b="1" i="1" dirty="0" smtClean="0"/>
              <a:t>) and </a:t>
            </a:r>
            <a:r>
              <a:rPr lang="en-US" b="1" i="1" dirty="0"/>
              <a:t>behaving like mere men? </a:t>
            </a:r>
          </a:p>
          <a:p>
            <a:r>
              <a:rPr lang="en-US" dirty="0"/>
              <a:t>	</a:t>
            </a:r>
            <a:r>
              <a:rPr lang="en-US" b="1" dirty="0"/>
              <a:t>4 	For when one says, “I am of Paul,” and another, “I </a:t>
            </a:r>
            <a:r>
              <a:rPr lang="en-US" b="1" i="1" dirty="0"/>
              <a:t>am of </a:t>
            </a:r>
            <a:r>
              <a:rPr lang="en-US" b="1" i="1" dirty="0" err="1"/>
              <a:t>Apollos</a:t>
            </a:r>
            <a:r>
              <a:rPr lang="en-US" b="1" i="1" dirty="0"/>
              <a:t>,” are you not carnal</a:t>
            </a:r>
            <a:r>
              <a:rPr lang="en-US" b="1" i="1" dirty="0" smtClean="0"/>
              <a:t>?”</a:t>
            </a:r>
            <a:endParaRPr lang="en-US" b="1" i="1" dirty="0"/>
          </a:p>
          <a:p>
            <a:pPr marL="0" indent="0">
              <a:buNone/>
            </a:pPr>
            <a:endParaRPr lang="en-US" sz="3600" b="1" dirty="0" smtClean="0"/>
          </a:p>
          <a:p>
            <a:pPr marL="0" indent="0">
              <a:buNone/>
            </a:pP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6</a:t>
            </a:fld>
            <a:endParaRPr lang="en-US" sz="2800" b="1" dirty="0"/>
          </a:p>
        </p:txBody>
      </p:sp>
    </p:spTree>
    <p:extLst>
      <p:ext uri="{BB962C8B-B14F-4D97-AF65-F5344CB8AC3E}">
        <p14:creationId xmlns:p14="http://schemas.microsoft.com/office/powerpoint/2010/main" val="2323106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fontScale="92500"/>
          </a:bodyPr>
          <a:lstStyle/>
          <a:p>
            <a:r>
              <a:rPr lang="en-US" sz="3200" b="1" dirty="0" smtClean="0"/>
              <a:t>INTRODUCTION</a:t>
            </a:r>
          </a:p>
          <a:p>
            <a:r>
              <a:rPr lang="en-US" sz="3600" b="1" dirty="0" smtClean="0"/>
              <a:t>Religious strife is indicative of carnality and it is a work of the flesh.</a:t>
            </a:r>
          </a:p>
          <a:p>
            <a:r>
              <a:rPr lang="en-US" sz="3600" b="1" i="1" dirty="0" smtClean="0"/>
              <a:t>In </a:t>
            </a:r>
            <a:r>
              <a:rPr lang="en-US" sz="3600" b="1" i="1" dirty="0" smtClean="0">
                <a:solidFill>
                  <a:srgbClr val="FF0000"/>
                </a:solidFill>
              </a:rPr>
              <a:t>1 Cor. 4:17 </a:t>
            </a:r>
            <a:r>
              <a:rPr lang="en-US" sz="3600" b="1" i="1" dirty="0" smtClean="0"/>
              <a:t>NKJV, Paul said, “</a:t>
            </a:r>
            <a:r>
              <a:rPr lang="en-US" b="1" dirty="0"/>
              <a:t>For this reason I have sent Timothy to you, who is my beloved and faithful son in the Lord, who will remind you of my ways in Christ, as I teach everywhere in every church</a:t>
            </a:r>
            <a:r>
              <a:rPr lang="en-US" b="1" dirty="0" smtClean="0"/>
              <a:t>.” </a:t>
            </a:r>
          </a:p>
          <a:p>
            <a:r>
              <a:rPr lang="en-US" b="1" dirty="0" smtClean="0"/>
              <a:t>Paul is teaching that the “ways in Christ” are not confusion.</a:t>
            </a:r>
          </a:p>
          <a:p>
            <a:r>
              <a:rPr lang="en-US" b="1" dirty="0" smtClean="0"/>
              <a:t>A sister once said to me, “Preach the Man and not the plan!” Why? She thought the PLAN was confusion.</a:t>
            </a:r>
            <a:endParaRPr lang="en-US" b="1" dirty="0"/>
          </a:p>
          <a:p>
            <a:pPr marL="0" indent="0">
              <a:buNone/>
            </a:pPr>
            <a:endParaRPr lang="en-US" sz="3600" b="1" dirty="0" smtClean="0"/>
          </a:p>
          <a:p>
            <a:pPr marL="0" indent="0">
              <a:buNone/>
            </a:pP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7</a:t>
            </a:fld>
            <a:endParaRPr lang="en-US" sz="2800" b="1" dirty="0"/>
          </a:p>
        </p:txBody>
      </p:sp>
    </p:spTree>
    <p:extLst>
      <p:ext uri="{BB962C8B-B14F-4D97-AF65-F5344CB8AC3E}">
        <p14:creationId xmlns:p14="http://schemas.microsoft.com/office/powerpoint/2010/main" val="3131666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lnSpcReduction="10000"/>
          </a:bodyPr>
          <a:lstStyle/>
          <a:p>
            <a:r>
              <a:rPr lang="en-US" sz="3200" b="1" dirty="0" smtClean="0"/>
              <a:t>INTRODUCTION</a:t>
            </a:r>
          </a:p>
          <a:p>
            <a:r>
              <a:rPr lang="en-US" sz="3600" b="1" dirty="0" smtClean="0"/>
              <a:t>With all the religious confusion of today, can one simply be a CHRISTIAN? Yes! </a:t>
            </a:r>
            <a:r>
              <a:rPr lang="en-US" sz="3600" b="1" dirty="0" smtClean="0">
                <a:solidFill>
                  <a:srgbClr val="FF0000"/>
                </a:solidFill>
              </a:rPr>
              <a:t>Gal. 3:27</a:t>
            </a:r>
            <a:r>
              <a:rPr lang="en-US" sz="3600" b="1" dirty="0" smtClean="0"/>
              <a:t>.</a:t>
            </a:r>
          </a:p>
          <a:p>
            <a:r>
              <a:rPr lang="en-US" sz="3600" b="1" dirty="0" smtClean="0"/>
              <a:t>Do we have a Catholic Christian, a Baptist Christian, a church of England Christian, etc.?</a:t>
            </a:r>
          </a:p>
          <a:p>
            <a:r>
              <a:rPr lang="en-US" sz="3600" b="1" dirty="0" smtClean="0"/>
              <a:t>In </a:t>
            </a:r>
            <a:r>
              <a:rPr lang="en-US" sz="3600" b="1" dirty="0" smtClean="0">
                <a:solidFill>
                  <a:srgbClr val="FF0000"/>
                </a:solidFill>
              </a:rPr>
              <a:t>1 Pet. 4:16 </a:t>
            </a:r>
            <a:r>
              <a:rPr lang="en-US" sz="3600" b="1" dirty="0" smtClean="0"/>
              <a:t>NKJV,</a:t>
            </a:r>
            <a:r>
              <a:rPr lang="en-US" dirty="0" smtClean="0"/>
              <a:t> </a:t>
            </a:r>
            <a:r>
              <a:rPr lang="en-US" sz="2000" b="1" dirty="0" smtClean="0"/>
              <a:t>16 </a:t>
            </a:r>
            <a:r>
              <a:rPr lang="en-US" b="1" dirty="0"/>
              <a:t>	</a:t>
            </a:r>
            <a:r>
              <a:rPr lang="en-US" b="1" dirty="0" smtClean="0"/>
              <a:t>“Yet </a:t>
            </a:r>
            <a:r>
              <a:rPr lang="en-US" b="1" dirty="0"/>
              <a:t>if </a:t>
            </a:r>
            <a:r>
              <a:rPr lang="en-US" b="1" i="1" dirty="0"/>
              <a:t>anyone suffers as a Christian, let him not be ashamed, but let him glorify God in this matter</a:t>
            </a:r>
            <a:r>
              <a:rPr lang="en-US" b="1" i="1" dirty="0" smtClean="0"/>
              <a:t>.”</a:t>
            </a:r>
          </a:p>
          <a:p>
            <a:r>
              <a:rPr lang="en-US" b="1" i="1" dirty="0" smtClean="0"/>
              <a:t>God recognized those who were pilgrims of the Dispersion in Pontus, Galatia, Cappadocia, Asia and Bithynia merely as Christians. </a:t>
            </a:r>
            <a:r>
              <a:rPr lang="en-US" b="1" i="1" dirty="0" smtClean="0">
                <a:solidFill>
                  <a:srgbClr val="FF0000"/>
                </a:solidFill>
              </a:rPr>
              <a:t>1 Pet. 1:1</a:t>
            </a:r>
            <a:r>
              <a:rPr lang="en-US" b="1" i="1" dirty="0"/>
              <a:t> </a:t>
            </a:r>
            <a:r>
              <a:rPr lang="en-US" b="1" i="1" dirty="0" smtClean="0"/>
              <a:t>NKJV.</a:t>
            </a:r>
            <a:endParaRPr lang="en-US" b="1" i="1" dirty="0"/>
          </a:p>
          <a:p>
            <a:pPr marL="0" indent="0">
              <a:buNone/>
            </a:pP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8</a:t>
            </a:fld>
            <a:endParaRPr lang="en-US" sz="2800" b="1" dirty="0"/>
          </a:p>
        </p:txBody>
      </p:sp>
    </p:spTree>
    <p:extLst>
      <p:ext uri="{BB962C8B-B14F-4D97-AF65-F5344CB8AC3E}">
        <p14:creationId xmlns:p14="http://schemas.microsoft.com/office/powerpoint/2010/main" val="1258450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330"/>
            <a:ext cx="9144000" cy="1143000"/>
          </a:xfrm>
        </p:spPr>
        <p:txBody>
          <a:bodyPr>
            <a:normAutofit fontScale="90000"/>
          </a:bodyPr>
          <a:lstStyle/>
          <a:p>
            <a:r>
              <a:rPr lang="en-US" b="1" dirty="0" smtClean="0"/>
              <a:t>JESUS IS THE WAY OUT OF RELIGIOUS CONFUSION.</a:t>
            </a:r>
            <a:endParaRPr lang="en-US" b="1" dirty="0"/>
          </a:p>
        </p:txBody>
      </p:sp>
      <p:sp>
        <p:nvSpPr>
          <p:cNvPr id="3" name="Content Placeholder 2"/>
          <p:cNvSpPr>
            <a:spLocks noGrp="1"/>
          </p:cNvSpPr>
          <p:nvPr>
            <p:ph idx="1"/>
          </p:nvPr>
        </p:nvSpPr>
        <p:spPr>
          <a:xfrm>
            <a:off x="0" y="1194330"/>
            <a:ext cx="9144000" cy="5663670"/>
          </a:xfrm>
        </p:spPr>
        <p:txBody>
          <a:bodyPr>
            <a:normAutofit lnSpcReduction="10000"/>
          </a:bodyPr>
          <a:lstStyle/>
          <a:p>
            <a:r>
              <a:rPr lang="en-US" sz="3200" b="1" dirty="0" smtClean="0"/>
              <a:t>INTRODUCTION</a:t>
            </a:r>
          </a:p>
          <a:p>
            <a:r>
              <a:rPr lang="en-US" sz="3600" b="1" dirty="0" smtClean="0"/>
              <a:t>With all the religious confusion of today, can one simply be a CHRISTIAN? Yes! </a:t>
            </a:r>
            <a:endParaRPr lang="en-US" sz="3600" b="1" dirty="0">
              <a:solidFill>
                <a:srgbClr val="FF0000"/>
              </a:solidFill>
            </a:endParaRPr>
          </a:p>
          <a:p>
            <a:r>
              <a:rPr lang="en-US" sz="3600" b="1" dirty="0" smtClean="0"/>
              <a:t>There are three times the word “Christian” is used.</a:t>
            </a:r>
          </a:p>
          <a:p>
            <a:r>
              <a:rPr lang="en-US" sz="3600" b="1" dirty="0" smtClean="0"/>
              <a:t>First in </a:t>
            </a:r>
            <a:r>
              <a:rPr lang="en-US" sz="3600" b="1" dirty="0" smtClean="0">
                <a:solidFill>
                  <a:srgbClr val="FF0000"/>
                </a:solidFill>
              </a:rPr>
              <a:t>Acts 11:26 </a:t>
            </a:r>
            <a:r>
              <a:rPr lang="en-US" sz="3600" b="1" dirty="0" smtClean="0"/>
              <a:t>NKJV, “</a:t>
            </a:r>
            <a:r>
              <a:rPr lang="mr-IN" sz="3600" b="1" dirty="0" smtClean="0"/>
              <a:t>…</a:t>
            </a:r>
            <a:r>
              <a:rPr lang="en-US" sz="3600" b="1" dirty="0" smtClean="0"/>
              <a:t> </a:t>
            </a:r>
            <a:r>
              <a:rPr lang="en-US" b="1" dirty="0" smtClean="0"/>
              <a:t>And </a:t>
            </a:r>
            <a:r>
              <a:rPr lang="en-US" b="1" dirty="0"/>
              <a:t>the disciples were first called Christians in Antioch</a:t>
            </a:r>
            <a:r>
              <a:rPr lang="en-US" b="1" dirty="0" smtClean="0"/>
              <a:t>.”</a:t>
            </a:r>
          </a:p>
          <a:p>
            <a:r>
              <a:rPr lang="en-US" b="1" dirty="0" smtClean="0"/>
              <a:t>In </a:t>
            </a:r>
            <a:r>
              <a:rPr lang="en-US" b="1" dirty="0" smtClean="0">
                <a:solidFill>
                  <a:srgbClr val="FF0000"/>
                </a:solidFill>
              </a:rPr>
              <a:t>Acts 26:28</a:t>
            </a:r>
            <a:r>
              <a:rPr lang="en-US" b="1" dirty="0" smtClean="0"/>
              <a:t>, Agrippa said that Paul almost persuaded him to become a Christian. In </a:t>
            </a:r>
            <a:r>
              <a:rPr lang="en-US" b="1" dirty="0" smtClean="0">
                <a:solidFill>
                  <a:srgbClr val="FF0000"/>
                </a:solidFill>
              </a:rPr>
              <a:t>1 Pet. 4:16</a:t>
            </a:r>
            <a:r>
              <a:rPr lang="en-US" b="1" dirty="0" smtClean="0"/>
              <a:t>, Peter said that if anyone suffers as a Christian that they should not be ashamed.</a:t>
            </a:r>
            <a:endParaRPr lang="en-US" b="1" dirty="0"/>
          </a:p>
          <a:p>
            <a:pPr marL="0" indent="0">
              <a:buNone/>
            </a:pPr>
            <a:endParaRPr lang="en-US" sz="3600" b="1" dirty="0" smtClean="0"/>
          </a:p>
          <a:p>
            <a:pPr marL="0" indent="0">
              <a:buNone/>
            </a:pPr>
            <a:endParaRPr lang="en-US" b="1" dirty="0"/>
          </a:p>
        </p:txBody>
      </p:sp>
      <p:sp>
        <p:nvSpPr>
          <p:cNvPr id="4" name="Slide Number Placeholder 3"/>
          <p:cNvSpPr>
            <a:spLocks noGrp="1"/>
          </p:cNvSpPr>
          <p:nvPr>
            <p:ph type="sldNum" sz="quarter" idx="12"/>
          </p:nvPr>
        </p:nvSpPr>
        <p:spPr>
          <a:xfrm>
            <a:off x="6943976" y="6405199"/>
            <a:ext cx="2133600" cy="365125"/>
          </a:xfrm>
        </p:spPr>
        <p:txBody>
          <a:bodyPr/>
          <a:lstStyle/>
          <a:p>
            <a:fld id="{786C00FA-80F9-5E4A-9CC9-3FA8A71E62EB}" type="slidenum">
              <a:rPr lang="en-US" sz="2800" b="1" smtClean="0"/>
              <a:t>9</a:t>
            </a:fld>
            <a:endParaRPr lang="en-US" sz="2800" b="1" dirty="0"/>
          </a:p>
        </p:txBody>
      </p:sp>
    </p:spTree>
    <p:extLst>
      <p:ext uri="{BB962C8B-B14F-4D97-AF65-F5344CB8AC3E}">
        <p14:creationId xmlns:p14="http://schemas.microsoft.com/office/powerpoint/2010/main" val="3653429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1851</TotalTime>
  <Words>2859</Words>
  <Application>Microsoft Macintosh PowerPoint</Application>
  <PresentationFormat>On-screen Show (4:3)</PresentationFormat>
  <Paragraphs>185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JESUS IS THE WAY OUT OF RELIGIOUS CONFUSION.</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Alton Bailey</dc:creator>
  <cp:lastModifiedBy>Alton Bailey</cp:lastModifiedBy>
  <cp:revision>107</cp:revision>
  <cp:lastPrinted>2018-11-27T23:56:01Z</cp:lastPrinted>
  <dcterms:created xsi:type="dcterms:W3CDTF">2018-09-21T20:22:04Z</dcterms:created>
  <dcterms:modified xsi:type="dcterms:W3CDTF">2018-11-28T16:31:05Z</dcterms:modified>
</cp:coreProperties>
</file>