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sldIdLst>
    <p:sldId id="265" r:id="rId3"/>
    <p:sldId id="257" r:id="rId4"/>
    <p:sldId id="269" r:id="rId5"/>
    <p:sldId id="275" r:id="rId6"/>
    <p:sldId id="266" r:id="rId7"/>
    <p:sldId id="270" r:id="rId8"/>
    <p:sldId id="271" r:id="rId9"/>
    <p:sldId id="272" r:id="rId10"/>
    <p:sldId id="276" r:id="rId11"/>
    <p:sldId id="273" r:id="rId12"/>
    <p:sldId id="274" r:id="rId13"/>
    <p:sldId id="277" r:id="rId14"/>
    <p:sldId id="278" r:id="rId15"/>
    <p:sldId id="281" r:id="rId16"/>
    <p:sldId id="279" r:id="rId17"/>
    <p:sldId id="280" r:id="rId18"/>
    <p:sldId id="282" r:id="rId19"/>
    <p:sldId id="284" r:id="rId20"/>
    <p:sldId id="285" r:id="rId21"/>
    <p:sldId id="283" r:id="rId22"/>
    <p:sldId id="286" r:id="rId23"/>
    <p:sldId id="287" r:id="rId24"/>
    <p:sldId id="288" r:id="rId25"/>
    <p:sldId id="289" r:id="rId26"/>
    <p:sldId id="290" r:id="rId27"/>
    <p:sldId id="295" r:id="rId28"/>
    <p:sldId id="291" r:id="rId29"/>
    <p:sldId id="292" r:id="rId30"/>
    <p:sldId id="293" r:id="rId31"/>
    <p:sldId id="294" r:id="rId32"/>
    <p:sldId id="296" r:id="rId33"/>
    <p:sldId id="297" r:id="rId34"/>
    <p:sldId id="298" r:id="rId35"/>
    <p:sldId id="302" r:id="rId36"/>
    <p:sldId id="299" r:id="rId37"/>
    <p:sldId id="300" r:id="rId38"/>
    <p:sldId id="301" r:id="rId39"/>
    <p:sldId id="303" r:id="rId40"/>
    <p:sldId id="304" r:id="rId41"/>
    <p:sldId id="305" r:id="rId42"/>
    <p:sldId id="306" r:id="rId43"/>
    <p:sldId id="307" r:id="rId44"/>
    <p:sldId id="308" r:id="rId45"/>
    <p:sldId id="309" r:id="rId46"/>
    <p:sldId id="310" r:id="rId47"/>
    <p:sldId id="311" r:id="rId48"/>
    <p:sldId id="312" r:id="rId49"/>
    <p:sldId id="313" r:id="rId50"/>
    <p:sldId id="314" r:id="rId51"/>
    <p:sldId id="316" r:id="rId52"/>
    <p:sldId id="315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5" r:id="rId62"/>
    <p:sldId id="326" r:id="rId63"/>
    <p:sldId id="327" r:id="rId64"/>
    <p:sldId id="328" r:id="rId65"/>
    <p:sldId id="329" r:id="rId66"/>
    <p:sldId id="331" r:id="rId67"/>
    <p:sldId id="330" r:id="rId68"/>
    <p:sldId id="332" r:id="rId69"/>
    <p:sldId id="333" r:id="rId70"/>
    <p:sldId id="334" r:id="rId71"/>
    <p:sldId id="335" r:id="rId72"/>
    <p:sldId id="336" r:id="rId73"/>
    <p:sldId id="337" r:id="rId74"/>
    <p:sldId id="338" r:id="rId75"/>
    <p:sldId id="340" r:id="rId76"/>
    <p:sldId id="339" r:id="rId77"/>
    <p:sldId id="341" r:id="rId78"/>
    <p:sldId id="342" r:id="rId79"/>
    <p:sldId id="343" r:id="rId80"/>
    <p:sldId id="344" r:id="rId81"/>
    <p:sldId id="346" r:id="rId82"/>
    <p:sldId id="345" r:id="rId83"/>
    <p:sldId id="347" r:id="rId84"/>
    <p:sldId id="348" r:id="rId85"/>
    <p:sldId id="349" r:id="rId86"/>
    <p:sldId id="350" r:id="rId87"/>
    <p:sldId id="352" r:id="rId88"/>
    <p:sldId id="351" r:id="rId89"/>
    <p:sldId id="353" r:id="rId90"/>
    <p:sldId id="354" r:id="rId91"/>
    <p:sldId id="355" r:id="rId92"/>
    <p:sldId id="356" r:id="rId93"/>
    <p:sldId id="357" r:id="rId94"/>
    <p:sldId id="358" r:id="rId95"/>
    <p:sldId id="359" r:id="rId96"/>
    <p:sldId id="360" r:id="rId97"/>
    <p:sldId id="361" r:id="rId98"/>
    <p:sldId id="362" r:id="rId99"/>
    <p:sldId id="363" r:id="rId100"/>
    <p:sldId id="364" r:id="rId101"/>
    <p:sldId id="366" r:id="rId102"/>
    <p:sldId id="365" r:id="rId103"/>
    <p:sldId id="367" r:id="rId104"/>
    <p:sldId id="368" r:id="rId105"/>
    <p:sldId id="370" r:id="rId106"/>
    <p:sldId id="369" r:id="rId107"/>
    <p:sldId id="371" r:id="rId108"/>
    <p:sldId id="372" r:id="rId109"/>
    <p:sldId id="373" r:id="rId110"/>
    <p:sldId id="374" r:id="rId111"/>
    <p:sldId id="375" r:id="rId112"/>
    <p:sldId id="376" r:id="rId113"/>
    <p:sldId id="377" r:id="rId114"/>
    <p:sldId id="378" r:id="rId115"/>
    <p:sldId id="379" r:id="rId116"/>
    <p:sldId id="380" r:id="rId117"/>
    <p:sldId id="381" r:id="rId118"/>
    <p:sldId id="382" r:id="rId119"/>
    <p:sldId id="383" r:id="rId120"/>
    <p:sldId id="384" r:id="rId121"/>
    <p:sldId id="385" r:id="rId122"/>
    <p:sldId id="386" r:id="rId123"/>
    <p:sldId id="389" r:id="rId124"/>
    <p:sldId id="388" r:id="rId125"/>
    <p:sldId id="390" r:id="rId126"/>
    <p:sldId id="391" r:id="rId127"/>
    <p:sldId id="392" r:id="rId128"/>
    <p:sldId id="393" r:id="rId129"/>
    <p:sldId id="394" r:id="rId130"/>
    <p:sldId id="395" r:id="rId131"/>
    <p:sldId id="397" r:id="rId132"/>
    <p:sldId id="396" r:id="rId133"/>
    <p:sldId id="398" r:id="rId134"/>
    <p:sldId id="399" r:id="rId135"/>
    <p:sldId id="400" r:id="rId136"/>
    <p:sldId id="401" r:id="rId137"/>
    <p:sldId id="402" r:id="rId138"/>
    <p:sldId id="403" r:id="rId139"/>
    <p:sldId id="404" r:id="rId140"/>
    <p:sldId id="405" r:id="rId141"/>
    <p:sldId id="406" r:id="rId142"/>
    <p:sldId id="407" r:id="rId143"/>
    <p:sldId id="408" r:id="rId144"/>
    <p:sldId id="409" r:id="rId145"/>
    <p:sldId id="411" r:id="rId146"/>
    <p:sldId id="410" r:id="rId147"/>
    <p:sldId id="412" r:id="rId148"/>
    <p:sldId id="413" r:id="rId149"/>
    <p:sldId id="414" r:id="rId150"/>
    <p:sldId id="419" r:id="rId151"/>
    <p:sldId id="415" r:id="rId152"/>
    <p:sldId id="416" r:id="rId153"/>
    <p:sldId id="417" r:id="rId154"/>
    <p:sldId id="418" r:id="rId155"/>
    <p:sldId id="420" r:id="rId156"/>
    <p:sldId id="421" r:id="rId157"/>
    <p:sldId id="422" r:id="rId158"/>
    <p:sldId id="423" r:id="rId159"/>
    <p:sldId id="424" r:id="rId160"/>
    <p:sldId id="425" r:id="rId161"/>
    <p:sldId id="426" r:id="rId162"/>
    <p:sldId id="427" r:id="rId163"/>
    <p:sldId id="428" r:id="rId164"/>
    <p:sldId id="430" r:id="rId165"/>
    <p:sldId id="429" r:id="rId166"/>
    <p:sldId id="433" r:id="rId167"/>
    <p:sldId id="431" r:id="rId168"/>
    <p:sldId id="432" r:id="rId169"/>
    <p:sldId id="434" r:id="rId170"/>
    <p:sldId id="435" r:id="rId171"/>
    <p:sldId id="438" r:id="rId172"/>
    <p:sldId id="436" r:id="rId173"/>
    <p:sldId id="437" r:id="rId174"/>
    <p:sldId id="439" r:id="rId175"/>
    <p:sldId id="440" r:id="rId176"/>
    <p:sldId id="441" r:id="rId177"/>
    <p:sldId id="443" r:id="rId178"/>
    <p:sldId id="442" r:id="rId179"/>
    <p:sldId id="444" r:id="rId18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410"/>
    <p:restoredTop sz="94239"/>
  </p:normalViewPr>
  <p:slideViewPr>
    <p:cSldViewPr snapToGrid="0" snapToObjects="1">
      <p:cViewPr varScale="1">
        <p:scale>
          <a:sx n="115" d="100"/>
          <a:sy n="115" d="100"/>
        </p:scale>
        <p:origin x="200" y="2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63" Type="http://schemas.openxmlformats.org/officeDocument/2006/relationships/slide" Target="slides/slide61.xml"/><Relationship Id="rId84" Type="http://schemas.openxmlformats.org/officeDocument/2006/relationships/slide" Target="slides/slide82.xml"/><Relationship Id="rId138" Type="http://schemas.openxmlformats.org/officeDocument/2006/relationships/slide" Target="slides/slide136.xml"/><Relationship Id="rId159" Type="http://schemas.openxmlformats.org/officeDocument/2006/relationships/slide" Target="slides/slide157.xml"/><Relationship Id="rId170" Type="http://schemas.openxmlformats.org/officeDocument/2006/relationships/slide" Target="slides/slide168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53" Type="http://schemas.openxmlformats.org/officeDocument/2006/relationships/slide" Target="slides/slide51.xml"/><Relationship Id="rId74" Type="http://schemas.openxmlformats.org/officeDocument/2006/relationships/slide" Target="slides/slide72.xml"/><Relationship Id="rId128" Type="http://schemas.openxmlformats.org/officeDocument/2006/relationships/slide" Target="slides/slide126.xml"/><Relationship Id="rId149" Type="http://schemas.openxmlformats.org/officeDocument/2006/relationships/slide" Target="slides/slide147.xml"/><Relationship Id="rId5" Type="http://schemas.openxmlformats.org/officeDocument/2006/relationships/slide" Target="slides/slide3.xml"/><Relationship Id="rId95" Type="http://schemas.openxmlformats.org/officeDocument/2006/relationships/slide" Target="slides/slide93.xml"/><Relationship Id="rId160" Type="http://schemas.openxmlformats.org/officeDocument/2006/relationships/slide" Target="slides/slide158.xml"/><Relationship Id="rId181" Type="http://schemas.openxmlformats.org/officeDocument/2006/relationships/presProps" Target="presProps.xml"/><Relationship Id="rId22" Type="http://schemas.openxmlformats.org/officeDocument/2006/relationships/slide" Target="slides/slide20.xml"/><Relationship Id="rId43" Type="http://schemas.openxmlformats.org/officeDocument/2006/relationships/slide" Target="slides/slide41.xml"/><Relationship Id="rId64" Type="http://schemas.openxmlformats.org/officeDocument/2006/relationships/slide" Target="slides/slide62.xml"/><Relationship Id="rId118" Type="http://schemas.openxmlformats.org/officeDocument/2006/relationships/slide" Target="slides/slide116.xml"/><Relationship Id="rId139" Type="http://schemas.openxmlformats.org/officeDocument/2006/relationships/slide" Target="slides/slide137.xml"/><Relationship Id="rId85" Type="http://schemas.openxmlformats.org/officeDocument/2006/relationships/slide" Target="slides/slide83.xml"/><Relationship Id="rId150" Type="http://schemas.openxmlformats.org/officeDocument/2006/relationships/slide" Target="slides/slide148.xml"/><Relationship Id="rId171" Type="http://schemas.openxmlformats.org/officeDocument/2006/relationships/slide" Target="slides/slide169.xml"/><Relationship Id="rId12" Type="http://schemas.openxmlformats.org/officeDocument/2006/relationships/slide" Target="slides/slide10.xml"/><Relationship Id="rId33" Type="http://schemas.openxmlformats.org/officeDocument/2006/relationships/slide" Target="slides/slide31.xml"/><Relationship Id="rId108" Type="http://schemas.openxmlformats.org/officeDocument/2006/relationships/slide" Target="slides/slide106.xml"/><Relationship Id="rId129" Type="http://schemas.openxmlformats.org/officeDocument/2006/relationships/slide" Target="slides/slide127.xml"/><Relationship Id="rId54" Type="http://schemas.openxmlformats.org/officeDocument/2006/relationships/slide" Target="slides/slide52.xml"/><Relationship Id="rId75" Type="http://schemas.openxmlformats.org/officeDocument/2006/relationships/slide" Target="slides/slide73.xml"/><Relationship Id="rId96" Type="http://schemas.openxmlformats.org/officeDocument/2006/relationships/slide" Target="slides/slide94.xml"/><Relationship Id="rId140" Type="http://schemas.openxmlformats.org/officeDocument/2006/relationships/slide" Target="slides/slide138.xml"/><Relationship Id="rId161" Type="http://schemas.openxmlformats.org/officeDocument/2006/relationships/slide" Target="slides/slide159.xml"/><Relationship Id="rId182" Type="http://schemas.openxmlformats.org/officeDocument/2006/relationships/viewProps" Target="viewProps.xml"/><Relationship Id="rId6" Type="http://schemas.openxmlformats.org/officeDocument/2006/relationships/slide" Target="slides/slide4.xml"/><Relationship Id="rId23" Type="http://schemas.openxmlformats.org/officeDocument/2006/relationships/slide" Target="slides/slide21.xml"/><Relationship Id="rId119" Type="http://schemas.openxmlformats.org/officeDocument/2006/relationships/slide" Target="slides/slide117.xml"/><Relationship Id="rId44" Type="http://schemas.openxmlformats.org/officeDocument/2006/relationships/slide" Target="slides/slide42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51" Type="http://schemas.openxmlformats.org/officeDocument/2006/relationships/slide" Target="slides/slide149.xml"/><Relationship Id="rId156" Type="http://schemas.openxmlformats.org/officeDocument/2006/relationships/slide" Target="slides/slide154.xml"/><Relationship Id="rId177" Type="http://schemas.openxmlformats.org/officeDocument/2006/relationships/slide" Target="slides/slide175.xml"/><Relationship Id="rId172" Type="http://schemas.openxmlformats.org/officeDocument/2006/relationships/slide" Target="slides/slide170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slide" Target="slides/slide139.xml"/><Relationship Id="rId146" Type="http://schemas.openxmlformats.org/officeDocument/2006/relationships/slide" Target="slides/slide144.xml"/><Relationship Id="rId167" Type="http://schemas.openxmlformats.org/officeDocument/2006/relationships/slide" Target="slides/slide165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162" Type="http://schemas.openxmlformats.org/officeDocument/2006/relationships/slide" Target="slides/slide160.xml"/><Relationship Id="rId18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157" Type="http://schemas.openxmlformats.org/officeDocument/2006/relationships/slide" Target="slides/slide155.xml"/><Relationship Id="rId178" Type="http://schemas.openxmlformats.org/officeDocument/2006/relationships/slide" Target="slides/slide176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52" Type="http://schemas.openxmlformats.org/officeDocument/2006/relationships/slide" Target="slides/slide150.xml"/><Relationship Id="rId173" Type="http://schemas.openxmlformats.org/officeDocument/2006/relationships/slide" Target="slides/slide171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slide" Target="slides/slide145.xml"/><Relationship Id="rId168" Type="http://schemas.openxmlformats.org/officeDocument/2006/relationships/slide" Target="slides/slide166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slide" Target="slides/slide140.xml"/><Relationship Id="rId163" Type="http://schemas.openxmlformats.org/officeDocument/2006/relationships/slide" Target="slides/slide161.xml"/><Relationship Id="rId184" Type="http://schemas.openxmlformats.org/officeDocument/2006/relationships/tableStyles" Target="tableStyles.xml"/><Relationship Id="rId3" Type="http://schemas.openxmlformats.org/officeDocument/2006/relationships/slide" Target="slides/slide1.xml"/><Relationship Id="rId25" Type="http://schemas.openxmlformats.org/officeDocument/2006/relationships/slide" Target="slides/slide23.xml"/><Relationship Id="rId46" Type="http://schemas.openxmlformats.org/officeDocument/2006/relationships/slide" Target="slides/slide44.xml"/><Relationship Id="rId67" Type="http://schemas.openxmlformats.org/officeDocument/2006/relationships/slide" Target="slides/slide65.xml"/><Relationship Id="rId116" Type="http://schemas.openxmlformats.org/officeDocument/2006/relationships/slide" Target="slides/slide114.xml"/><Relationship Id="rId137" Type="http://schemas.openxmlformats.org/officeDocument/2006/relationships/slide" Target="slides/slide135.xml"/><Relationship Id="rId158" Type="http://schemas.openxmlformats.org/officeDocument/2006/relationships/slide" Target="slides/slide156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62" Type="http://schemas.openxmlformats.org/officeDocument/2006/relationships/slide" Target="slides/slide60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53" Type="http://schemas.openxmlformats.org/officeDocument/2006/relationships/slide" Target="slides/slide151.xml"/><Relationship Id="rId174" Type="http://schemas.openxmlformats.org/officeDocument/2006/relationships/slide" Target="slides/slide172.xml"/><Relationship Id="rId179" Type="http://schemas.openxmlformats.org/officeDocument/2006/relationships/slide" Target="slides/slide177.xml"/><Relationship Id="rId15" Type="http://schemas.openxmlformats.org/officeDocument/2006/relationships/slide" Target="slides/slide13.xml"/><Relationship Id="rId36" Type="http://schemas.openxmlformats.org/officeDocument/2006/relationships/slide" Target="slides/slide34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52" Type="http://schemas.openxmlformats.org/officeDocument/2006/relationships/slide" Target="slides/slide50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43" Type="http://schemas.openxmlformats.org/officeDocument/2006/relationships/slide" Target="slides/slide141.xml"/><Relationship Id="rId148" Type="http://schemas.openxmlformats.org/officeDocument/2006/relationships/slide" Target="slides/slide146.xml"/><Relationship Id="rId164" Type="http://schemas.openxmlformats.org/officeDocument/2006/relationships/slide" Target="slides/slide162.xml"/><Relationship Id="rId169" Type="http://schemas.openxmlformats.org/officeDocument/2006/relationships/slide" Target="slides/slide16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80" Type="http://schemas.openxmlformats.org/officeDocument/2006/relationships/slide" Target="slides/slide178.xml"/><Relationship Id="rId26" Type="http://schemas.openxmlformats.org/officeDocument/2006/relationships/slide" Target="slides/slide24.xml"/><Relationship Id="rId47" Type="http://schemas.openxmlformats.org/officeDocument/2006/relationships/slide" Target="slides/slide45.xml"/><Relationship Id="rId68" Type="http://schemas.openxmlformats.org/officeDocument/2006/relationships/slide" Target="slides/slide66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54" Type="http://schemas.openxmlformats.org/officeDocument/2006/relationships/slide" Target="slides/slide152.xml"/><Relationship Id="rId175" Type="http://schemas.openxmlformats.org/officeDocument/2006/relationships/slide" Target="slides/slide173.xml"/><Relationship Id="rId16" Type="http://schemas.openxmlformats.org/officeDocument/2006/relationships/slide" Target="slides/slide14.xml"/><Relationship Id="rId37" Type="http://schemas.openxmlformats.org/officeDocument/2006/relationships/slide" Target="slides/slide35.xml"/><Relationship Id="rId58" Type="http://schemas.openxmlformats.org/officeDocument/2006/relationships/slide" Target="slides/slide56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44" Type="http://schemas.openxmlformats.org/officeDocument/2006/relationships/slide" Target="slides/slide142.xml"/><Relationship Id="rId90" Type="http://schemas.openxmlformats.org/officeDocument/2006/relationships/slide" Target="slides/slide88.xml"/><Relationship Id="rId165" Type="http://schemas.openxmlformats.org/officeDocument/2006/relationships/slide" Target="slides/slide163.xml"/><Relationship Id="rId27" Type="http://schemas.openxmlformats.org/officeDocument/2006/relationships/slide" Target="slides/slide25.xml"/><Relationship Id="rId48" Type="http://schemas.openxmlformats.org/officeDocument/2006/relationships/slide" Target="slides/slide46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34" Type="http://schemas.openxmlformats.org/officeDocument/2006/relationships/slide" Target="slides/slide132.xml"/><Relationship Id="rId80" Type="http://schemas.openxmlformats.org/officeDocument/2006/relationships/slide" Target="slides/slide78.xml"/><Relationship Id="rId155" Type="http://schemas.openxmlformats.org/officeDocument/2006/relationships/slide" Target="slides/slide153.xml"/><Relationship Id="rId176" Type="http://schemas.openxmlformats.org/officeDocument/2006/relationships/slide" Target="slides/slide174.xml"/><Relationship Id="rId17" Type="http://schemas.openxmlformats.org/officeDocument/2006/relationships/slide" Target="slides/slide15.xml"/><Relationship Id="rId38" Type="http://schemas.openxmlformats.org/officeDocument/2006/relationships/slide" Target="slides/slide36.xml"/><Relationship Id="rId59" Type="http://schemas.openxmlformats.org/officeDocument/2006/relationships/slide" Target="slides/slide57.xml"/><Relationship Id="rId103" Type="http://schemas.openxmlformats.org/officeDocument/2006/relationships/slide" Target="slides/slide101.xml"/><Relationship Id="rId124" Type="http://schemas.openxmlformats.org/officeDocument/2006/relationships/slide" Target="slides/slide122.xml"/><Relationship Id="rId70" Type="http://schemas.openxmlformats.org/officeDocument/2006/relationships/slide" Target="slides/slide68.xml"/><Relationship Id="rId91" Type="http://schemas.openxmlformats.org/officeDocument/2006/relationships/slide" Target="slides/slide89.xml"/><Relationship Id="rId145" Type="http://schemas.openxmlformats.org/officeDocument/2006/relationships/slide" Target="slides/slide143.xml"/><Relationship Id="rId166" Type="http://schemas.openxmlformats.org/officeDocument/2006/relationships/slide" Target="slides/slide164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6.xml"/><Relationship Id="rId49" Type="http://schemas.openxmlformats.org/officeDocument/2006/relationships/slide" Target="slides/slide47.xml"/><Relationship Id="rId114" Type="http://schemas.openxmlformats.org/officeDocument/2006/relationships/slide" Target="slides/slide112.xml"/></Relationship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5800" y="1346947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685800" y="4282763"/>
            <a:ext cx="7772400" cy="80683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685800" y="1484779"/>
            <a:ext cx="7772400" cy="274320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/>
          <p:cNvGrpSpPr>
            <a:grpSpLocks noChangeAspect="1"/>
          </p:cNvGrpSpPr>
          <p:nvPr/>
        </p:nvGrpSpPr>
        <p:grpSpPr>
          <a:xfrm>
            <a:off x="7234780" y="4107023"/>
            <a:ext cx="914400" cy="914400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88670" y="1432223"/>
            <a:ext cx="759333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6400" b="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02386" y="4389120"/>
            <a:ext cx="5918454" cy="1069848"/>
          </a:xfrm>
        </p:spPr>
        <p:txBody>
          <a:bodyPr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812805" y="6272785"/>
            <a:ext cx="4745736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244280" y="4227195"/>
            <a:ext cx="895401" cy="640080"/>
          </a:xfrm>
        </p:spPr>
        <p:txBody>
          <a:bodyPr/>
          <a:lstStyle>
            <a:lvl1pPr>
              <a:defRPr sz="2800" b="1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50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2299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533400"/>
            <a:ext cx="1914525" cy="5638800"/>
          </a:xfrm>
        </p:spPr>
        <p:txBody>
          <a:bodyPr vert="eaVert"/>
          <a:lstStyle>
            <a:lvl1pPr>
              <a:defRPr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0100" y="533400"/>
            <a:ext cx="5629275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722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158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648382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0287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83450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514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548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65480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317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7392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48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670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E0A2C8-B7FA-1B4F-9294-8CD4FFE22EB8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6456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9144000" cy="1940010"/>
          </a:xfrm>
          <a:prstGeom prst="rect">
            <a:avLst/>
          </a:prstGeom>
          <a:blipFill dpi="0" rotWithShape="1">
            <a:blip r:embed="rId2">
              <a:alphaModFix amt="8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5346" y="1225296"/>
            <a:ext cx="696087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6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4330" y="5020056"/>
            <a:ext cx="6789420" cy="1066800"/>
          </a:xfrm>
        </p:spPr>
        <p:txBody>
          <a:bodyPr anchor="t">
            <a:normAutofit/>
          </a:bodyPr>
          <a:lstStyle>
            <a:lvl1pPr marL="0" indent="0">
              <a:buNone/>
              <a:defRPr sz="1800" b="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45251" y="6272785"/>
            <a:ext cx="1983232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36099" y="6272784"/>
            <a:ext cx="4745736" cy="365125"/>
          </a:xfrm>
        </p:spPr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633862" y="2430623"/>
            <a:ext cx="914400" cy="914400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45450" y="2508607"/>
            <a:ext cx="891224" cy="720332"/>
          </a:xfrm>
        </p:spPr>
        <p:txBody>
          <a:bodyPr/>
          <a:lstStyle>
            <a:lvl1pPr>
              <a:defRPr sz="2800"/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0460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92218" y="2194560"/>
            <a:ext cx="365760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024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0793" y="2048256"/>
            <a:ext cx="365760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0793" y="2743200"/>
            <a:ext cx="365760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53288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117207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25284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685800"/>
            <a:ext cx="5033772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58134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6227806" y="1"/>
            <a:ext cx="2916194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12230" y="685800"/>
            <a:ext cx="2400300" cy="1737360"/>
          </a:xfrm>
        </p:spPr>
        <p:txBody>
          <a:bodyPr anchor="b">
            <a:normAutofit/>
          </a:bodyPr>
          <a:lstStyle>
            <a:lvl1pPr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6227805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12230" y="2423160"/>
            <a:ext cx="24003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35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14" name="Oval 13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1A8E9-B700-624B-A98C-04F3D6541AFB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201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8522664" y="6255258"/>
            <a:ext cx="393192" cy="393192"/>
            <a:chOff x="8532189" y="5068824"/>
            <a:chExt cx="393192" cy="393192"/>
          </a:xfrm>
        </p:grpSpPr>
        <p:sp>
          <p:nvSpPr>
            <p:cNvPr id="8" name="Oval 7"/>
            <p:cNvSpPr>
              <a:spLocks noChangeAspect="1"/>
            </p:cNvSpPr>
            <p:nvPr/>
          </p:nvSpPr>
          <p:spPr>
            <a:xfrm>
              <a:off x="8532189" y="5068824"/>
              <a:ext cx="393192" cy="393192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  <p:txBody>
            <a:bodyPr lIns="0" tIns="0" rIns="0" bIns="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Rockwell Extra Bold" pitchFamily="18" charset="0"/>
                <a:ea typeface="+mn-ea"/>
                <a:cs typeface="+mn-cs"/>
              </a:endParaRPr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8568766" y="5105400"/>
              <a:ext cx="320039" cy="320040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484632"/>
            <a:ext cx="7772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121408"/>
            <a:ext cx="7772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2368" y="6272785"/>
            <a:ext cx="24551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0491A8E9-B700-624B-A98C-04F3D6541AFB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6272785"/>
            <a:ext cx="474573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83346" y="6272785"/>
            <a:ext cx="4800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 b="1" spc="-7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77C45A01-AD2F-0447-B350-74F33C67516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092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200" b="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E0A2C8-B7FA-1B4F-9294-8CD4FFE22EB8}" type="datetimeFigureOut">
              <a:rPr lang="en-US" smtClean="0"/>
              <a:t>11/17/19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07238A-074E-8E43-A56C-B659EA5DC1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7429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f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05693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Construction of Doxology to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Loosed from sin, saved by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Kingdom and priests; Ex. 19:5-6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is coming in the clouds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Alpha and The Omega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1637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3995178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locusts terrifying, overwhelming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 ready for battle, face of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Hair like women and teeth like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 armor of iron, rushing chariots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tails like scorpions; power to hurt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King leading them called Abaddon, Apollyon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woe is done, two more to come!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49709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from horns of altar; prayers of saints?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Proceeding judgment answers saints’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bound at river Euphrates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woe exacted pain; second woe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200,000,000 army of horsemen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Breastplates color of fire, hyacinth,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Heads like lion, from mouth comes 3 plagues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1439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Second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52731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Four Angels Execute Punishment (9:13-21)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of mankind killed by plagues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Three plagues revert to Sodom &amp; Gomorrah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Horses’ tails power to inflict torment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killed did not repent; hard hearts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Demon worship, idols, murders, thefts, sorceries,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Symptoms of selfishness, self righteousness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1739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14472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Pattern identical to Chs. 6 and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Interludes relate particularly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shows relationship b/w saints and earth-dwellers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Gives understanding of trumpet judgments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strong angel; majestic and radiant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this angel? An angel, Christ, other?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41697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Descriptions seem to fit Jesus; The 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Clouds, rainbow, face like sun, pillars fire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about the angel of the LORD?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the little book the same from Ch. 5?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is on land and sea; sovereign over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Cries out with voice like that of a lion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peals of thunder speak; do not write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97230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3492165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 and The Little Book (10:1-11)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raises hand to Heaven; swears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invoked with description of Creator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There will be no more delay; seventh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Mystery of God will be finished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told to approach angel and take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Eat the book; sweet in mouth, bitter stomach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Message pertains to judgment; “Kings”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6334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400437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identifies with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Suffering, kingdom,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Exiled to Patmos for word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“in the Spirit”; Lord’s day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Write all he sees, send to 7 churches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7 golden lampstands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23314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Primary background is Ezekiel 40-48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 with measuring rod; is it Herodian temple?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is spiritual, Messianic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in Ezekiel and in Rev. is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Temple where God’s presence dwelt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dwells among His people today in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the true temple; His sacrifice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73724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to be measured, same as 6:9 and 8:3-4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made people kingdom,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minister, testify on God’s behalf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measure though? What does it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Ezekiel,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Rev. spiritual protection from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Measuring is same thing as sealing in 7:1-8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3297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18380409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Don’t measure court outside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 paired with “holy city”;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“Nations” indicative of enemies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Outer court, God’s people who will be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city trod underfoot for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Significance of these time period?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Period of suffering, persecution; yet protected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87529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Measuring the Temple (11:1-2)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We are still experiencing this 42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will end when Jesus returns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used to reflect Elijah’s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42 month figure reflects Jesus’ ministry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Persevere like Jesus, exalted like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D8DEC73-5A25-5143-821F-47C2EB4066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102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15570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is given to two witnesses,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will witness as Christ witnessed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called two witnesses and not one?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OT and NT stress that 2 means 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Sackcloth; repentance, death and mourning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olive trees; two lampstands; Zech. 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Zerubbabel (royal line); Joshua (high priest)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2877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76213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2819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718862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34913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Standing before Lord of all the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seek to harm saints;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Power to make rain stop; water to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Recalls Moses and Elijah; ministers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“Power” probably that of prayer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Finish testimony; beast will make war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 the saints physically; Rev. 13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285852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lie in great city; seems like defeat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Great city is Babylon the great; symbolic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called “Sodom and Egypt”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“Where there Lord was crucified”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Preventing burial; looking to hurt/persecute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Bodies are observed for 3.5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Earth-dwellers rejoicing; no longer tormented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83944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11354978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Interlude: John’s Prophetic Role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Two Witnesses (11:3-14)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Resurrection of saints prompts great fear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calls saints; ascension in the cloud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 against earth-dwellers; God glorified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 is coming quickly;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 has served its purpose; remain faithful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506057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Loud voices in Heaven proclaim fulfillment of Dan. 2:44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Time coming where all will witness fulness of God’s reign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elders worship God because of consummation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Consummation guaranteed to take place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Public recognition that God is King and Lord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9121552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86832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14155730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Third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Reign of Christ/God (11:15-19)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“The Almighty who are and who were”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Nations enraged against God face His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Unbelievers punished, saints rewarded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shattering nations like earthenware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 opened, ark is seen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Judgment, redemption (cf. Joshua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623285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Purpose, Commission, Inaugural Vision (Ch.1)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Letters to the seven churches in Asia (Chs. 2-3)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Take note of what’s good and bad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Repent and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on The Throne in control of all (Ch. 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the worthy Lamb open the scroll (Ch. 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seven seals redeeming and judging (Ch. 6)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34603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Revelation 1-11 Recap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Redemption and Judgment (1-11)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Sealing and Salvation (Ch. 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Four Trumpets; Nature hurt (Ch.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First 2 Woes; God’s enemies hurt (Ch. 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Little Book, no more delay (Ch. 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Interlude: Saints harmed but sealed (Ch. 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Woe: Consummation; God’s reign (Ch. 11)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50182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Turns and sees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Son of Man </a:t>
            </a:r>
            <a:r>
              <a:rPr lang="en-US" sz="3200" b="1" dirty="0">
                <a:latin typeface="Abadi MT Condensed Extra Bold" panose="020B0306030101010103" pitchFamily="34" charset="77"/>
              </a:rPr>
              <a:t>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Descriptions from Dan 7 and 10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Jesus as Priest; three-fold office in Rev. 1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Head/hair white like wool; wisdom,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Eyes like flame of fire; sovereignty 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Feet like burnished bronze; stability, purity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Voice like sound of many waters; fear, awe</a:t>
            </a:r>
          </a:p>
        </p:txBody>
      </p:sp>
    </p:spTree>
    <p:extLst>
      <p:ext uri="{BB962C8B-B14F-4D97-AF65-F5344CB8AC3E}">
        <p14:creationId xmlns:p14="http://schemas.microsoft.com/office/powerpoint/2010/main" val="3909198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60577806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woman, faithful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Stars, sun, moon, light point to God’s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that has 12 stars, 12 tribes of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with child, cries out in pain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dragon: 7 heads, 7 crowns, 10 horns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OT, Israel’s enemies portrayed as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is intertwined w/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kingdom Dan. 7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1272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later identified as the devil,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color: murder, bloodshed, slaughter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heads, 7 crowns, 10 horns: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Full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tries to offer an alternative to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806674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91893896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hurting a third of the stars; Dan. 8:10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Stars also stand for angels in Daniel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Hurting God’s people; devouring the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Birth, ministry, death, rising, ascension, v. 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Male child rules nations; Psalm 2:7-9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Implication is that devil devoured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But Christ rose from dead; devil defeated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7254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Woman, Dragon, Male Child (12:1-6)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isn’t omniscient but God is due to v. 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1,260 days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alludes to OT protection, dependence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Wilderness related to trial and testing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Nourishment in the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will spiritually sustain in midst of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fled to Egypt kept safe, saints kept safe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832568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4322352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counterpart of vv. 1-6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Israel in Dan. 10, 12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represents faithful, fighting against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acting on behalf of God,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reflects Jesus’ victory at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too powerful for devil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“No longer a place found in heaven”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24910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in Heaven (12:7-12)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Satan is thrown down to the earth; he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Ancient serpent, devil, Satan, deceiver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Defeat of Satan prompts praise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via blood, testimony, love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Heavens rejoice, woe to earth, devil has little time, great wrath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4375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3225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2955000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600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War on Earth (12:13-17)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woman, the church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Suffering in Rev. is a sign Satan has lost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spiritually protected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Wings of eagle: strength, guidance, help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Persecution comes like a powerful flood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swallows up the waters,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at war with saints due to faithfulness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03800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269883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stands on seashore, calls forth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Ten horns, seven heads, ten diadems, blasphemous names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is under the influence of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represent complete evil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beast combines items from beasts in Dan.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gets power, throne, authority from dragon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42220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gives Satan death blow; Gen. 3:15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Wound came by a sword; Jesus comes w/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of his heads means 7-1= 6; imperfect, failure, impure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Devil is defeated but continues to manifest power via allies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amazed, follow after beast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21173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36846968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Worship of dragon and beast because of power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Enamored with physical, no concern spiritual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Who is like beast, who can fight him?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speaks arrogant words, blasphemies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Authority for forty-two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Blaspheming God and His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War and overcoming saints, great authority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809857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Sea Beast (13:1-10)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worship beast, not those written in Lamb’s book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hear; encouragement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Cruelty of persecution at hand</a:t>
            </a:r>
            <a:r>
              <a:rPr lang="en-US" sz="3200" b="1">
                <a:latin typeface="Abadi MT Condensed Extra Bold" panose="020B0306030101010103" pitchFamily="34" charset="77"/>
              </a:rPr>
              <a:t>, perseverance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920157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10102785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coming up out of earth; lamb 2 horns speaks like dragon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beast is false prophet; imperial cult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Uses authority to make earth dwellers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signs: Fire comes down from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False prophet performing wonders and signs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4027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88754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Right hand of Son of Man, 7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are seven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Mouth proceeds two-edged sword; 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Divine judgment; power;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Climax; face like that of sun shining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Magnificence and glory described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John’s response?</a:t>
            </a: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53902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Deut. 13; Elijah on Mt. Carmel vs. Baal prophets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and Aaron vs. Pharaoh's magicians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Signs deceive the earth dwellers; idolatry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Giving breath to the image; cf. Gen. 2:7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not worshipping image killed, cf. Dan. 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counterpart to seal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Likely not physical mark; actions reflect heart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888198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allows for economic, social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What is meant by the number 666?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Numbers in Revelation symbolic, same here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7 denotes completeness, perfection, 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denotes incompleteness, failure, impurity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It is number of a man (human not divine)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 in Revelation associated with unbelievers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213869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364999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348790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04859902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666; 6 used three times but why?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Godhead contains 3 perfect, complete,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God the Father- 7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Jesus the Son- 7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Holy Spirit- 7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13 shows 3 pretending to be divine: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Dragon- 6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Sea Beast- 6</a:t>
            </a:r>
          </a:p>
          <a:p>
            <a:pPr lvl="3">
              <a:lnSpc>
                <a:spcPct val="110000"/>
              </a:lnSpc>
            </a:pPr>
            <a:r>
              <a:rPr lang="en-US" sz="2600" b="1" u="sng" dirty="0">
                <a:latin typeface="Abadi MT Condensed Extra Bold" panose="020B0306030101010103" pitchFamily="34" charset="77"/>
              </a:rPr>
              <a:t>Earth Beast- 6</a:t>
            </a:r>
          </a:p>
          <a:p>
            <a:pPr lvl="3">
              <a:lnSpc>
                <a:spcPct val="110000"/>
              </a:lnSpc>
            </a:pPr>
            <a:endParaRPr lang="en-US" sz="2800" b="1" dirty="0">
              <a:latin typeface="Abadi MT Condensed Extra Bold" panose="020B0306030101010103" pitchFamily="34" charset="77"/>
            </a:endParaRP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04898475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Earth Beast (13:11-18)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Worthless, pitiful failures; counterfeit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Here is wisdom, saints can understand this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points to a greater spiritual reality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Wisdom of world vs. wisdom from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will understand and be saved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66306397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Dragon, woman and male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persecutes woman; tries to kill child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fails numerous times, child victorious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Woman flees to wilderness for nourishment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and company defeat devil and company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Michael too powerful, dragon keeps losing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overcome because of 3 things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4510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enraged, persecutes woman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She is protected by God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Serpent pours out flood, earth swallows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keeps fighting against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Sea Beast (Rome)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Blasphemous, evil, powerful, authority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Overcoming saints, earth dwellers amazed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5226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Chapters 12 and 13 Recap (12-13)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Dragon calls forth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ally, Land Beast (False prophet)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causes all to worship Sea Beast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Performing false signs and wonders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Earth dwellers are deceived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don’t worship suffer and killed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Mark of beast and benefits, number is 666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3419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Commission and Inaugural Vision (1:9-20)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Falls down like a dead man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touches him with right hand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 of Man now identifies Himself; actions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First and Last </a:t>
            </a:r>
            <a:r>
              <a:rPr lang="en-US" sz="3200" b="1" dirty="0">
                <a:latin typeface="Abadi MT Condensed Extra Bold" panose="020B0306030101010103" pitchFamily="34" charset="77"/>
              </a:rPr>
              <a:t>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One; control of Death and Hades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is to write present and future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stars and seven lampstands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14517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5006335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 lnSpcReduction="10000"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Lamb stands on “Mount Zion”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God dwelling with man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Jerusalem and The Temple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Deliverance and Sovereign Rule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Church/Kingdom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standing with the 144,000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Voice of many waters, sound of harpists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144,000 sing a new song, only redeemed know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892919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Blameless Disciples of Lamb (14:1-5)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have not been defiled with women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Symbolic not literal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follow the Lamb everywhere He goes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Purchased to be first fruits to God/Lamb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lie found in mouth, blameless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Denying Christ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53039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3896841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Impending Judgment (14:6-8)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Language associated with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gospel to preach to earth dwellers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Hour has come; good news for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Fear God, give Him glory, worship Him</a:t>
            </a:r>
          </a:p>
          <a:p>
            <a:pPr lvl="1">
              <a:lnSpc>
                <a:spcPct val="110000"/>
              </a:lnSpc>
            </a:pPr>
            <a:r>
              <a:rPr lang="en-US" sz="3200" b="1">
                <a:latin typeface="Abadi MT Condensed Extra Bold" panose="020B0306030101010103" pitchFamily="34" charset="77"/>
              </a:rPr>
              <a:t>Fallen is </a:t>
            </a:r>
            <a:r>
              <a:rPr lang="en-US" sz="3200" b="1" dirty="0">
                <a:latin typeface="Abadi MT Condensed Extra Bold" panose="020B0306030101010103" pitchFamily="34" charset="77"/>
              </a:rPr>
              <a:t>“Babylon the Great”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Destroyer of temple, ungodly regime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the passion of her immorality”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41206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3789814"/>
      </p:ext>
    </p:extLst>
  </p:cSld>
  <p:clrMapOvr>
    <a:masterClrMapping/>
  </p:clrMapOvr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Doom for beast worshippers, beast is connected to “Babylon the Great”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Beast worshippers punished by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“Wine of wrath of God” in full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pouring out wrath rooted in OT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Tormented with fire and brimstone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Painful, overwhelming, eternal suffering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814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Doom/Blessing Announced (14:9-13)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Smoke of their torment rises forever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 rest for unbelievers; “day and night”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Perseverance of the saints; faith in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Blessed are those who die in the Lord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granted rest from labors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988192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09637"/>
      </p:ext>
    </p:extLst>
  </p:cSld>
  <p:clrMapOvr>
    <a:masterClrMapping/>
  </p:clrMapOvr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man” figure on cloud, crown, sickle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figure of Dan. 7:13-14 and Rev. 1:13-18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Cloud: purity, God’s presence, judgment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Crown: Conquering, victorious, authoritative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from angel to Jesus to reap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Command is identical to Joel 3:13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Harvest is ripe; “the hour has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24681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898414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08254092"/>
      </p:ext>
    </p:extLst>
  </p:cSld>
  <p:clrMapOvr>
    <a:masterClrMapping/>
  </p:clrMapOvr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Is this a harvest of the righteous or unjust?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Parable of wheat and tares; Mk. 4:26-29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clearly refer to judgment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Suggestions are vv. 14-16 is the counterpart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Verses 17-20 deal with execution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sickle coming from temple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comes from altar w/ command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24516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Harvest of the Earth (14:14-20)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Clear allusion to Joel 3:13 and Rev 14:10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 with sickle harvests clusters to be thrown into winepress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Winepress trodden outside the “city”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“City” reference to holy city, people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Treading yields blood for distance 200 miles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Destiny of beast worshippers; enemies of God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88760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681979"/>
      </p:ext>
    </p:extLst>
  </p:cSld>
  <p:clrMapOvr>
    <a:masterClrMapping/>
  </p:clrMapOvr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a great sign producing sense of awe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with seven plagues;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Total and complete judgment of enemies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 mixed with fire, saints on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praise to God, why sea w/ glass, fire?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Overcoming trials through endurance?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Victory of saints and God over enemies?</a:t>
            </a:r>
          </a:p>
          <a:p>
            <a:pPr lvl="3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66018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Conflict b/w Satan and Saints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Victory over Beast, Doxology(15:1-4)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Connections to Red Sea and Egypt/Evil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Song of Moses and of The Lamb; Exodus 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Moses delivered Israel, Jesus delivers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Words taken from host of OT passages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a force to be reckoned with in vv. 3-4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Note the qualities with which God is described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570543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1182156"/>
      </p:ext>
    </p:extLst>
  </p:cSld>
  <p:clrMapOvr>
    <a:masterClrMapping/>
  </p:clrMapOvr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forth from “holy of holies”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Tabernacle of testimony, Israel in wilderness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Inner sanctuary: ark and tablets of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come from God’s presence, unalterable testimony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Clothed in linen clean and bright, golden sashes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Angels serving in a priestly function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619527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b="1" u="sng" dirty="0">
                <a:latin typeface="Abadi MT Condensed Extra Bold" panose="020B0306030101010103" pitchFamily="34" charset="77"/>
              </a:rPr>
              <a:t>The Seven Bowls of Wrath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69" y="1562987"/>
            <a:ext cx="8442251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Seven Angels and Seven Bowls (15:5-8)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Receiving golden bowls (censers), God’s wrath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Answer to the prayers of the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Revealing of God’s glory: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Glorified in execution of plagues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Power revealed in plagues themselves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69562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Command to write to angel of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Description of Jesus vis-à-vis Son of Man vision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Acknowledgement of positive deeds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Accusation of sin, wrong doing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A call to repent, warning of judgment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Encouragement to listen, know truth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Promise to those who overcome</a:t>
            </a:r>
          </a:p>
        </p:txBody>
      </p:sp>
    </p:spTree>
    <p:extLst>
      <p:ext uri="{BB962C8B-B14F-4D97-AF65-F5344CB8AC3E}">
        <p14:creationId xmlns:p14="http://schemas.microsoft.com/office/powerpoint/2010/main" val="3952903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Elements not present in every church</a:t>
            </a:r>
          </a:p>
          <a:p>
            <a:pPr>
              <a:spcAft>
                <a:spcPts val="200"/>
              </a:spcAft>
            </a:pPr>
            <a:r>
              <a:rPr lang="en-US" sz="3300" b="1" dirty="0">
                <a:latin typeface="Abadi MT Condensed Extra Bold" panose="020B0306030101010103" pitchFamily="34" charset="77"/>
              </a:rPr>
              <a:t>Message applicable to universal church</a:t>
            </a:r>
          </a:p>
          <a:p>
            <a:pPr>
              <a:spcAft>
                <a:spcPts val="200"/>
              </a:spcAft>
            </a:pPr>
            <a:r>
              <a:rPr lang="en-US" sz="3300" b="1" u="sng" dirty="0">
                <a:latin typeface="Abadi MT Condensed Extra Bold" panose="020B0306030101010103" pitchFamily="34" charset="77"/>
              </a:rPr>
              <a:t>Church fall into 3 distinct groups: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Ephesus and Laodicea: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Repent!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Smyrna and Philadelphia: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Excel still more!</a:t>
            </a:r>
          </a:p>
          <a:p>
            <a:pPr lvl="2"/>
            <a:r>
              <a:rPr lang="en-US" sz="2900" b="1" dirty="0">
                <a:latin typeface="Abadi MT Condensed Extra Bold" panose="020B0306030101010103" pitchFamily="34" charset="77"/>
              </a:rPr>
              <a:t>Pergamum, Thyatira, Sardis: </a:t>
            </a:r>
            <a:r>
              <a:rPr lang="en-US" sz="2900" b="1" u="sng" dirty="0">
                <a:latin typeface="Abadi MT Condensed Extra Bold" panose="020B0306030101010103" pitchFamily="34" charset="77"/>
              </a:rPr>
              <a:t>Stop compromise!</a:t>
            </a:r>
          </a:p>
        </p:txBody>
      </p:sp>
    </p:spTree>
    <p:extLst>
      <p:ext uri="{BB962C8B-B14F-4D97-AF65-F5344CB8AC3E}">
        <p14:creationId xmlns:p14="http://schemas.microsoft.com/office/powerpoint/2010/main" val="2475780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4976037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The Revelation of Jesus Christ; He unveils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Jesus acts according to will of God; theme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Use of word 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“bondservant”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Events “</a:t>
            </a:r>
            <a:r>
              <a:rPr lang="en-US" sz="3100" b="1" i="1" dirty="0">
                <a:latin typeface="Abadi MT Condensed Extra Bold" panose="020B0306030101010103" pitchFamily="34" charset="77"/>
              </a:rPr>
              <a:t>which must soon take place”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Chain of communication: God, Jesus, angel, John</a:t>
            </a:r>
          </a:p>
          <a:p>
            <a:pPr lvl="1">
              <a:lnSpc>
                <a:spcPct val="110000"/>
              </a:lnSpc>
            </a:pPr>
            <a:r>
              <a:rPr lang="en-US" sz="3100" b="1" dirty="0">
                <a:latin typeface="Abadi MT Condensed Extra Bold" panose="020B0306030101010103" pitchFamily="34" charset="77"/>
              </a:rPr>
              <a:t>John and Jesus both witnesses to the truth</a:t>
            </a:r>
          </a:p>
          <a:p>
            <a:pPr marL="274320" lvl="1" indent="0">
              <a:lnSpc>
                <a:spcPct val="110000"/>
              </a:lnSpc>
              <a:buNone/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773666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54326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A16BE1FB-CD87-7A46-8CA9-FECE30BAA8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48856" y="53162"/>
            <a:ext cx="8846288" cy="680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9715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291838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968FCB54-CC4F-8640-BEFD-6D0FF20FEF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016" y="196702"/>
            <a:ext cx="9081967" cy="64645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90450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Prominent city Asia minor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Important political center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 of Artemis: Acts 19:23-41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the gospel came to Ephesus?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from Him who holds stars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walks among lampstands</a:t>
            </a:r>
          </a:p>
          <a:p>
            <a:pPr lvl="1">
              <a:lnSpc>
                <a:spcPct val="110000"/>
              </a:lnSpc>
            </a:pPr>
            <a:r>
              <a:rPr lang="en-US" sz="3000" b="1" i="1" dirty="0">
                <a:latin typeface="Abadi MT Condensed Extra Bold" panose="020B0306030101010103" pitchFamily="34" charset="77"/>
              </a:rPr>
              <a:t>“Thus says the LORD” </a:t>
            </a:r>
            <a:r>
              <a:rPr lang="en-US" sz="3000" b="1" dirty="0">
                <a:latin typeface="Abadi MT Condensed Extra Bold" panose="020B0306030101010103" pitchFamily="34" charset="77"/>
              </a:rPr>
              <a:t>G.K. Beale</a:t>
            </a:r>
          </a:p>
        </p:txBody>
      </p:sp>
    </p:spTree>
    <p:extLst>
      <p:ext uri="{BB962C8B-B14F-4D97-AF65-F5344CB8AC3E}">
        <p14:creationId xmlns:p14="http://schemas.microsoft.com/office/powerpoint/2010/main" val="1319672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Paul encouraged this Eph. 4:1-6:24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Received well and kept for ca. 30 years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intolerance of evil me</a:t>
            </a:r>
            <a:r>
              <a:rPr lang="en-US" sz="3000" b="1" dirty="0">
                <a:latin typeface="Abadi MT Condensed Extra Bold" panose="020B0306030101010103" pitchFamily="34" charset="77"/>
              </a:rPr>
              <a:t>n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Paul warned of this Acts 20:29-30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Ephesus seen fair share of opposition (Acts 19)</a:t>
            </a:r>
          </a:p>
          <a:p>
            <a:pPr lvl="1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Evil men impersonating apostles, found false</a:t>
            </a: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18539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34631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Re-emphasizes hard work, perseverance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Doing this for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His name’s sake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Fighting things Paul warned about (Eph. 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weary, given up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Left first love, what does this mean?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Witnessing Christ to the world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Admonished to repent or lampstand removed</a:t>
            </a:r>
          </a:p>
        </p:txBody>
      </p:sp>
    </p:spTree>
    <p:extLst>
      <p:ext uri="{BB962C8B-B14F-4D97-AF65-F5344CB8AC3E}">
        <p14:creationId xmlns:p14="http://schemas.microsoft.com/office/powerpoint/2010/main" val="75198547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final commendation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Hate the deeds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Connected to teaching of Balaam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 and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ears, let him hear (gospel accts)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in Hebrews, Jam. 1:19; Israel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Listen to the spirit, listen to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74312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Ephesus (2:1-7)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who overcomes through Christ (Rom. 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able to eat of Tree of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Eternal life, forgiveness, God’s presence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Paradise connected w/ Eden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Intimate relationship b/w God and man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86135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Superscription(1:1-3):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Origin and reliability of the message; theme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Reader and listener both responsible to heed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“Time is near”  </a:t>
            </a:r>
            <a:r>
              <a:rPr lang="en-US" sz="3200" b="1" dirty="0">
                <a:latin typeface="Abadi MT Condensed Extra Bold" panose="020B0306030101010103" pitchFamily="34" charset="77"/>
              </a:rPr>
              <a:t>cf. v.1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“soon take place”</a:t>
            </a:r>
          </a:p>
          <a:p>
            <a:pPr lvl="1">
              <a:lnSpc>
                <a:spcPct val="110000"/>
              </a:lnSpc>
            </a:pPr>
            <a:endParaRPr lang="en-US" sz="30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409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2376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969020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letter addressed to Smyrna, Izmir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Only one of 7 still in existence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35 miles north of Ephesus, Aegean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Beautiful city, largest public theater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Two temples to Cybele and Zeus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Acropolis Mt. Pagus, 200,000 people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Special connection to Rome 200’s B.C.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25165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Tacitus says they built temple to Tiberius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 Jewish population living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Polycarp executed in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 probably established in connection with Paul and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Letter comes from first and last, living 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fits their situation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570171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813665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knows what they are going through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Knows about tribulation and poverty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Poverty connected to tribulations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importantly, they are rich spiritually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Blasphemies by those who say they are Jews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Jews, synagogue of Satan, enemies of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Trying to get Christians in trouble w/ Rome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723759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Encouragement not to fear coming suffering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Rome and Jews are pawns used by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has already defeated Satan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Tribulation for 10 days (cf. Dan. 1:12-15)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to death or in the face of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Crown of life; everlasting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Reverts back to description of Jesus</a:t>
            </a:r>
          </a:p>
        </p:txBody>
      </p:sp>
    </p:spTree>
    <p:extLst>
      <p:ext uri="{BB962C8B-B14F-4D97-AF65-F5344CB8AC3E}">
        <p14:creationId xmlns:p14="http://schemas.microsoft.com/office/powerpoint/2010/main" val="1819385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Smyrna (2:8-11)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and last, signifies ability to give life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will be put to the test but must pass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overcome, not hurt by second death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 comparison to 2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nd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death, 1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st</a:t>
            </a:r>
            <a:r>
              <a:rPr lang="en-US" sz="3200" b="1" dirty="0">
                <a:latin typeface="Abadi MT Condensed Extra Bold" panose="020B0306030101010103" pitchFamily="34" charset="77"/>
              </a:rPr>
              <a:t> death nothing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If they should die physically but it meant receiving eternal life, it was worth it!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admonished them to heeds these words</a:t>
            </a:r>
          </a:p>
        </p:txBody>
      </p:sp>
    </p:spTree>
    <p:extLst>
      <p:ext uri="{BB962C8B-B14F-4D97-AF65-F5344CB8AC3E}">
        <p14:creationId xmlns:p14="http://schemas.microsoft.com/office/powerpoint/2010/main" val="9167387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02273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</p:txBody>
      </p:sp>
    </p:spTree>
    <p:extLst>
      <p:ext uri="{BB962C8B-B14F-4D97-AF65-F5344CB8AC3E}">
        <p14:creationId xmlns:p14="http://schemas.microsoft.com/office/powerpoint/2010/main" val="22741053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407815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2074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3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rd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addressed to political capital 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NE of Smyrna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Built on cone shaped hill; name means citadel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Prominence during Hellenistic period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Library over 200,000 volumes; parchment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Upper citadel major attraction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Zeus, Athena, Dionysus, Asklepios 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4667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Temples to Roma, Octavian, Trajan, Severus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vs. Roman proconsul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knows where they dwell; Satan’s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Positive deeds, faithful to him despite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Antipas, faithful one, faithful witness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Antipas contrasted w/ saints at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Negative deeds, holding to Balaam teaching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242068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Pergamum (2:12-17)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components: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Food and sex connected to pagan feasts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Holding to the teaching of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or face Christ’s sword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given hidden manna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 give white stone and new name</a:t>
            </a:r>
          </a:p>
        </p:txBody>
      </p:sp>
    </p:spTree>
    <p:extLst>
      <p:ext uri="{BB962C8B-B14F-4D97-AF65-F5344CB8AC3E}">
        <p14:creationId xmlns:p14="http://schemas.microsoft.com/office/powerpoint/2010/main" val="10884464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373395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156493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572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Pergamum, Lycus river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Seleucus I ca. 300-290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190 B.C. Romans took it over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Center for manufacturing and marketing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Purple major attraction, Lydia (Acts 16)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Tyrimnos divine guardian of the city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“Son of god” rays of light, brass feet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02816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Trade guilds tied to pagan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Economic/spiritual hardship for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from 1:14-15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Christ’s description vs. Tyrimnos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penetrating insight, stability,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Commended for love, service, faith, endurance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Those who tolerate/hold teaching of Jezebel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970753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 idolatry, sexual immorality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Jezebel here is an epithet to look to OT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Teaching/influence connected to Balaam, Nicolaitans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Some saints are caught up in this evil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has given her time to repent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levied for failure to repent</a:t>
            </a:r>
          </a:p>
        </p:txBody>
      </p:sp>
    </p:spTree>
    <p:extLst>
      <p:ext uri="{BB962C8B-B14F-4D97-AF65-F5344CB8AC3E}">
        <p14:creationId xmlns:p14="http://schemas.microsoft.com/office/powerpoint/2010/main" val="457575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</p:txBody>
      </p:sp>
    </p:spTree>
    <p:extLst>
      <p:ext uri="{BB962C8B-B14F-4D97-AF65-F5344CB8AC3E}">
        <p14:creationId xmlns:p14="http://schemas.microsoft.com/office/powerpoint/2010/main" val="818470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94369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Bed of sickness, suffering for associates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Children will be killed w/ pestilence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overwhelming, sin is not worth 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Punishment leads to recognition of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everyone has held to Jezebel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“Deep things of Satan”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saints called to hold fast </a:t>
            </a:r>
          </a:p>
        </p:txBody>
      </p:sp>
    </p:spTree>
    <p:extLst>
      <p:ext uri="{BB962C8B-B14F-4D97-AF65-F5344CB8AC3E}">
        <p14:creationId xmlns:p14="http://schemas.microsoft.com/office/powerpoint/2010/main" val="2564526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Thyatira (2:18-29)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will have authority, rod of iron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Saints will be like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Given the morning star, Christ morning star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Commendation to listen is given at end in 4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letter and following</a:t>
            </a:r>
          </a:p>
        </p:txBody>
      </p:sp>
    </p:spTree>
    <p:extLst>
      <p:ext uri="{BB962C8B-B14F-4D97-AF65-F5344CB8AC3E}">
        <p14:creationId xmlns:p14="http://schemas.microsoft.com/office/powerpoint/2010/main" val="27581004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76036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76190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3263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Former capital of ancient kingdom Lydia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50 miles NE of Ephesus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Impressive citadel, powerful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century B.C.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dwelt on past, Cybele patron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Under Croesus, wealthy and established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Fell to Cyrus, then to Antiochus, then Rome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Suffered earthquake, rebuilt by Tiberius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33102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883229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59411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power and control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Name that they are alive, but they are dead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Be on the alert, care, responsibility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Strengthen the things that remain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Remember what they received and heard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Hold to the remembrance of these things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Repent of their deeds; Christ returning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014095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7865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Sardis(3:1-6)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Faithful few in Sardis, walk with Jesus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Not soiled garments, white and worthy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3 things: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Clothed in white garments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 not blotted out from Book of Life</a:t>
            </a:r>
          </a:p>
          <a:p>
            <a:pPr lvl="3">
              <a:lnSpc>
                <a:spcPct val="110000"/>
              </a:lnSpc>
            </a:pPr>
            <a:r>
              <a:rPr lang="en-US" sz="2800" b="1" u="sng" dirty="0">
                <a:latin typeface="Abadi MT Condensed Extra Bold" panose="020B0306030101010103" pitchFamily="34" charset="77"/>
              </a:rPr>
              <a:t>Names confessed before God and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who has an ear, let him hear</a:t>
            </a:r>
            <a:endParaRPr lang="en-US" sz="30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9156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72422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2908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30 miles WNW of Sardis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Grapes and wine, agricultural economy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Dionysus chief pagan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Rocked by AD 17 earthquake, Tiberius helped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Many temples, festivals, “little Athens”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Eumenes or Attalus?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Established to bring Hellenistic culture</a:t>
            </a:r>
          </a:p>
        </p:txBody>
      </p:sp>
    </p:spTree>
    <p:extLst>
      <p:ext uri="{BB962C8B-B14F-4D97-AF65-F5344CB8AC3E}">
        <p14:creationId xmlns:p14="http://schemas.microsoft.com/office/powerpoint/2010/main" val="3707268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Description of Jesus not from vision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One, True One, Isaiah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is Yahweh, role of Messiah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 has key of David, controls door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Christians conflicts w/ Jews, synagogue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Door is open because they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have little power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kept His word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not denied Him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3258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331215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Philadelphia (3:7-13)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Conflicts b/w Jews and saints prevalent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will make Jews bow down to saints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Enduring patiently for Christ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Preservation from “trial/hour” to come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is coming quickly; hold fast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Overcomers promised pillar of God, name of God, name of city, name of Jesus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61066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731674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037BC491-85B0-624E-A006-5863DB744D9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655" y="466503"/>
            <a:ext cx="8248690" cy="5924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27351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Located 40 miles SE of Philadelphia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Sister cities: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Hierapolis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Colossae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Based on Colossians, seem to be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Founded by Antiochus II, named for wife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Laodicea very wealthy, known for black wool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Banking center, rebuilt itself after earthquake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Medical school, eye-salve, ointment for ears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093938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Churches in Asia Minor, 7 of them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Why these 7 churches? Imperial cult?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Symbolic of all churches throughout ages?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Customary greeting formula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From 3-fold source beginning with Almighty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is, Who was and Who is to come”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19196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5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as the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“Amen;” </a:t>
            </a:r>
            <a:r>
              <a:rPr lang="en-US" sz="3200" b="1" dirty="0">
                <a:latin typeface="Abadi MT Condensed Extra Bold" panose="020B0306030101010103" pitchFamily="34" charset="77"/>
              </a:rPr>
              <a:t>valid and binding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“Faithful and true Witness”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“Beginning of the creation of God”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Deeds are nothing but negative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Lukewarm attitude, failure to pick a side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Half-heartedness, pride, complacency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will vomit them out of His mouth</a:t>
            </a:r>
          </a:p>
        </p:txBody>
      </p:sp>
    </p:spTree>
    <p:extLst>
      <p:ext uri="{BB962C8B-B14F-4D97-AF65-F5344CB8AC3E}">
        <p14:creationId xmlns:p14="http://schemas.microsoft.com/office/powerpoint/2010/main" val="3092784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Letters to Seven Churches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Letter to Laodicea (3:14-22)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Affluence led to false sense of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Spiritually blind, focused more on physical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Christ sees: pitiful, poor, blind, miserable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1433591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6801417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Chapters 4-5 bridge b/w 1-3 and rest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punitive and redemptive purpose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Dominated by Ezekiel, Daniel allusions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John’s attention garnered by heavenly scene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Ushered by one whose voice like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vision telling of earthly affairs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sees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God’s absolute sovereignty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27898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335796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Everything centered on Throne and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One sitting on the throne: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MAJESTIC!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24 thrones and elders around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Lightning, thunder, Theophany, Spirit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 of glass; four living creatures eyes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reflect the power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is to worship God endlessly;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HOLY!</a:t>
            </a:r>
          </a:p>
        </p:txBody>
      </p:sp>
    </p:spTree>
    <p:extLst>
      <p:ext uri="{BB962C8B-B14F-4D97-AF65-F5344CB8AC3E}">
        <p14:creationId xmlns:p14="http://schemas.microsoft.com/office/powerpoint/2010/main" val="294773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Adoration of The Almighty (4:1-11)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deserving of never-ending adoration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and elders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Proper response to God is to fall down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Elders remove crowns and cast before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Living creatures praise vs. elders praise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is worthy because of His creation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Purpose of vision to bring encouragement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0873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799379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Book in the right hand of One on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Content pertaining to judgment,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Seals point to incorruptible nature of book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content Daniel is told to seal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“Who is worthy” </a:t>
            </a:r>
            <a:r>
              <a:rPr lang="en-US" sz="3200" b="1" dirty="0">
                <a:latin typeface="Abadi MT Condensed Extra Bold" panose="020B0306030101010103" pitchFamily="34" charset="77"/>
              </a:rPr>
              <a:t>; high level of importance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Call goes forth but response is silence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John weeps in bitterness and disappointment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0403075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Elder interrupts with good news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one: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Lion of Judah</a:t>
            </a:r>
            <a:r>
              <a:rPr lang="en-US" sz="3200" b="1" dirty="0">
                <a:latin typeface="Abadi MT Condensed Extra Bold" panose="020B0306030101010103" pitchFamily="34" charset="77"/>
              </a:rPr>
              <a:t>,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Root of David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At the center, a Lamb standing as if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Victory of Lamb is His sacrifice on the cross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connotation rooted in OT (Ex.12; Isa.53)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How is death considered a victory?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has seven horns and seven eyes</a:t>
            </a:r>
          </a:p>
          <a:p>
            <a:pPr lvl="1">
              <a:lnSpc>
                <a:spcPct val="110000"/>
              </a:lnSpc>
            </a:pPr>
            <a:endParaRPr lang="en-US" sz="3200" b="1" u="sng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453226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Prologue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4"/>
            <a:ext cx="8314660" cy="4735954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Salutation to Churches (1:4-8)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source, seven spirits of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Holy Spirit or heavenly host?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source, Jesus Christ, 3-fold description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Faithful witness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Firstborn from dead</a:t>
            </a:r>
          </a:p>
          <a:p>
            <a:pPr lvl="2">
              <a:lnSpc>
                <a:spcPct val="110000"/>
              </a:lnSpc>
            </a:pPr>
            <a:r>
              <a:rPr lang="en-US" sz="3000" b="1" dirty="0">
                <a:latin typeface="Abadi MT Condensed Extra Bold" panose="020B0306030101010103" pitchFamily="34" charset="77"/>
              </a:rPr>
              <a:t>Ruler of Kings of Earth</a:t>
            </a:r>
          </a:p>
        </p:txBody>
      </p:sp>
    </p:spTree>
    <p:extLst>
      <p:ext uri="{BB962C8B-B14F-4D97-AF65-F5344CB8AC3E}">
        <p14:creationId xmlns:p14="http://schemas.microsoft.com/office/powerpoint/2010/main" val="3952361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1906056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Horns are connected to strength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eyes are seven spirits gone to all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Worthy to take book because He was slain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Jesus’ connection to One sitting on Throne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“Greatest scenes of universal adoration”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Harps and golden bowls full on incense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 elders sing a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“new song”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9022269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Heavenly Court/Theophany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637413"/>
            <a:ext cx="8314660" cy="5007935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Worship of The Lamb; The Book (5:1-14)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Lamb is worthy for 3 reasons: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He was slain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Purchased souls for God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People made kingdom and priests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Myriads, myriads, thousands of angels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Proclaim worthiness of Lamb, ties to deity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All creation honors The Father and The Lamb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112697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5074546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Largely derived from OT background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Zechariah 1:8-15; 6:1-8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Ezekiel 14:12-23</a:t>
            </a:r>
          </a:p>
          <a:p>
            <a:pPr lvl="3">
              <a:lnSpc>
                <a:spcPct val="110000"/>
              </a:lnSpc>
            </a:pPr>
            <a:r>
              <a:rPr lang="en-US" sz="3000" b="1" u="sng" dirty="0">
                <a:latin typeface="Abadi MT Condensed Extra Bold" panose="020B0306030101010103" pitchFamily="34" charset="77"/>
              </a:rPr>
              <a:t>Leviticus 26:18-28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seal is broken; living creature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“Come”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horse; Conquering, war, destruction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Red horse; Sword, civil unrest, bloodshed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66304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First Four Seals: Four Horsemen (6:1-8)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Black horse; Famine,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Ashen horse; Death, Hades, limited severity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Fours seals act as punishment/redemption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763725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57565033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Fifth Seal: Souls Under the Altar (6:9-11)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Human response to evil afflictions; slain souls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of sacrifice/incense; sacrificial death</a:t>
            </a:r>
          </a:p>
          <a:p>
            <a:pPr lvl="1">
              <a:lnSpc>
                <a:spcPct val="110000"/>
              </a:lnSpc>
            </a:pPr>
            <a:r>
              <a:rPr lang="en-US" sz="3200" b="1" i="1" dirty="0">
                <a:latin typeface="Abadi MT Condensed Extra Bold" panose="020B0306030101010103" pitchFamily="34" charset="77"/>
              </a:rPr>
              <a:t>How long O Lord, holy and true; </a:t>
            </a:r>
            <a:r>
              <a:rPr lang="en-US" sz="3200" b="1" dirty="0">
                <a:latin typeface="Abadi MT Condensed Extra Bold" panose="020B0306030101010103" pitchFamily="34" charset="77"/>
              </a:rPr>
              <a:t>vindication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robes; seal of approval; wait longer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9333807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5200" b="1" u="sng" dirty="0">
                <a:latin typeface="Abadi MT Condensed Extra Bold" panose="020B0306030101010103" pitchFamily="34" charset="77"/>
              </a:rPr>
              <a:t>The Seven Seals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Sixth Seal: Judgment (6:12-17)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More complete response to </a:t>
            </a:r>
            <a:r>
              <a:rPr lang="en-US" sz="3200" b="1" i="1" dirty="0">
                <a:latin typeface="Abadi MT Condensed Extra Bold" panose="020B0306030101010103" pitchFamily="34" charset="77"/>
              </a:rPr>
              <a:t>“How long?”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Cosmic disruption rooted in OT language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God’s wrath poured out on the wicked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People singled out are idolaters (cf. Ezek.14)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seek for death instead of facing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Day of God’s wrath described overwhelming</a:t>
            </a:r>
          </a:p>
          <a:p>
            <a:pPr lvl="1">
              <a:lnSpc>
                <a:spcPct val="110000"/>
              </a:lnSpc>
            </a:pPr>
            <a:r>
              <a:rPr lang="en-US" sz="3200" b="1" u="sng" dirty="0">
                <a:latin typeface="Abadi MT Condensed Extra Bold" panose="020B0306030101010103" pitchFamily="34" charset="77"/>
              </a:rPr>
              <a:t>Who is able to stand before God?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0263035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16782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784536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Sealing of the servants of God (7:1-8)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7, interlude b/w 6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and 7</a:t>
            </a:r>
            <a:r>
              <a:rPr lang="en-US" sz="3200" b="1" baseline="30000" dirty="0">
                <a:latin typeface="Abadi MT Condensed Extra Bold" panose="020B0306030101010103" pitchFamily="34" charset="77"/>
              </a:rPr>
              <a:t>th</a:t>
            </a:r>
            <a:r>
              <a:rPr lang="en-US" sz="3200" b="1" dirty="0">
                <a:latin typeface="Abadi MT Condensed Extra Bold" panose="020B0306030101010103" pitchFamily="34" charset="77"/>
              </a:rPr>
              <a:t> seal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Events of 7:1-8 occur before 6:1-8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Chapter 7 reveals answer to: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Who can stand?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Vision of 4 angels holding back 4 spirits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with a major announcement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Servants of God must be sealed before trials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Number of those sealed: </a:t>
            </a:r>
            <a:r>
              <a:rPr lang="en-US" sz="3200" b="1" u="sng" dirty="0">
                <a:latin typeface="Abadi MT Condensed Extra Bold" panose="020B0306030101010103" pitchFamily="34" charset="77"/>
              </a:rPr>
              <a:t>144,000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363830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99832951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Same group from 7:1-8 now in heavenly state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They are able to stand before the Throne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White robes and palm branches; Salvation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Heavenly host fall down and worship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Identity of the multitude; the faithful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Importance of the Lamb’s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Jesus reversed curse of sin; became curse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09696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Interlude: Sealing and Salvation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Salvation for the multitude (7:9-17)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Priestly roles; temple and tabernacle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Complete satisfaction, comfort, security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God promised; Jesus the Good Shepherd delivers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239375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307388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Seventh Seal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Angel; The Seven Trumpets (8:1-5)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Seventh seal broken; silence in Heaven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Seven angels are each given a trumpet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Another angel bringing prayers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Altar from 6:10; incense acceptable to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Censer filled with fire thrown down to earth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589596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873824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9485867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Seven Trumpets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The First Four Trumpets (8:7-13)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First Trumpet: Hail and fire mixed with blood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Second Trumpet: Mountain and the Sea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Third Trumpet: Star called Wormwood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Fourth Trumpet: Disrupted Cosmos, Darkness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Eagle flying in midheaven; Three Woes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141033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CB0F7-DA43-5C48-A6A5-31AAA27C5F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670" y="325144"/>
            <a:ext cx="8314660" cy="1312270"/>
          </a:xfrm>
        </p:spPr>
        <p:txBody>
          <a:bodyPr>
            <a:normAutofit/>
          </a:bodyPr>
          <a:lstStyle/>
          <a:p>
            <a:pPr algn="ctr"/>
            <a:r>
              <a:rPr lang="en-US" sz="4800" b="1" u="sng" dirty="0">
                <a:latin typeface="Abadi MT Condensed Extra Bold" panose="020B0306030101010103" pitchFamily="34" charset="77"/>
              </a:rPr>
              <a:t>The First Woe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22A6BD-C4F3-3A47-A6CD-8A0FB7528C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4670" y="1562987"/>
            <a:ext cx="8314660" cy="5082362"/>
          </a:xfrm>
        </p:spPr>
        <p:txBody>
          <a:bodyPr>
            <a:normAutofit/>
          </a:bodyPr>
          <a:lstStyle/>
          <a:p>
            <a:pPr>
              <a:spcAft>
                <a:spcPts val="200"/>
              </a:spcAft>
            </a:pPr>
            <a:r>
              <a:rPr lang="en-US" sz="3700" b="1" u="sng" dirty="0">
                <a:latin typeface="Abadi MT Condensed Extra Bold" panose="020B0306030101010103" pitchFamily="34" charset="77"/>
              </a:rPr>
              <a:t>Merciless Torment of Idolaters (9:1-12)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Star fallen from heaven to earth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Key to bottomless pit; Hades/Hell?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Dense smoke darkening air and sun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have power like scorpion; OT imagery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Inflict harm on earth-dwellers unsealed by God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Locusts are to torment for five months</a:t>
            </a:r>
          </a:p>
          <a:p>
            <a:pPr lvl="1">
              <a:lnSpc>
                <a:spcPct val="110000"/>
              </a:lnSpc>
            </a:pPr>
            <a:r>
              <a:rPr lang="en-US" sz="3200" b="1" dirty="0">
                <a:latin typeface="Abadi MT Condensed Extra Bold" panose="020B0306030101010103" pitchFamily="34" charset="77"/>
              </a:rPr>
              <a:t>Level of pain creates desire for death</a:t>
            </a: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  <a:p>
            <a:pPr lvl="1">
              <a:lnSpc>
                <a:spcPct val="110000"/>
              </a:lnSpc>
            </a:pPr>
            <a:endParaRPr lang="en-US" sz="3200" b="1" dirty="0">
              <a:latin typeface="Abadi MT Condensed Extra Bold" panose="020B03060301010101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3725606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{28BE6B13-AC95-E84D-A3E2-CAB43D8FEB60}tf10001070</Template>
  <TotalTime>1380</TotalTime>
  <Words>6631</Words>
  <Application>Microsoft Macintosh PowerPoint</Application>
  <PresentationFormat>On-screen Show (4:3)</PresentationFormat>
  <Paragraphs>1417</Paragraphs>
  <Slides>178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178</vt:i4>
      </vt:variant>
    </vt:vector>
  </HeadingPairs>
  <TitlesOfParts>
    <vt:vector size="188" baseType="lpstr">
      <vt:lpstr>Abadi MT Condensed Extra Bold</vt:lpstr>
      <vt:lpstr>Arial</vt:lpstr>
      <vt:lpstr>Calibri</vt:lpstr>
      <vt:lpstr>Calibri Light</vt:lpstr>
      <vt:lpstr>Rockwell</vt:lpstr>
      <vt:lpstr>Rockwell Condensed</vt:lpstr>
      <vt:lpstr>Rockwell Extra Bold</vt:lpstr>
      <vt:lpstr>Wingdings</vt:lpstr>
      <vt:lpstr>Wood Type</vt:lpstr>
      <vt:lpstr>Office Theme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Prologue</vt:lpstr>
      <vt:lpstr>Prologue</vt:lpstr>
      <vt:lpstr>PowerPoint Presentation</vt:lpstr>
      <vt:lpstr>Prologue</vt:lpstr>
      <vt:lpstr>PowerPoint Presentation</vt:lpstr>
      <vt:lpstr>Prologue</vt:lpstr>
      <vt:lpstr>Prologue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PowerPoint Presentation</vt:lpstr>
      <vt:lpstr>Letters to Seven Churches</vt:lpstr>
      <vt:lpstr>PowerPoint Presentation</vt:lpstr>
      <vt:lpstr>PowerPoint Presentation</vt:lpstr>
      <vt:lpstr>Letters to Seven Churches</vt:lpstr>
      <vt:lpstr>Letters to Seven Churches</vt:lpstr>
      <vt:lpstr>Letters to Seven Churches</vt:lpstr>
      <vt:lpstr>PowerPoint Presentation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Heavenly Court/Theophany</vt:lpstr>
      <vt:lpstr>The Heavenly Court/Theophany</vt:lpstr>
      <vt:lpstr>PowerPoint Presentation</vt:lpstr>
      <vt:lpstr>The Seven Seals</vt:lpstr>
      <vt:lpstr>The Seven Seals</vt:lpstr>
      <vt:lpstr>PowerPoint Presentation</vt:lpstr>
      <vt:lpstr>The Seven Seals</vt:lpstr>
      <vt:lpstr>The Seven Seals</vt:lpstr>
      <vt:lpstr>PowerPoint Presentation</vt:lpstr>
      <vt:lpstr>Interlude: Sealing and Salvation</vt:lpstr>
      <vt:lpstr>PowerPoint Presentation</vt:lpstr>
      <vt:lpstr>Interlude: Sealing and Salvation</vt:lpstr>
      <vt:lpstr>Interlude: Sealing and Salvation</vt:lpstr>
      <vt:lpstr>PowerPoint Presentation</vt:lpstr>
      <vt:lpstr>The Seventh Seal</vt:lpstr>
      <vt:lpstr>The Seven Trumpets</vt:lpstr>
      <vt:lpstr>PowerPoint Presentation</vt:lpstr>
      <vt:lpstr>The Seven Trumpets</vt:lpstr>
      <vt:lpstr>The First Woe</vt:lpstr>
      <vt:lpstr>PowerPoint Presentation</vt:lpstr>
      <vt:lpstr>The First Woe</vt:lpstr>
      <vt:lpstr>The Second Woe</vt:lpstr>
      <vt:lpstr>The Second Woe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Interlude: John’s Prophetic Role</vt:lpstr>
      <vt:lpstr>PowerPoint Presentation</vt:lpstr>
      <vt:lpstr>Interlude: John’s Prophetic Role</vt:lpstr>
      <vt:lpstr>Interlude: John’s Prophetic Role</vt:lpstr>
      <vt:lpstr>PowerPoint Presentation</vt:lpstr>
      <vt:lpstr>Interlude: John’s Prophetic Role</vt:lpstr>
      <vt:lpstr>The Third Woe</vt:lpstr>
      <vt:lpstr>The Third Woe</vt:lpstr>
      <vt:lpstr>PowerPoint Presentation</vt:lpstr>
      <vt:lpstr>The Third Woe</vt:lpstr>
      <vt:lpstr>Revelation 1-11 Recap</vt:lpstr>
      <vt:lpstr>Revelation 1-11 Recap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Conflict b/w Satan and Saints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Conflict b/w Satan and Saints</vt:lpstr>
      <vt:lpstr>Conflict b/w Satan and Saints</vt:lpstr>
      <vt:lpstr>PowerPoint Presentation</vt:lpstr>
      <vt:lpstr>The Seven Bowls of Wrath</vt:lpstr>
      <vt:lpstr>The Seven Bowls of Wrath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Pollard</dc:creator>
  <cp:lastModifiedBy>John Pollard</cp:lastModifiedBy>
  <cp:revision>109</cp:revision>
  <dcterms:created xsi:type="dcterms:W3CDTF">2019-02-13T21:30:58Z</dcterms:created>
  <dcterms:modified xsi:type="dcterms:W3CDTF">2019-11-18T01:51:15Z</dcterms:modified>
</cp:coreProperties>
</file>