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4674"/>
  </p:normalViewPr>
  <p:slideViewPr>
    <p:cSldViewPr snapToGrid="0" snapToObjects="1">
      <p:cViewPr varScale="1">
        <p:scale>
          <a:sx n="120" d="100"/>
          <a:sy n="120" d="100"/>
        </p:scale>
        <p:origin x="200" y="3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1/26/18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3360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1/26/18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1554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1/26/18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898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1/26/18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0668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1/26/18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384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1/26/18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6179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1/26/18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0829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1/26/18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637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1/26/18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897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1/26/18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855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1/26/18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482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ADCAA9-E653-514A-9EE0-D70185055D33}" type="datetimeFigureOut">
              <a:rPr lang="en-US" smtClean="0"/>
              <a:t>1/26/18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441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1832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FE174-A359-C149-A200-DD1A680E5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63707AB-0923-0B46-A213-8FD5B8F8F5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6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6660" y="1825625"/>
            <a:ext cx="6145619" cy="3937222"/>
          </a:xfrm>
        </p:spPr>
        <p:txBody>
          <a:bodyPr/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1:1-3– Jonah is called but flees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Their wickedness has come up to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Gen.18:20,19:13– Sodom and Gomorrah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Why run to Tarshish? Run from God?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Trying to get away as far as possible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Psalm 139:7-12; Heb. 4:13</a:t>
            </a:r>
          </a:p>
          <a:p>
            <a:pPr marL="457200" lvl="1" indent="0">
              <a:spcBef>
                <a:spcPts val="1600"/>
              </a:spcBef>
              <a:buNone/>
            </a:pP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89896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6660" y="1825625"/>
            <a:ext cx="6145619" cy="3937222"/>
          </a:xfrm>
        </p:spPr>
        <p:txBody>
          <a:bodyPr/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1:4-6– Sailors cry out to their gods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tries to bring Jonah to his senses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LORD(YHWH) vs. Baal controlling weather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Sailors are fearful and cry out to gods (Elohim)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Sailors desperately pray; Jonah sleeps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Pleading with Jonah to call on his god</a:t>
            </a:r>
          </a:p>
          <a:p>
            <a:pPr marL="457200" lvl="1" indent="0">
              <a:spcBef>
                <a:spcPts val="1600"/>
              </a:spcBef>
              <a:buNone/>
            </a:pP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87023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6660" y="1825625"/>
            <a:ext cx="6145619" cy="3937222"/>
          </a:xfrm>
        </p:spPr>
        <p:txBody>
          <a:bodyPr/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1:7-10– Jonah’s disobedience is known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Casting lots– Josh.7:14; Prov.16:33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Jonah is found out and is questioned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Jonah’s response causes the men to be even more fear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Sailors are astounded with Jonah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Seem to have more sense than he does</a:t>
            </a:r>
          </a:p>
          <a:p>
            <a:pPr marL="457200" lvl="1" indent="0">
              <a:spcBef>
                <a:spcPts val="1600"/>
              </a:spcBef>
              <a:buNone/>
            </a:pP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120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72818" y="1825625"/>
            <a:ext cx="6569765" cy="3937222"/>
          </a:xfrm>
        </p:spPr>
        <p:txBody>
          <a:bodyPr/>
          <a:lstStyle/>
          <a:p>
            <a:pPr>
              <a:spcBef>
                <a:spcPts val="1600"/>
              </a:spcBef>
            </a:pPr>
            <a:r>
              <a:rPr lang="en-US" sz="27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1:11-17–Jonah’s idea and God’s deliverance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Storm keeps intensifying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Jonah wants to be thrown into the sea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Gentiles have more concern for Jonah than he has had for them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Transition from Elohim to YHWH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Jonah is thrown into the sea and God delivers him</a:t>
            </a:r>
          </a:p>
          <a:p>
            <a:pPr marL="457200" lvl="1" indent="0">
              <a:spcBef>
                <a:spcPts val="1600"/>
              </a:spcBef>
              <a:buNone/>
            </a:pP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6493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2573" y="893134"/>
            <a:ext cx="6798365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2089" y="1690688"/>
            <a:ext cx="6450494" cy="4217366"/>
          </a:xfrm>
        </p:spPr>
        <p:txBody>
          <a:bodyPr/>
          <a:lstStyle/>
          <a:p>
            <a:pPr>
              <a:spcBef>
                <a:spcPts val="1600"/>
              </a:spcBef>
              <a:defRPr/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Titled after principal character– </a:t>
            </a:r>
            <a:r>
              <a:rPr lang="en-US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“Dove”</a:t>
            </a:r>
          </a:p>
          <a:p>
            <a:pPr>
              <a:spcBef>
                <a:spcPts val="1600"/>
              </a:spcBef>
              <a:defRPr/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Date: ca. 783-753 (Jeroboam II, Uzziah)</a:t>
            </a:r>
          </a:p>
          <a:p>
            <a:pPr>
              <a:spcBef>
                <a:spcPts val="1600"/>
              </a:spcBef>
              <a:defRPr/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2 Kings14:25- Prophet from Gath-hepher</a:t>
            </a:r>
          </a:p>
          <a:p>
            <a:pPr marL="0" indent="0">
              <a:lnSpc>
                <a:spcPct val="100000"/>
              </a:lnSpc>
              <a:spcBef>
                <a:spcPts val="1600"/>
              </a:spcBef>
              <a:buNone/>
              <a:defRPr/>
            </a:pP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208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CD33D-FF06-4641-88D2-E02B0877A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0C9B12C-8E24-D749-A88A-63DD8C0F1F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8994" y="234"/>
            <a:ext cx="9152994" cy="6857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28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2573" y="893134"/>
            <a:ext cx="6798365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2089" y="1690688"/>
            <a:ext cx="6450494" cy="4217366"/>
          </a:xfrm>
        </p:spPr>
        <p:txBody>
          <a:bodyPr/>
          <a:lstStyle/>
          <a:p>
            <a:pPr>
              <a:spcBef>
                <a:spcPts val="1600"/>
              </a:spcBef>
              <a:defRPr/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Titled after principal character– </a:t>
            </a:r>
            <a:r>
              <a:rPr lang="en-US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“Dove”</a:t>
            </a:r>
          </a:p>
          <a:p>
            <a:pPr>
              <a:spcBef>
                <a:spcPts val="1600"/>
              </a:spcBef>
              <a:defRPr/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Date: ca. 783-753 (Jeroboam II, Uzziah)</a:t>
            </a:r>
          </a:p>
          <a:p>
            <a:pPr>
              <a:spcBef>
                <a:spcPts val="1600"/>
              </a:spcBef>
              <a:defRPr/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2 Kings14:25- Prophet from Gath-hepher</a:t>
            </a:r>
          </a:p>
          <a:p>
            <a:pPr>
              <a:lnSpc>
                <a:spcPct val="100000"/>
              </a:lnSpc>
              <a:spcBef>
                <a:spcPts val="1600"/>
              </a:spcBef>
              <a:defRPr/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Assyria is the ruling power</a:t>
            </a:r>
          </a:p>
          <a:p>
            <a:pPr marL="0" indent="0">
              <a:lnSpc>
                <a:spcPct val="100000"/>
              </a:lnSpc>
              <a:spcBef>
                <a:spcPts val="1600"/>
              </a:spcBef>
              <a:buNone/>
              <a:defRPr/>
            </a:pP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8144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B2673-5AB1-A846-B4ED-0C7FE6A7B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1AB6A60-3198-5240-990D-48A1DD4E95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8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856776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2573" y="893134"/>
            <a:ext cx="6798365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2089" y="1690688"/>
            <a:ext cx="6450494" cy="4217366"/>
          </a:xfrm>
        </p:spPr>
        <p:txBody>
          <a:bodyPr/>
          <a:lstStyle/>
          <a:p>
            <a:pPr>
              <a:spcBef>
                <a:spcPts val="1600"/>
              </a:spcBef>
              <a:defRPr/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Titled after principal character– </a:t>
            </a:r>
            <a:r>
              <a:rPr lang="en-US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“Dove”</a:t>
            </a:r>
          </a:p>
          <a:p>
            <a:pPr>
              <a:spcBef>
                <a:spcPts val="1600"/>
              </a:spcBef>
              <a:defRPr/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Date: ca. 783-753 (Jeroboam II, Uzziah)</a:t>
            </a:r>
          </a:p>
          <a:p>
            <a:pPr>
              <a:spcBef>
                <a:spcPts val="1600"/>
              </a:spcBef>
              <a:defRPr/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2 Kings14:25- Prophet from Gath-hepher</a:t>
            </a:r>
          </a:p>
          <a:p>
            <a:pPr>
              <a:lnSpc>
                <a:spcPct val="100000"/>
              </a:lnSpc>
              <a:spcBef>
                <a:spcPts val="1600"/>
              </a:spcBef>
              <a:defRPr/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Assyria is the ruling power</a:t>
            </a:r>
          </a:p>
          <a:p>
            <a:pPr>
              <a:lnSpc>
                <a:spcPct val="100000"/>
              </a:lnSpc>
              <a:spcBef>
                <a:spcPts val="1600"/>
              </a:spcBef>
              <a:defRPr/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Key Passage: Jonah 4:2b</a:t>
            </a:r>
          </a:p>
          <a:p>
            <a:pPr>
              <a:lnSpc>
                <a:spcPct val="100000"/>
              </a:lnSpc>
              <a:spcBef>
                <a:spcPts val="1600"/>
              </a:spcBef>
              <a:defRPr/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Key Message: God’s Lovingkindness</a:t>
            </a:r>
          </a:p>
          <a:p>
            <a:pPr>
              <a:lnSpc>
                <a:spcPct val="100000"/>
              </a:lnSpc>
              <a:spcBef>
                <a:spcPts val="1600"/>
              </a:spcBef>
              <a:defRPr/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Typology/ Allegory in Jonah</a:t>
            </a:r>
          </a:p>
          <a:p>
            <a:pPr>
              <a:lnSpc>
                <a:spcPct val="100000"/>
              </a:lnSpc>
              <a:spcBef>
                <a:spcPts val="1600"/>
              </a:spcBef>
              <a:defRPr/>
            </a:pP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78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2573" y="893134"/>
            <a:ext cx="6798365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8439" y="1690688"/>
            <a:ext cx="6346631" cy="4710113"/>
          </a:xfrm>
          <a:noFill/>
        </p:spPr>
        <p:txBody>
          <a:bodyPr>
            <a:normAutofit/>
          </a:bodyPr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</a:pPr>
            <a:r>
              <a:rPr lang="en-US" u="sng" dirty="0">
                <a:latin typeface="Abadi MT Condensed Extra Bold" panose="020B0306030101010103" pitchFamily="34" charset="77"/>
                <a:ea typeface="HG明朝B"/>
                <a:cs typeface="Times New Roman" panose="02020603050405020304" pitchFamily="18" charset="0"/>
              </a:rPr>
              <a:t>Jonah flees his mission (1:1–2:10) </a:t>
            </a:r>
            <a:endParaRPr lang="en-US" sz="2400" dirty="0">
              <a:latin typeface="Abadi MT Condensed Extra Bold" panose="020B0306030101010103" pitchFamily="34" charset="77"/>
              <a:ea typeface="HG明朝B"/>
              <a:cs typeface="Times New Roman" panose="02020603050405020304" pitchFamily="18" charset="0"/>
            </a:endParaRP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Font typeface="+mj-lt"/>
              <a:buAutoNum type="alphaUcPeriod"/>
            </a:pPr>
            <a:r>
              <a:rPr lang="en-US" sz="2600" dirty="0">
                <a:latin typeface="Abadi MT Condensed Extra Bold" panose="020B0306030101010103" pitchFamily="34" charset="77"/>
                <a:ea typeface="HG明朝B"/>
                <a:cs typeface="Times New Roman" panose="02020603050405020304" pitchFamily="18" charset="0"/>
              </a:rPr>
              <a:t>Jonah’s Commission and Flight (1:1-3)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Font typeface="+mj-lt"/>
              <a:buAutoNum type="alphaUcPeriod"/>
            </a:pPr>
            <a:r>
              <a:rPr lang="en-US" sz="2600" dirty="0">
                <a:latin typeface="Abadi MT Condensed Extra Bold" panose="020B0306030101010103" pitchFamily="34" charset="77"/>
                <a:ea typeface="HG明朝B"/>
                <a:cs typeface="Times New Roman" panose="02020603050405020304" pitchFamily="18" charset="0"/>
              </a:rPr>
              <a:t>The Sailors cry out to their gods (1:4-6) 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Font typeface="+mj-lt"/>
              <a:buAutoNum type="alphaUcPeriod"/>
            </a:pPr>
            <a:r>
              <a:rPr lang="en-US" sz="2600" dirty="0">
                <a:latin typeface="Abadi MT Condensed Extra Bold" panose="020B0306030101010103" pitchFamily="34" charset="77"/>
                <a:ea typeface="HG明朝B"/>
                <a:cs typeface="Times New Roman" panose="02020603050405020304" pitchFamily="18" charset="0"/>
              </a:rPr>
              <a:t>Jonah’s disobedience comes to light (1:7-10)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Font typeface="+mj-lt"/>
              <a:buAutoNum type="alphaUcPeriod"/>
            </a:pPr>
            <a:r>
              <a:rPr lang="en-US" sz="2600" dirty="0">
                <a:latin typeface="Abadi MT Condensed Extra Bold" panose="020B0306030101010103" pitchFamily="34" charset="77"/>
                <a:ea typeface="HG明朝B"/>
                <a:cs typeface="Times New Roman" panose="02020603050405020304" pitchFamily="18" charset="0"/>
              </a:rPr>
              <a:t>Jonah takes drastic measures and God delivers (1:11-17)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sz="2600" dirty="0">
                <a:latin typeface="Abadi MT Condensed Extra Bold" panose="020B0306030101010103" pitchFamily="34" charset="77"/>
                <a:ea typeface="HG明朝B"/>
                <a:cs typeface="Times New Roman" panose="02020603050405020304" pitchFamily="18" charset="0"/>
              </a:rPr>
              <a:t>Jonah prays to God and makes a vow (2:1-10</a:t>
            </a:r>
            <a:r>
              <a:rPr lang="en-US" dirty="0">
                <a:latin typeface="Abadi MT Condensed Extra Bold" panose="020B0306030101010103" pitchFamily="34" charset="77"/>
                <a:ea typeface="HG明朝B"/>
                <a:cs typeface="Times New Roman" panose="02020603050405020304" pitchFamily="18" charset="0"/>
              </a:rPr>
              <a:t>)</a:t>
            </a:r>
            <a:endParaRPr lang="en-US" sz="2000" dirty="0">
              <a:latin typeface="Abadi MT Condensed Extra Bold" panose="020B0306030101010103" pitchFamily="34" charset="77"/>
              <a:ea typeface="HG明朝B"/>
              <a:cs typeface="Times New Roman" panose="02020603050405020304" pitchFamily="18" charset="0"/>
            </a:endParaRPr>
          </a:p>
          <a:p>
            <a:pPr>
              <a:spcBef>
                <a:spcPts val="1600"/>
              </a:spcBef>
            </a:pP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>
              <a:spcBef>
                <a:spcPts val="1600"/>
              </a:spcBef>
            </a:pP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402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2573" y="893134"/>
            <a:ext cx="6798365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1356" y="1681785"/>
            <a:ext cx="6301409" cy="4858163"/>
          </a:xfrm>
          <a:noFill/>
        </p:spPr>
        <p:txBody>
          <a:bodyPr>
            <a:normAutofit/>
          </a:bodyPr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dirty="0">
                <a:latin typeface="Abadi MT Condensed Extra Bold" panose="020B0306030101010103" pitchFamily="34" charset="77"/>
                <a:ea typeface="HG明朝B"/>
                <a:cs typeface="Times New Roman" panose="02020603050405020304" pitchFamily="18" charset="0"/>
              </a:rPr>
              <a:t>II. </a:t>
            </a:r>
            <a:r>
              <a:rPr lang="en-US" sz="2600" u="sng" dirty="0">
                <a:latin typeface="Abadi MT Condensed Extra Bold" panose="020B0306030101010103" pitchFamily="34" charset="77"/>
                <a:ea typeface="HG明朝B"/>
                <a:cs typeface="Times New Roman" panose="02020603050405020304" pitchFamily="18" charset="0"/>
              </a:rPr>
              <a:t>Jonah fulfills God’s will but is displeased   (3:1–4:11)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Font typeface="+mj-lt"/>
              <a:buAutoNum type="alphaUcPeriod"/>
            </a:pPr>
            <a:r>
              <a:rPr lang="en-US" dirty="0">
                <a:latin typeface="Abadi MT Condensed Extra Bold" panose="020B0306030101010103" pitchFamily="34" charset="77"/>
                <a:ea typeface="HG明朝B"/>
                <a:cs typeface="Times New Roman" panose="02020603050405020304" pitchFamily="18" charset="0"/>
              </a:rPr>
              <a:t>Jonah’s Commission and Acknowledgement (3:1-4) 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Font typeface="+mj-lt"/>
              <a:buAutoNum type="alphaUcPeriod"/>
            </a:pPr>
            <a:r>
              <a:rPr lang="en-US" dirty="0">
                <a:latin typeface="Abadi MT Condensed Extra Bold" panose="020B0306030101010103" pitchFamily="34" charset="77"/>
                <a:ea typeface="HG明朝B"/>
                <a:cs typeface="Times New Roman" panose="02020603050405020304" pitchFamily="18" charset="0"/>
              </a:rPr>
              <a:t>The wicked city repents and turns to God (3:5-9)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Font typeface="+mj-lt"/>
              <a:buAutoNum type="alphaUcPeriod"/>
            </a:pPr>
            <a:r>
              <a:rPr lang="en-US" dirty="0">
                <a:latin typeface="Abadi MT Condensed Extra Bold" panose="020B0306030101010103" pitchFamily="34" charset="77"/>
                <a:ea typeface="HG明朝B"/>
                <a:cs typeface="Times New Roman" panose="02020603050405020304" pitchFamily="18" charset="0"/>
              </a:rPr>
              <a:t>God relents concerning the calamity according to His lovingkindess (3:10–4:2)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Font typeface="+mj-lt"/>
              <a:buAutoNum type="alphaUcPeriod"/>
            </a:pPr>
            <a:r>
              <a:rPr lang="en-US" dirty="0">
                <a:latin typeface="Abadi MT Condensed Extra Bold" panose="020B0306030101010103" pitchFamily="34" charset="77"/>
                <a:ea typeface="HG明朝B"/>
                <a:cs typeface="Times New Roman" panose="02020603050405020304" pitchFamily="18" charset="0"/>
              </a:rPr>
              <a:t>Jonah pleads to have his life taken away (4:3-4)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+mj-lt"/>
              <a:buAutoNum type="alphaUcPeriod"/>
            </a:pPr>
            <a:r>
              <a:rPr lang="en-US" dirty="0">
                <a:latin typeface="Abadi MT Condensed Extra Bold" panose="020B0306030101010103" pitchFamily="34" charset="77"/>
                <a:ea typeface="HG明朝B"/>
                <a:cs typeface="Times New Roman" panose="02020603050405020304" pitchFamily="18" charset="0"/>
              </a:rPr>
              <a:t>God appeals to Jonah (4:5-11)</a:t>
            </a:r>
          </a:p>
          <a:p>
            <a:pPr>
              <a:spcBef>
                <a:spcPts val="1600"/>
              </a:spcBef>
            </a:pP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>
              <a:spcBef>
                <a:spcPts val="1600"/>
              </a:spcBef>
            </a:pP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478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6660" y="1825625"/>
            <a:ext cx="6145619" cy="3937222"/>
          </a:xfrm>
        </p:spPr>
        <p:txBody>
          <a:bodyPr/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1:1-3– Jonah is called but flees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Their wickedness has come up to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Gen.18:20,19:13– Sodom and Gomorrah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Why run to Tarshish? Run from God?</a:t>
            </a:r>
          </a:p>
          <a:p>
            <a:pPr marL="457200" lvl="1" indent="0">
              <a:spcBef>
                <a:spcPts val="1600"/>
              </a:spcBef>
              <a:buNone/>
            </a:pP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81626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</TotalTime>
  <Words>440</Words>
  <Application>Microsoft Macintosh PowerPoint</Application>
  <PresentationFormat>On-screen Show (4:3)</PresentationFormat>
  <Paragraphs>64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Abadi MT Condensed Extra Bold</vt:lpstr>
      <vt:lpstr>Arial</vt:lpstr>
      <vt:lpstr>Baskerville</vt:lpstr>
      <vt:lpstr>Calibri</vt:lpstr>
      <vt:lpstr>Calibri Light</vt:lpstr>
      <vt:lpstr>HG明朝B</vt:lpstr>
      <vt:lpstr>Times New Roman</vt:lpstr>
      <vt:lpstr>Wingdings</vt:lpstr>
      <vt:lpstr>1_Office Theme</vt:lpstr>
      <vt:lpstr>PowerPoint Presentation</vt:lpstr>
      <vt:lpstr>Introduction</vt:lpstr>
      <vt:lpstr>PowerPoint Presentation</vt:lpstr>
      <vt:lpstr>Introduction</vt:lpstr>
      <vt:lpstr>PowerPoint Presentation</vt:lpstr>
      <vt:lpstr>Introduction</vt:lpstr>
      <vt:lpstr>Outline</vt:lpstr>
      <vt:lpstr>Outline</vt:lpstr>
      <vt:lpstr>Chapter 1</vt:lpstr>
      <vt:lpstr>PowerPoint Presentation</vt:lpstr>
      <vt:lpstr>Chapter 1</vt:lpstr>
      <vt:lpstr>Chapter 1</vt:lpstr>
      <vt:lpstr>Chapter 1</vt:lpstr>
      <vt:lpstr>Chapter 1</vt:lpstr>
    </vt:vector>
  </TitlesOfParts>
  <Company/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Pollard</dc:creator>
  <cp:lastModifiedBy>John Pollard</cp:lastModifiedBy>
  <cp:revision>2</cp:revision>
  <dcterms:created xsi:type="dcterms:W3CDTF">2018-01-26T18:56:53Z</dcterms:created>
  <dcterms:modified xsi:type="dcterms:W3CDTF">2018-01-26T20:38:48Z</dcterms:modified>
</cp:coreProperties>
</file>