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sldIdLst>
    <p:sldId id="256" r:id="rId3"/>
    <p:sldId id="258" r:id="rId4"/>
    <p:sldId id="259" r:id="rId5"/>
    <p:sldId id="278" r:id="rId6"/>
    <p:sldId id="263" r:id="rId7"/>
    <p:sldId id="265" r:id="rId8"/>
    <p:sldId id="279" r:id="rId9"/>
    <p:sldId id="266" r:id="rId10"/>
    <p:sldId id="280" r:id="rId11"/>
    <p:sldId id="267" r:id="rId12"/>
    <p:sldId id="281" r:id="rId13"/>
    <p:sldId id="282" r:id="rId14"/>
    <p:sldId id="283" r:id="rId15"/>
    <p:sldId id="284" r:id="rId16"/>
    <p:sldId id="304" r:id="rId17"/>
    <p:sldId id="268" r:id="rId18"/>
    <p:sldId id="286" r:id="rId19"/>
    <p:sldId id="287" r:id="rId20"/>
    <p:sldId id="285" r:id="rId21"/>
    <p:sldId id="288" r:id="rId22"/>
    <p:sldId id="289" r:id="rId23"/>
    <p:sldId id="290" r:id="rId24"/>
    <p:sldId id="292" r:id="rId25"/>
    <p:sldId id="291" r:id="rId26"/>
    <p:sldId id="293" r:id="rId27"/>
    <p:sldId id="294" r:id="rId28"/>
    <p:sldId id="295" r:id="rId29"/>
    <p:sldId id="296" r:id="rId30"/>
    <p:sldId id="305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06" r:id="rId39"/>
    <p:sldId id="307" r:id="rId40"/>
    <p:sldId id="308" r:id="rId41"/>
    <p:sldId id="309" r:id="rId42"/>
    <p:sldId id="310" r:id="rId43"/>
    <p:sldId id="311" r:id="rId44"/>
    <p:sldId id="318" r:id="rId45"/>
    <p:sldId id="314" r:id="rId46"/>
    <p:sldId id="313" r:id="rId47"/>
    <p:sldId id="315" r:id="rId48"/>
    <p:sldId id="316" r:id="rId49"/>
    <p:sldId id="325" r:id="rId50"/>
    <p:sldId id="317" r:id="rId51"/>
    <p:sldId id="319" r:id="rId52"/>
    <p:sldId id="320" r:id="rId53"/>
    <p:sldId id="321" r:id="rId54"/>
    <p:sldId id="326" r:id="rId55"/>
    <p:sldId id="322" r:id="rId56"/>
    <p:sldId id="323" r:id="rId57"/>
    <p:sldId id="324" r:id="rId58"/>
    <p:sldId id="327" r:id="rId59"/>
    <p:sldId id="328" r:id="rId60"/>
    <p:sldId id="329" r:id="rId61"/>
    <p:sldId id="330" r:id="rId62"/>
    <p:sldId id="331" r:id="rId63"/>
    <p:sldId id="332" r:id="rId64"/>
    <p:sldId id="333" r:id="rId65"/>
    <p:sldId id="335" r:id="rId66"/>
    <p:sldId id="334" r:id="rId67"/>
    <p:sldId id="336" r:id="rId68"/>
    <p:sldId id="337" r:id="rId69"/>
    <p:sldId id="338" r:id="rId70"/>
    <p:sldId id="339" r:id="rId71"/>
    <p:sldId id="351" r:id="rId72"/>
    <p:sldId id="340" r:id="rId73"/>
    <p:sldId id="341" r:id="rId74"/>
    <p:sldId id="342" r:id="rId75"/>
    <p:sldId id="343" r:id="rId76"/>
    <p:sldId id="344" r:id="rId77"/>
    <p:sldId id="345" r:id="rId78"/>
    <p:sldId id="346" r:id="rId79"/>
    <p:sldId id="348" r:id="rId80"/>
    <p:sldId id="352" r:id="rId81"/>
    <p:sldId id="349" r:id="rId82"/>
    <p:sldId id="350" r:id="rId83"/>
    <p:sldId id="353" r:id="rId84"/>
    <p:sldId id="354" r:id="rId85"/>
    <p:sldId id="355" r:id="rId86"/>
    <p:sldId id="356" r:id="rId87"/>
    <p:sldId id="357" r:id="rId88"/>
    <p:sldId id="359" r:id="rId89"/>
    <p:sldId id="360" r:id="rId90"/>
    <p:sldId id="358" r:id="rId91"/>
    <p:sldId id="369" r:id="rId92"/>
    <p:sldId id="361" r:id="rId93"/>
    <p:sldId id="362" r:id="rId94"/>
    <p:sldId id="363" r:id="rId95"/>
    <p:sldId id="364" r:id="rId96"/>
    <p:sldId id="365" r:id="rId97"/>
    <p:sldId id="366" r:id="rId98"/>
    <p:sldId id="371" r:id="rId99"/>
    <p:sldId id="370" r:id="rId100"/>
    <p:sldId id="372" r:id="rId101"/>
    <p:sldId id="373" r:id="rId102"/>
    <p:sldId id="374" r:id="rId103"/>
    <p:sldId id="375" r:id="rId10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74"/>
  </p:normalViewPr>
  <p:slideViewPr>
    <p:cSldViewPr snapToGrid="0" snapToObjects="1">
      <p:cViewPr varScale="1">
        <p:scale>
          <a:sx n="120" d="100"/>
          <a:sy n="120" d="100"/>
        </p:scale>
        <p:origin x="200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07" Type="http://schemas.openxmlformats.org/officeDocument/2006/relationships/theme" Target="theme/theme1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6/13/18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37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6/13/18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85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6/13/18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187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6/13/18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6257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6/13/18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087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6/13/18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8597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6/13/18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4251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6/13/18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02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6/13/18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498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6/13/18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4064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6/13/18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615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6/13/18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007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6/13/18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3518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6/13/18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0033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6/13/18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18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6/13/18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558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6/13/18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931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6/13/18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71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6/13/18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85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6/13/18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808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6/13/18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812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6/13/18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9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A5B03-C375-6E44-B2A2-953E8A459BA9}" type="datetimeFigureOut">
              <a:rPr lang="en-US" smtClean="0"/>
              <a:t>6/13/18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6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DCAA9-E653-514A-9EE0-D70185055D33}" type="datetimeFigureOut">
              <a:rPr lang="en-US" smtClean="0"/>
              <a:t>6/13/18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56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1251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6660" y="1825625"/>
            <a:ext cx="6145619" cy="406481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1:3-5– Judgment on Damascus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Repetitive Pattern:</a:t>
            </a:r>
          </a:p>
          <a:p>
            <a:pPr lvl="2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3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Thus says the LORD</a:t>
            </a:r>
          </a:p>
          <a:p>
            <a:pPr lvl="2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3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For 3 transgressions and for 4</a:t>
            </a:r>
          </a:p>
          <a:p>
            <a:pPr lvl="2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3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 will not revoke its punishment</a:t>
            </a:r>
          </a:p>
          <a:p>
            <a:pPr lvl="2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3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Because…(description of sin)</a:t>
            </a:r>
          </a:p>
          <a:p>
            <a:pPr lvl="2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3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 will send fire</a:t>
            </a:r>
          </a:p>
          <a:p>
            <a:pPr marL="457200" lvl="1" indent="0">
              <a:spcBef>
                <a:spcPts val="1600"/>
              </a:spcBef>
              <a:buNone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33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197488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8:1-14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Vision of Summer Fruit; Judgment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Reason: Oppression of poor; hate humility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New Moon &amp; Sabbath; when will it be over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Trade and handicraft work stops; sacrifices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Time is money; desire to do evil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Distorting weights &amp; measures; rigged scales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They get more; customers got less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578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197488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8:1-14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Vision of Summer Fruit; Judgment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Purchase the helpless; sell refuse of wheat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YHWH oath; deeds not forgotten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Upheaval and earthquake; compare Nile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Earth darkened; sun down before noon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Solar eclipse cited by Assyrians?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Celebrations turns to lamentation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921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8:1-14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Vision of Summer Fruit; Judgment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Sackcloth &amp; shaving heads (mourning)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Pain like losing an only son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Famine of the word of the LORD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struggling without guidance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Strongest and brightest will fall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Idols and sanctuaries will fall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802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3" y="1825625"/>
            <a:ext cx="6390862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1:3-5– Judgment on Damascus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8 nations addressed in 1:3–2:16</a:t>
            </a:r>
          </a:p>
          <a:p>
            <a:pPr lvl="2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3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 “Heathen Nations”</a:t>
            </a:r>
          </a:p>
          <a:p>
            <a:pPr lvl="2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3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 “Covenant Nations”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Significance of crisscross pattern?</a:t>
            </a:r>
          </a:p>
          <a:p>
            <a:pPr marL="457200" lvl="1" indent="0">
              <a:spcBef>
                <a:spcPts val="1600"/>
              </a:spcBef>
              <a:buNone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92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DD4C84-EDDE-4042-8DE7-34901948D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363" y="369472"/>
            <a:ext cx="3625702" cy="60716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3C0439-BB78-934C-B6F3-793CE6492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019" y="252708"/>
            <a:ext cx="4191148" cy="626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0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63BD8E-216E-ED43-A122-F1D4FE03C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715" y="404037"/>
            <a:ext cx="7669619" cy="575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62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3" y="1838739"/>
            <a:ext cx="6390862" cy="3985591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1:3-5– Judgment on Damascus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8 nations addressed in 1:3–2:16</a:t>
            </a:r>
          </a:p>
          <a:p>
            <a:pPr lvl="2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3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 “Heathen Nations”</a:t>
            </a:r>
          </a:p>
          <a:p>
            <a:pPr lvl="2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3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 “Covenant Nations”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Significance of crisscross pattern?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“For 3 transgressions and for 4”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Enough evidence for conviction (sin upon sin)</a:t>
            </a:r>
          </a:p>
          <a:p>
            <a:pPr marL="457200" lvl="1" indent="0">
              <a:spcBef>
                <a:spcPts val="1600"/>
              </a:spcBef>
              <a:buNone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22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5970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6660" y="1825625"/>
            <a:ext cx="6145619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1:3-5– Judgment on Damascus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prominent city in Aram</a:t>
            </a:r>
          </a:p>
        </p:txBody>
      </p:sp>
    </p:spTree>
    <p:extLst>
      <p:ext uri="{BB962C8B-B14F-4D97-AF65-F5344CB8AC3E}">
        <p14:creationId xmlns:p14="http://schemas.microsoft.com/office/powerpoint/2010/main" val="27145691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3867B0-6A98-B74D-A241-1AC2AD819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11" y="173023"/>
            <a:ext cx="4944139" cy="654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355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6660" y="1825625"/>
            <a:ext cx="6145619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1:3-5– Judgment on Damascus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prominent city in Aram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“Threshed Gilead; sharp iron”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Gilead east of the Jordan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Reference to cruelty and brutality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Fire upon Hazael; citadels of Ben-Hadad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Safe places aren’t safe from God</a:t>
            </a:r>
          </a:p>
        </p:txBody>
      </p:sp>
    </p:spTree>
    <p:extLst>
      <p:ext uri="{BB962C8B-B14F-4D97-AF65-F5344CB8AC3E}">
        <p14:creationId xmlns:p14="http://schemas.microsoft.com/office/powerpoint/2010/main" val="27135041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6660" y="1825625"/>
            <a:ext cx="6145619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1:3-5– Judgment on Damascus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judgment will penetrate defenses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will be slaughtered (cut off)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“Aven”–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Wickedness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“Beth-Eden”–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House of Pleasure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Where is Kir?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Aram go back to captivity </a:t>
            </a: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32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573" y="893134"/>
            <a:ext cx="6798365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2089" y="1690688"/>
            <a:ext cx="6450494" cy="4217366"/>
          </a:xfrm>
        </p:spPr>
        <p:txBody>
          <a:bodyPr/>
          <a:lstStyle/>
          <a:p>
            <a:pPr>
              <a:spcBef>
                <a:spcPts val="1600"/>
              </a:spcBef>
              <a:defRPr/>
            </a:pP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Named after the prophet–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“Burden-bearer”</a:t>
            </a:r>
          </a:p>
          <a:p>
            <a:pPr>
              <a:spcBef>
                <a:spcPts val="1600"/>
              </a:spcBef>
              <a:defRPr/>
            </a:pP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Date: ca. 760-750 BC (Jeroboam II, Uzziah)</a:t>
            </a:r>
          </a:p>
          <a:p>
            <a:pPr>
              <a:spcBef>
                <a:spcPts val="1600"/>
              </a:spcBef>
              <a:defRPr/>
            </a:pP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Amos 1:1– Prophet from Tekoa (Judah)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  <a:defRPr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63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6660" y="1825625"/>
            <a:ext cx="6145619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1:6-8– Judgment on Gaza</a:t>
            </a:r>
          </a:p>
        </p:txBody>
      </p:sp>
    </p:spTree>
    <p:extLst>
      <p:ext uri="{BB962C8B-B14F-4D97-AF65-F5344CB8AC3E}">
        <p14:creationId xmlns:p14="http://schemas.microsoft.com/office/powerpoint/2010/main" val="250624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3867B0-6A98-B74D-A241-1AC2AD819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11" y="173023"/>
            <a:ext cx="4944139" cy="654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95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1:6-8– Judgment on Gaza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South Philistia; prominent port city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Philistines common enemies of Israelites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Punished for deliverance of a nation to Edom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Fire upon Gaza and its citadels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slaughtered; no one shall escape</a:t>
            </a:r>
          </a:p>
        </p:txBody>
      </p:sp>
    </p:spTree>
    <p:extLst>
      <p:ext uri="{BB962C8B-B14F-4D97-AF65-F5344CB8AC3E}">
        <p14:creationId xmlns:p14="http://schemas.microsoft.com/office/powerpoint/2010/main" val="371532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3867B0-6A98-B74D-A241-1AC2AD819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11" y="173023"/>
            <a:ext cx="4944139" cy="654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861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1:9-10– Judgment on Tyre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Capital of Phoenicia; Major port city</a:t>
            </a:r>
          </a:p>
        </p:txBody>
      </p:sp>
    </p:spTree>
    <p:extLst>
      <p:ext uri="{BB962C8B-B14F-4D97-AF65-F5344CB8AC3E}">
        <p14:creationId xmlns:p14="http://schemas.microsoft.com/office/powerpoint/2010/main" val="130861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3867B0-6A98-B74D-A241-1AC2AD819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11" y="173023"/>
            <a:ext cx="4944139" cy="654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532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1:9-10– Judgment on Tyre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Capital of Phoenicia; Major port city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Exportation included people sold into slavery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Punished; Delivered people to Edom (v.6)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Treaty with David and Solomon broken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Fire upon walls and citadels of Tyre</a:t>
            </a:r>
          </a:p>
        </p:txBody>
      </p:sp>
    </p:spTree>
    <p:extLst>
      <p:ext uri="{BB962C8B-B14F-4D97-AF65-F5344CB8AC3E}">
        <p14:creationId xmlns:p14="http://schemas.microsoft.com/office/powerpoint/2010/main" val="356198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1:11-12– Judgment on Edom</a:t>
            </a:r>
          </a:p>
        </p:txBody>
      </p:sp>
    </p:spTree>
    <p:extLst>
      <p:ext uri="{BB962C8B-B14F-4D97-AF65-F5344CB8AC3E}">
        <p14:creationId xmlns:p14="http://schemas.microsoft.com/office/powerpoint/2010/main" val="377817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3867B0-6A98-B74D-A241-1AC2AD819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11" y="173023"/>
            <a:ext cx="4944139" cy="654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05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996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CD33D-FF06-4641-88D2-E02B0877A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3B7C76-D88A-634E-9462-B88610B610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090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1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1:11-12– Judgment on Edom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Edom– Nation from Esau; enemies of Israel (Gen. 25:19-34)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Saul, David and Amaziah fought against them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Hatred; raiding cities, taking captives as slaves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Punished; stifled compassion, constant pursuit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642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1:11-12– Judgment on Edom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Fire upon Teman, Bozran; extreme north and south cities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912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3867B0-6A98-B74D-A241-1AC2AD819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11" y="173023"/>
            <a:ext cx="4944139" cy="654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6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1:13-15– Judgment on Ammon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2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3867B0-6A98-B74D-A241-1AC2AD819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11" y="173023"/>
            <a:ext cx="4944139" cy="654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757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1:13-15– Judgment on Ammon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Ammon– Nation from Ben-Ammi (Gen. 19:37-38)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Continuously seeking to expand borders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Fierce people; idolatrous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Known for their cruel atrocities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Related to Israel but refused to help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61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1:13-15– Judgment on Ammon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Punished; ripped open pregnant women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Fire upon walls and citadels of Rabbah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War cries; storm in day of tempest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Rulers will be exiled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70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2:1-3– Judgment on Moab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77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3867B0-6A98-B74D-A241-1AC2AD819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11" y="173023"/>
            <a:ext cx="4944139" cy="654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823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2:1-3– Judgment on Moab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Nation from Moab (Gen.19:37-38)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Enemies of Israel (Deut.23:3-4)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Ruth prominent Moabite (Matt.1:5-6)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Burn the bones of King of Edom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Fire upon Moab; Kerioth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Cut off judge, princes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1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573" y="893134"/>
            <a:ext cx="6798365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2089" y="1690688"/>
            <a:ext cx="6450494" cy="4217366"/>
          </a:xfrm>
        </p:spPr>
        <p:txBody>
          <a:bodyPr/>
          <a:lstStyle/>
          <a:p>
            <a:pPr>
              <a:spcBef>
                <a:spcPts val="1600"/>
              </a:spcBef>
              <a:defRPr/>
            </a:pP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Named after the prophet–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“Burden-bearer”</a:t>
            </a:r>
          </a:p>
          <a:p>
            <a:pPr>
              <a:spcBef>
                <a:spcPts val="1600"/>
              </a:spcBef>
              <a:defRPr/>
            </a:pP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Date: ca. 760-750 BC (Jeroboam II, Uzziah)</a:t>
            </a:r>
          </a:p>
          <a:p>
            <a:pPr>
              <a:spcBef>
                <a:spcPts val="1600"/>
              </a:spcBef>
              <a:defRPr/>
            </a:pP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Amos 1:1– Prophet from Tekoa (Judah)</a:t>
            </a:r>
          </a:p>
          <a:p>
            <a:pPr>
              <a:spcBef>
                <a:spcPts val="1600"/>
              </a:spcBef>
              <a:defRPr/>
            </a:pP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Falls under Assyrian timeline</a:t>
            </a:r>
          </a:p>
          <a:p>
            <a:pPr>
              <a:spcBef>
                <a:spcPts val="1600"/>
              </a:spcBef>
              <a:defRPr/>
            </a:pP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Political Climate? Aram primary oppressor</a:t>
            </a:r>
          </a:p>
          <a:p>
            <a:pPr>
              <a:spcBef>
                <a:spcPts val="1600"/>
              </a:spcBef>
              <a:defRPr/>
            </a:pP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Key Passage: Amos 5:14-15</a:t>
            </a:r>
          </a:p>
          <a:p>
            <a:pPr>
              <a:spcBef>
                <a:spcPts val="1600"/>
              </a:spcBef>
              <a:defRPr/>
            </a:pP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Key Message: Seek God, Hate Evil, Do Good…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  <a:defRPr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94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2:4-5– Judgment on Judah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94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3867B0-6A98-B74D-A241-1AC2AD819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11" y="173023"/>
            <a:ext cx="4944139" cy="654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351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2:4-5– Judgment on Judah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Covenant nation (2 Kings 17:2)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Rejection of God’s law (2 Kings 17:19)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Chosen people responsible to know His laws (2 Kings 22:11-20)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“Their lies…” 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Idolatry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Fire upon Judah; Jerusalem</a:t>
            </a:r>
          </a:p>
        </p:txBody>
      </p:sp>
    </p:spTree>
    <p:extLst>
      <p:ext uri="{BB962C8B-B14F-4D97-AF65-F5344CB8AC3E}">
        <p14:creationId xmlns:p14="http://schemas.microsoft.com/office/powerpoint/2010/main" val="402797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19166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2:6-16– Judgment on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47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3867B0-6A98-B74D-A241-1AC2AD819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511" y="173023"/>
            <a:ext cx="4944139" cy="654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96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2:6-16– Judgment on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Their turn has come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Kings did evil; known for its idolatry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“Sell the righteous…”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“The needy for…”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“Pant head of helpless”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“Turn aside humble”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35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2:6-16– Judgment on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“A man and his father”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Cloak as pledge (Ex. 25:26-27); Wine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speaks about all He has done for them (vv.9-11)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Emphatic use of pronoun </a:t>
            </a: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“I” 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Destruction of Amorites (Josh. 10-12)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61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8968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2:6-16– Judgment on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Out of Egypt (Ex. 20:2; Deut. 5:6)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Prophets; Nazarites (Deut. 18:18; Num. 6:1-21)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rejected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Two meanings? (2:13)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Judgment (vv. 14-16)</a:t>
            </a:r>
          </a:p>
        </p:txBody>
      </p:sp>
    </p:spTree>
    <p:extLst>
      <p:ext uri="{BB962C8B-B14F-4D97-AF65-F5344CB8AC3E}">
        <p14:creationId xmlns:p14="http://schemas.microsoft.com/office/powerpoint/2010/main" val="341351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573" y="893134"/>
            <a:ext cx="6798365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8437" y="1786270"/>
            <a:ext cx="6692501" cy="4614531"/>
          </a:xfrm>
          <a:noFill/>
        </p:spPr>
        <p:txBody>
          <a:bodyPr>
            <a:normAutofit/>
          </a:bodyPr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500" u="sng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Judgment on the Nations (1:1–2:16) 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500" u="sng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Oracles of Judgement Against Israel (3:1–6:14)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500" u="sng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Visions of Divine Retribution (7:1–9:10)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500" u="sng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Restoration (9:11-15)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endParaRPr lang="en-US" sz="2600" dirty="0">
              <a:latin typeface="Abadi MT Condensed Extra Bold" panose="020B0306030101010103" pitchFamily="34" charset="77"/>
              <a:ea typeface="HG明朝B"/>
              <a:cs typeface="Times New Roman" panose="02020603050405020304" pitchFamily="18" charset="0"/>
            </a:endParaRPr>
          </a:p>
          <a:p>
            <a:pPr>
              <a:spcBef>
                <a:spcPts val="1600"/>
              </a:spcBef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>
              <a:spcBef>
                <a:spcPts val="1600"/>
              </a:spcBef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50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3:1-8– Israel will be punished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“Hear the word of the Lord”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(3:1; 4:1; 5:1)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Entire family– Reference to Judah and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“You only I have chosen”-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accountability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Hebrew distinction w/ </a:t>
            </a: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“punish”</a:t>
            </a:r>
          </a:p>
        </p:txBody>
      </p:sp>
    </p:spTree>
    <p:extLst>
      <p:ext uri="{BB962C8B-B14F-4D97-AF65-F5344CB8AC3E}">
        <p14:creationId xmlns:p14="http://schemas.microsoft.com/office/powerpoint/2010/main" val="405600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3:1-8– Israel will be punished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Series of cause/effect relational questions in vv. 3-6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Apologia or sin?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v. 3, relationship with Israel?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 of 7 questions incite fear; disaster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vv. 7-8 Judgment, warning, who can but prophesy? </a:t>
            </a:r>
          </a:p>
        </p:txBody>
      </p:sp>
    </p:spTree>
    <p:extLst>
      <p:ext uri="{BB962C8B-B14F-4D97-AF65-F5344CB8AC3E}">
        <p14:creationId xmlns:p14="http://schemas.microsoft.com/office/powerpoint/2010/main" val="10846663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3:9-10– The Heathens’ Testimony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Philistines; Egyptians called to witness sin of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Irony of 1:3-2:3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Don’t know how to do what’s right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Hoard up violence; devastation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Jer. 4:22; 5:4</a:t>
            </a:r>
          </a:p>
        </p:txBody>
      </p:sp>
    </p:spTree>
    <p:extLst>
      <p:ext uri="{BB962C8B-B14F-4D97-AF65-F5344CB8AC3E}">
        <p14:creationId xmlns:p14="http://schemas.microsoft.com/office/powerpoint/2010/main" val="16343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59515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3:11-15– Israel judged for their evil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Enemy will weaken and loot the people (Lex Talionis)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Horrific destruction v. 12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Testimony against house of Jacob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Bethel will be punished; altars &amp; horns</a:t>
            </a:r>
          </a:p>
          <a:p>
            <a:pPr marL="457200" lvl="1" indent="0">
              <a:spcBef>
                <a:spcPts val="1600"/>
              </a:spcBef>
              <a:buNone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64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02492E-7BBD-B148-91D6-452274BE75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1088" y="-11710"/>
            <a:ext cx="6347637" cy="68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1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3:11-15– Israel judged for their evil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Enemy will weaken and loot the people (Lex Talionis)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Horrific destruction v. 12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Testimony against house of Jacob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Bethel will be punished; altars &amp; horns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Luxurious homes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destroyed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69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4:1-5– God’s Holiness demands action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“Hear the word of the LORD”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Cows of Bashan (Metaphor)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Oppressing the poor for more pleasure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Bashan: fertile land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Yahweh’s oath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must be dealt with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56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4:1-5– God’s Holiness demands action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Judgment is coming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Meat hooks; fish hooks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Effortless capture of the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Significance of Harmon?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Encouragement of sin?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Sarcastic means to consider actions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13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4:1-5– God’s Holiness demands action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Centers of idolatry: Bethel &amp; Gilgal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5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1051" y="1825625"/>
            <a:ext cx="6261653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1:1-2– The Lion Roars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Sheepherder from Tekoa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Message received through visions (Num.12:1-7)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Message concerning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Jeroboam II– Israel; Uzziah– Judah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 Earthquake? Zech. 14:5</a:t>
            </a:r>
          </a:p>
          <a:p>
            <a:pPr marL="457200" lvl="1" indent="0">
              <a:spcBef>
                <a:spcPts val="1600"/>
              </a:spcBef>
              <a:buNone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0322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B56FB5-57E1-5845-B023-6539B31BD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828" y="389027"/>
            <a:ext cx="7251404" cy="605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82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4:1-5– God’s Holiness demands action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Centers of idolatry: Bethel &amp; Gilgal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Sacrifices and tithes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Hearts misplaced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Worship is not to Yahweh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“So you love to do…”</a:t>
            </a:r>
          </a:p>
        </p:txBody>
      </p:sp>
    </p:spTree>
    <p:extLst>
      <p:ext uri="{BB962C8B-B14F-4D97-AF65-F5344CB8AC3E}">
        <p14:creationId xmlns:p14="http://schemas.microsoft.com/office/powerpoint/2010/main" val="289614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4:6-13–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“Yet you have not returned to Me”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Emphasis on God’s wrath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Emphatic use of ‘I’ to contrast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vv.6-11 actions have one purpose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Famine; would not return (1)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Withholding rain (2); staggering for water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They would not return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64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4:6-13–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“Yet you have not returned to Me”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Treasured produce taken away (3)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Plague like Egypt (4); death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Overthrowing cities (5); Gen.19:24-25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Judgment is intensified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Hardly escaping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After all devastation; do not return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07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48503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4:6-13–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“Yet you have not returned to Me”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Future meeting w/ Yahweh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Fear and not joy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Multiple opportunities to repent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Prepare to meet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Doxology to bring fear v.13</a:t>
            </a:r>
          </a:p>
          <a:p>
            <a:pPr marL="457200" lvl="1" indent="0">
              <a:spcBef>
                <a:spcPts val="1600"/>
              </a:spcBef>
              <a:buNone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26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5:1-3–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 Funeral Song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“Hear this word”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(3:1; 4:1)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Dirge is brought forth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Fail to repent; people will die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Day of Lord cause for mourning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“Virgin”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fallen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prevented adulthood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57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5:1-3–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 Funeral Song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Premature and tragic end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Played the harlot (Jer.18:13)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Neglected in her land; none to help her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90% will be defeated across the board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Remnant left to tell of God’s wrath and power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62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5:4-15–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“Seek Me that you may live”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leads to death; God gives life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Don’t go to Bethel, Gilgal or Beersheba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42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E4EAE8-F7EC-EE43-B8E4-F70BBD439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592" y="264227"/>
            <a:ext cx="4969104" cy="641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30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1479" y="1825625"/>
            <a:ext cx="6331226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1:1-2– The Lion Roars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LORD roars– Lion of Judah (Gen.49:8-9)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Picture of terror and fear; warning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What or where is Zion?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dwelling place</a:t>
            </a:r>
          </a:p>
          <a:p>
            <a:pPr marL="457200" lvl="1" indent="0">
              <a:spcBef>
                <a:spcPts val="1600"/>
              </a:spcBef>
              <a:buNone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7585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09740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5:4-15–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“Seek Me that you may live”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leads to death; God gives life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Don’t go to Bethel, Gilgal or Beersheba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Beersheba associated with patriarchs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Seek God or be consumed by fire (Mk. 9:43-48)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Justice to wormwood; righteous cast down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1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5:4-15–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“Seek Me that you may live”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Pleiades and Orion; God as Creator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Stressing His power and might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Deep darkness to day; day to night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Controls waters, rain; Yahweh is His name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Destruction upon fortresses and the strong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Significance of gate of city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76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5:4-15–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“Seek Me that you may live”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disdain justice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Hate the man with integrity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Oppression of the poor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Curses of the covenant (Deut. 28)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Transgressions of the people are great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taking place at the gate</a:t>
            </a:r>
          </a:p>
        </p:txBody>
      </p:sp>
    </p:spTree>
    <p:extLst>
      <p:ext uri="{BB962C8B-B14F-4D97-AF65-F5344CB8AC3E}">
        <p14:creationId xmlns:p14="http://schemas.microsoft.com/office/powerpoint/2010/main" val="258013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5:4-15–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“Seek Me that you may live”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Wisdom failing or poor keeping quiet?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Emphasis on seeking good; not evil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Seeking God means giving one’s all to living righteous and doing justice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Deception of LORD on their side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does not tolerate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19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5:4-15–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“Seek Me that you may live”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Do the opposite of what they were living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Energy used to do evil must be employed to do good to live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mercy; conditional nature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Remnant of Joseph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Messianic timeline</a:t>
            </a:r>
          </a:p>
        </p:txBody>
      </p:sp>
    </p:spTree>
    <p:extLst>
      <p:ext uri="{BB962C8B-B14F-4D97-AF65-F5344CB8AC3E}">
        <p14:creationId xmlns:p14="http://schemas.microsoft.com/office/powerpoint/2010/main" val="144176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5:16-20–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Descriptions of Judgment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Dirge re-emphasized; inclusio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Farmers; professional mourners called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Wailing in vineyards (reversal)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Pass through their midst (Ex.12:12)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First appearance of </a:t>
            </a: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“day of the LORD”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Understanding of deliverance</a:t>
            </a:r>
          </a:p>
        </p:txBody>
      </p:sp>
    </p:spTree>
    <p:extLst>
      <p:ext uri="{BB962C8B-B14F-4D97-AF65-F5344CB8AC3E}">
        <p14:creationId xmlns:p14="http://schemas.microsoft.com/office/powerpoint/2010/main" val="361227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5:16-20–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Descriptions of Judgment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Longing for day which is disaster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Darkness not light; mourning, fear, disaster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Ferocious animals; lion, bear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If escaped snake will attack; there is no escaping the day of the LORD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Gloom, darkness; inclusio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65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5:21-26–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Misguided Worship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Hearts are misplaced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Offerings, festivals, assemblies all despised by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wants nothing to do with their “worship”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Songs, melodies are an abomination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nose, ears and eyes are closed </a:t>
            </a:r>
          </a:p>
        </p:txBody>
      </p:sp>
    </p:spTree>
    <p:extLst>
      <p:ext uri="{BB962C8B-B14F-4D97-AF65-F5344CB8AC3E}">
        <p14:creationId xmlns:p14="http://schemas.microsoft.com/office/powerpoint/2010/main" val="110477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198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02492E-7BBD-B148-91D6-452274BE75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1088" y="-11710"/>
            <a:ext cx="6347637" cy="68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29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5:21-26–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Misguided Worship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Correct wrong with justice and righteousness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Without these elements their rituals don’t matter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Concerned with serving idols and not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is repeatedly rejected as their King</a:t>
            </a:r>
          </a:p>
        </p:txBody>
      </p:sp>
    </p:spTree>
    <p:extLst>
      <p:ext uri="{BB962C8B-B14F-4D97-AF65-F5344CB8AC3E}">
        <p14:creationId xmlns:p14="http://schemas.microsoft.com/office/powerpoint/2010/main" val="324886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5:27–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You will be exiled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Exiled beyond Damascus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Actual enemy never mentioned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is control of Israel’s affairs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Captivity is His doing</a:t>
            </a:r>
          </a:p>
        </p:txBody>
      </p:sp>
    </p:spTree>
    <p:extLst>
      <p:ext uri="{BB962C8B-B14F-4D97-AF65-F5344CB8AC3E}">
        <p14:creationId xmlns:p14="http://schemas.microsoft.com/office/powerpoint/2010/main" val="263413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6:1-14–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“Woe to those who are at ease”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Woe to Israel and/or Zion? (v.1)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Wealthy class in Samaria; all is right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Significance of Calneh, Hamath, Gath?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Prosperity and wealth being enjoyed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Are they better?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won’t be exempted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816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6:1-14–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“Woe to those who are at ease”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Drowning out the calamity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Bringing destruction on themselves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Reclining ivory beds; sprawling couches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Choice meats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Music and entertainment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Quick to celebrate; slow to repent</a:t>
            </a:r>
          </a:p>
        </p:txBody>
      </p:sp>
    </p:spTree>
    <p:extLst>
      <p:ext uri="{BB962C8B-B14F-4D97-AF65-F5344CB8AC3E}">
        <p14:creationId xmlns:p14="http://schemas.microsoft.com/office/powerpoint/2010/main" val="111618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6:1-14–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“Woe to those who are at ease”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Equating themselves to David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Wine sacrificial bowls; sprinkling blood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Anointing with oil; dirge fell on deaf ears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First to be exiled; elaborate lifestyle ends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oath; irrevocable disaster coming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LORD hates pride (Prov. 6:16)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18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6:1-14–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“Woe to those who are at ease”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Detests its citadels (3:10-11)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City and all in it will perish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Ominous onslaught of the enemy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Kinsman (burning?); extreme scenes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Invoking God’s name; presence in disaster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Merism all encompassing judgment</a:t>
            </a:r>
          </a:p>
        </p:txBody>
      </p:sp>
    </p:spTree>
    <p:extLst>
      <p:ext uri="{BB962C8B-B14F-4D97-AF65-F5344CB8AC3E}">
        <p14:creationId xmlns:p14="http://schemas.microsoft.com/office/powerpoint/2010/main" val="193264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6:1-14–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“Woe to those who are at ease”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Horse run rocks; oxen plow sea/rocks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Perversion of justice/righteousness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Upsetting natural order has consequences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Rejoicing in Lo-debar (nothing)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Taken Karnaim (horns); Self-praise</a:t>
            </a:r>
          </a:p>
          <a:p>
            <a:pPr marL="457200" lvl="1" indent="0">
              <a:spcBef>
                <a:spcPts val="1600"/>
              </a:spcBef>
              <a:buNone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88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A6EC40-66E9-7642-886F-14051FF7E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541721"/>
            <a:ext cx="4023832" cy="34006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19DCCC-5602-1044-A1E8-36141FBD6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755" y="679976"/>
            <a:ext cx="3955310" cy="494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1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6:1-14–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“Woe to those who are at ease”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Horse run rocks; oxen plow sea/rocks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Perversion of justice/righteousness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Upsetting natural order has consequences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Rejoicing in Lo-debar (nothing)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Taken Karnaim (horns); Self-praise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Man’s strength is nothing to rejoice 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54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6:1-14–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“Woe to those who are at ease”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will </a:t>
            </a: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“raise up”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(reversal; curses)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Nation to afflict (Unknown in Amos)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LORD of Hosts; Sovereignty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From north to south borders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Time of peace and prosperity turned into suffering because of sin</a:t>
            </a:r>
          </a:p>
        </p:txBody>
      </p:sp>
    </p:spTree>
    <p:extLst>
      <p:ext uri="{BB962C8B-B14F-4D97-AF65-F5344CB8AC3E}">
        <p14:creationId xmlns:p14="http://schemas.microsoft.com/office/powerpoint/2010/main" val="305733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1479" y="1825625"/>
            <a:ext cx="6331226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1:1-2– The Lion Roars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LORD roars– Lion of Judah (Gen.49:8-9)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Picture of terror and fear; warning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What or where is Zion?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dwelling place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Ground mourns; Carmel dries up– Drought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 Earthquake? Zech. 14:5</a:t>
            </a:r>
          </a:p>
          <a:p>
            <a:pPr marL="457200" lvl="1" indent="0">
              <a:spcBef>
                <a:spcPts val="1600"/>
              </a:spcBef>
              <a:buNone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908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913430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7:1-3–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Vision of Locusts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 pairs of similar visions; 1 unique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Vision receiving God’s message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Locusts typical of judgment in OT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YHWH is in control of the locusts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Significance of the timing; spring crop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Total agricultural devastation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163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7:1-3–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Vision of Locusts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King’s mowing; makes matters worse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Amos’ intercession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Jacob is too small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greatness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relents</a:t>
            </a:r>
          </a:p>
          <a:p>
            <a:pPr marL="457200" lvl="1" indent="0">
              <a:spcBef>
                <a:spcPts val="1600"/>
              </a:spcBef>
              <a:buNone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27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7:4-6–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Vision of Fire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Similarly structured to locust vision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Judgment by fire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Literal or symbolic? (Drought)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Consuming great deep; farmland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Amos’ intercession; Jacob is too small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relents</a:t>
            </a:r>
          </a:p>
        </p:txBody>
      </p:sp>
    </p:spTree>
    <p:extLst>
      <p:ext uri="{BB962C8B-B14F-4D97-AF65-F5344CB8AC3E}">
        <p14:creationId xmlns:p14="http://schemas.microsoft.com/office/powerpoint/2010/main" val="196300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7:7-9–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Vision of Plumb line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Different structure in vision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standing on wall; plumb line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questions Amos what he sees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Measure verticality of an object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Plumb line in midst of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no longer spared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39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27043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7:7-9–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Vision of Plumb line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Measuring the people against God’s law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intercessions made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has made an irrevocable decision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High places and sanctuaries desolated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Isaac used to refer to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Judgment on house of Jeroboam II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23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7:10-17–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Amaziah’s rebellion and judgment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Priest of Bethel takes offense at message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Upset at judgment against Jeroboam II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Sends deceptive message to King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Land cannot endure the words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Amaziah oblivious to God’s input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Amaziah commands Amos to go home</a:t>
            </a:r>
          </a:p>
        </p:txBody>
      </p:sp>
    </p:spTree>
    <p:extLst>
      <p:ext uri="{BB962C8B-B14F-4D97-AF65-F5344CB8AC3E}">
        <p14:creationId xmlns:p14="http://schemas.microsoft.com/office/powerpoint/2010/main" val="171483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424214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7:10-17–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Amaziah’s rebellion and judgment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Cease prophesy in Israel; eat bread Judah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Bethel; royal residence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Amos a sheepherder and farmer; emphasis on God’s doing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Amaziah and family judged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Curses of covenant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53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3937222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8:1-14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Vision of Summer Fruit; Judgment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Similar to vision 3; theme/structure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Basket of summer fruit; timing is essential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End for fruits; end for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longer spare people (3&amp;4 vs. 1&amp;2)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Songs of celebration; songs of mourning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Mass carnage; no time for proper burials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6992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2158</TotalTime>
  <Words>2766</Words>
  <Application>Microsoft Macintosh PowerPoint</Application>
  <PresentationFormat>On-screen Show (4:3)</PresentationFormat>
  <Paragraphs>487</Paragraphs>
  <Slides>102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102</vt:i4>
      </vt:variant>
    </vt:vector>
  </HeadingPairs>
  <TitlesOfParts>
    <vt:vector size="112" baseType="lpstr">
      <vt:lpstr>Abadi MT Condensed Extra Bold</vt:lpstr>
      <vt:lpstr>Arial</vt:lpstr>
      <vt:lpstr>Baskerville</vt:lpstr>
      <vt:lpstr>Calibri</vt:lpstr>
      <vt:lpstr>Calibri Light</vt:lpstr>
      <vt:lpstr>HG明朝B</vt:lpstr>
      <vt:lpstr>Times New Roman</vt:lpstr>
      <vt:lpstr>Wingdings</vt:lpstr>
      <vt:lpstr>Office Theme</vt:lpstr>
      <vt:lpstr>1_Office Theme</vt:lpstr>
      <vt:lpstr>PowerPoint Presentation</vt:lpstr>
      <vt:lpstr>Introduction</vt:lpstr>
      <vt:lpstr>PowerPoint Presentation</vt:lpstr>
      <vt:lpstr>Introduction</vt:lpstr>
      <vt:lpstr>Outline</vt:lpstr>
      <vt:lpstr>Chapter 1</vt:lpstr>
      <vt:lpstr>Chapter 1</vt:lpstr>
      <vt:lpstr>PowerPoint Presentation</vt:lpstr>
      <vt:lpstr>Chapter 1</vt:lpstr>
      <vt:lpstr>Chapter 1</vt:lpstr>
      <vt:lpstr>Chapter 1</vt:lpstr>
      <vt:lpstr>PowerPoint Presentation</vt:lpstr>
      <vt:lpstr>PowerPoint Presentation</vt:lpstr>
      <vt:lpstr>Chapter 1</vt:lpstr>
      <vt:lpstr>PowerPoint Presentation</vt:lpstr>
      <vt:lpstr>Chapter 1</vt:lpstr>
      <vt:lpstr>PowerPoint Presentation</vt:lpstr>
      <vt:lpstr>Chapter 1</vt:lpstr>
      <vt:lpstr>Chapter 1</vt:lpstr>
      <vt:lpstr>Chapter 1</vt:lpstr>
      <vt:lpstr>PowerPoint Presentation</vt:lpstr>
      <vt:lpstr>Chapter 1</vt:lpstr>
      <vt:lpstr>PowerPoint Presentation</vt:lpstr>
      <vt:lpstr>Chapter 1</vt:lpstr>
      <vt:lpstr>PowerPoint Presentation</vt:lpstr>
      <vt:lpstr>Chapter 1</vt:lpstr>
      <vt:lpstr>Chapter 1</vt:lpstr>
      <vt:lpstr>PowerPoint Presentation</vt:lpstr>
      <vt:lpstr>PowerPoint Presentation</vt:lpstr>
      <vt:lpstr>Chapter 1</vt:lpstr>
      <vt:lpstr>Chapter 1</vt:lpstr>
      <vt:lpstr>PowerPoint Presentation</vt:lpstr>
      <vt:lpstr>Chapter 1</vt:lpstr>
      <vt:lpstr>PowerPoint Presentation</vt:lpstr>
      <vt:lpstr>Chapter 1</vt:lpstr>
      <vt:lpstr>Chapter 1</vt:lpstr>
      <vt:lpstr>Chapter 2</vt:lpstr>
      <vt:lpstr>PowerPoint Presentation</vt:lpstr>
      <vt:lpstr>Chapter 2</vt:lpstr>
      <vt:lpstr>Chapter 2</vt:lpstr>
      <vt:lpstr>PowerPoint Presentation</vt:lpstr>
      <vt:lpstr>Chapter 2</vt:lpstr>
      <vt:lpstr>PowerPoint Presentation</vt:lpstr>
      <vt:lpstr>Chapter 2</vt:lpstr>
      <vt:lpstr>PowerPoint Presentation</vt:lpstr>
      <vt:lpstr>Chapter 2</vt:lpstr>
      <vt:lpstr>Chapter 2</vt:lpstr>
      <vt:lpstr>PowerPoint Presentation</vt:lpstr>
      <vt:lpstr>Chapter 2</vt:lpstr>
      <vt:lpstr>Chapter 3</vt:lpstr>
      <vt:lpstr>Chapter 3</vt:lpstr>
      <vt:lpstr>Chapter 3</vt:lpstr>
      <vt:lpstr>PowerPoint Presentation</vt:lpstr>
      <vt:lpstr>Chapter 3</vt:lpstr>
      <vt:lpstr>PowerPoint Presentation</vt:lpstr>
      <vt:lpstr>Chapter 3</vt:lpstr>
      <vt:lpstr>Chapter 4</vt:lpstr>
      <vt:lpstr>Chapter 4</vt:lpstr>
      <vt:lpstr>Chapter 4</vt:lpstr>
      <vt:lpstr>PowerPoint Presentation</vt:lpstr>
      <vt:lpstr>Chapter 4</vt:lpstr>
      <vt:lpstr>Chapter 4</vt:lpstr>
      <vt:lpstr>Chapter 4</vt:lpstr>
      <vt:lpstr>PowerPoint Presentation</vt:lpstr>
      <vt:lpstr>Chapter 4</vt:lpstr>
      <vt:lpstr>Chapter 5</vt:lpstr>
      <vt:lpstr>Chapter 5</vt:lpstr>
      <vt:lpstr>Chapter 5</vt:lpstr>
      <vt:lpstr>PowerPoint Presentation</vt:lpstr>
      <vt:lpstr>PowerPoint Presentation</vt:lpstr>
      <vt:lpstr>Chapter 5</vt:lpstr>
      <vt:lpstr>Chapter 5</vt:lpstr>
      <vt:lpstr>Chapter 5</vt:lpstr>
      <vt:lpstr>Chapter 5</vt:lpstr>
      <vt:lpstr>Chapter 5</vt:lpstr>
      <vt:lpstr>Chapter 5</vt:lpstr>
      <vt:lpstr>Chapter 5</vt:lpstr>
      <vt:lpstr>Chapter 5</vt:lpstr>
      <vt:lpstr>PowerPoint Presentation</vt:lpstr>
      <vt:lpstr>Chapter 5</vt:lpstr>
      <vt:lpstr>Chapter 5</vt:lpstr>
      <vt:lpstr>Chapter 6</vt:lpstr>
      <vt:lpstr>Chapter 6 </vt:lpstr>
      <vt:lpstr>Chapter 6</vt:lpstr>
      <vt:lpstr>Chapter 6</vt:lpstr>
      <vt:lpstr>Chapter 6</vt:lpstr>
      <vt:lpstr>PowerPoint Presentation</vt:lpstr>
      <vt:lpstr>Chapter 6</vt:lpstr>
      <vt:lpstr>Chapter 6</vt:lpstr>
      <vt:lpstr>PowerPoint Presentation</vt:lpstr>
      <vt:lpstr>Chapter 7</vt:lpstr>
      <vt:lpstr>Chapter 7</vt:lpstr>
      <vt:lpstr>Chapter 7</vt:lpstr>
      <vt:lpstr>Chapter 7</vt:lpstr>
      <vt:lpstr>Chapter 7</vt:lpstr>
      <vt:lpstr>Chapter 7</vt:lpstr>
      <vt:lpstr>PowerPoint Presentation</vt:lpstr>
      <vt:lpstr>Chapter 7</vt:lpstr>
      <vt:lpstr>Chapter 8</vt:lpstr>
      <vt:lpstr>Chapter 8</vt:lpstr>
      <vt:lpstr>Chapter 8</vt:lpstr>
      <vt:lpstr>Chapter 8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Pollard</dc:creator>
  <cp:lastModifiedBy>John Pollard</cp:lastModifiedBy>
  <cp:revision>61</cp:revision>
  <dcterms:created xsi:type="dcterms:W3CDTF">2018-03-14T17:15:34Z</dcterms:created>
  <dcterms:modified xsi:type="dcterms:W3CDTF">2018-06-13T16:01:44Z</dcterms:modified>
</cp:coreProperties>
</file>