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D00"/>
    <a:srgbClr val="C394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 snapToObjects="1">
      <p:cViewPr varScale="1">
        <p:scale>
          <a:sx n="120" d="100"/>
          <a:sy n="120" d="100"/>
        </p:scale>
        <p:origin x="20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76C-1AA4-7A4C-BFF3-D0E2D7937074}" type="datetimeFigureOut">
              <a:rPr lang="en-US" smtClean="0"/>
              <a:t>6/23/18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EC87-E358-E445-856D-CEDBF1D2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76C-1AA4-7A4C-BFF3-D0E2D7937074}" type="datetimeFigureOut">
              <a:rPr lang="en-US" smtClean="0"/>
              <a:t>6/23/18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EC87-E358-E445-856D-CEDBF1D2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8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76C-1AA4-7A4C-BFF3-D0E2D7937074}" type="datetimeFigureOut">
              <a:rPr lang="en-US" smtClean="0"/>
              <a:t>6/23/18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EC87-E358-E445-856D-CEDBF1D2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2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76C-1AA4-7A4C-BFF3-D0E2D7937074}" type="datetimeFigureOut">
              <a:rPr lang="en-US" smtClean="0"/>
              <a:t>6/23/18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EC87-E358-E445-856D-CEDBF1D2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2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76C-1AA4-7A4C-BFF3-D0E2D7937074}" type="datetimeFigureOut">
              <a:rPr lang="en-US" smtClean="0"/>
              <a:t>6/23/18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EC87-E358-E445-856D-CEDBF1D2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1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76C-1AA4-7A4C-BFF3-D0E2D7937074}" type="datetimeFigureOut">
              <a:rPr lang="en-US" smtClean="0"/>
              <a:t>6/23/18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EC87-E358-E445-856D-CEDBF1D2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82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76C-1AA4-7A4C-BFF3-D0E2D7937074}" type="datetimeFigureOut">
              <a:rPr lang="en-US" smtClean="0"/>
              <a:t>6/23/18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EC87-E358-E445-856D-CEDBF1D2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5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76C-1AA4-7A4C-BFF3-D0E2D7937074}" type="datetimeFigureOut">
              <a:rPr lang="en-US" smtClean="0"/>
              <a:t>6/23/18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EC87-E358-E445-856D-CEDBF1D2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0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76C-1AA4-7A4C-BFF3-D0E2D7937074}" type="datetimeFigureOut">
              <a:rPr lang="en-US" smtClean="0"/>
              <a:t>6/23/18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EC87-E358-E445-856D-CEDBF1D2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9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76C-1AA4-7A4C-BFF3-D0E2D7937074}" type="datetimeFigureOut">
              <a:rPr lang="en-US" smtClean="0"/>
              <a:t>6/23/18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EC87-E358-E445-856D-CEDBF1D2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31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B76C-1AA4-7A4C-BFF3-D0E2D7937074}" type="datetimeFigureOut">
              <a:rPr lang="en-US" smtClean="0"/>
              <a:t>6/23/18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6EC87-E358-E445-856D-CEDBF1D2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2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CB76C-1AA4-7A4C-BFF3-D0E2D7937074}" type="datetimeFigureOut">
              <a:rPr lang="en-US" smtClean="0"/>
              <a:t>6/23/18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6EC87-E358-E445-856D-CEDBF1D25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59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8D6534-D346-8F49-956D-98ACBCEA1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29F5D7-9937-7C48-8FD7-AEB125325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122" y="100093"/>
            <a:ext cx="7964213" cy="133982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 anchorCtr="1">
            <a:normAutofit/>
          </a:bodyPr>
          <a:lstStyle/>
          <a:p>
            <a:r>
              <a:rPr lang="en-US" sz="54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 MT Condensed Extra Bold" panose="020B0306030101010103" pitchFamily="34" charset="77"/>
              </a:rPr>
              <a:t>The Writing on The Wall: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0C16E0-7CFA-7B49-B759-8E6E6B439CA0}"/>
              </a:ext>
            </a:extLst>
          </p:cNvPr>
          <p:cNvSpPr txBox="1"/>
          <p:nvPr/>
        </p:nvSpPr>
        <p:spPr>
          <a:xfrm>
            <a:off x="446689" y="5433849"/>
            <a:ext cx="82506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chemeClr val="bg1"/>
                </a:solidFill>
                <a:latin typeface="Abadi MT Condensed Extra Bold" panose="020B0306030101010103" pitchFamily="34" charset="77"/>
              </a:rPr>
              <a:t>WHEN WE FAIL TO LEARN…</a:t>
            </a:r>
          </a:p>
        </p:txBody>
      </p:sp>
    </p:spTree>
    <p:extLst>
      <p:ext uri="{BB962C8B-B14F-4D97-AF65-F5344CB8AC3E}">
        <p14:creationId xmlns:p14="http://schemas.microsoft.com/office/powerpoint/2010/main" val="150220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5D8678-CB0E-7C43-B093-20EB2579C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1DBC09-019E-7C40-8268-B2E23D4E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121"/>
            <a:ext cx="7886700" cy="974467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solidFill>
                  <a:schemeClr val="bg1"/>
                </a:solidFill>
                <a:latin typeface="Abadi MT Condensed Extra Bold" panose="020B0306030101010103" pitchFamily="34" charset="77"/>
              </a:rPr>
              <a:t>Setting the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2E3BF-76F7-554A-9584-4E9CB359E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4764"/>
            <a:ext cx="7886700" cy="501856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3500" dirty="0">
                <a:solidFill>
                  <a:schemeClr val="bg1"/>
                </a:solidFill>
                <a:latin typeface="Britannic Bold" panose="020B0903060703020204" pitchFamily="34" charset="77"/>
              </a:rPr>
              <a:t>Belshazzar’s grand celebration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3500" dirty="0">
                <a:solidFill>
                  <a:schemeClr val="bg1"/>
                </a:solidFill>
                <a:latin typeface="Britannic Bold" panose="020B0903060703020204" pitchFamily="34" charset="77"/>
              </a:rPr>
              <a:t>Blasphemy, Idolatry Holy Vessels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3500" dirty="0">
                <a:solidFill>
                  <a:schemeClr val="bg1"/>
                </a:solidFill>
                <a:latin typeface="Britannic Bold" panose="020B0903060703020204" pitchFamily="34" charset="77"/>
              </a:rPr>
              <a:t>Disembodied hand writing on wall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3500" dirty="0">
                <a:solidFill>
                  <a:schemeClr val="bg1"/>
                </a:solidFill>
                <a:latin typeface="Britannic Bold" panose="020B0903060703020204" pitchFamily="34" charset="77"/>
              </a:rPr>
              <a:t>Wise men baffled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3500" dirty="0">
                <a:solidFill>
                  <a:schemeClr val="bg1"/>
                </a:solidFill>
                <a:latin typeface="Britannic Bold" panose="020B0903060703020204" pitchFamily="34" charset="77"/>
              </a:rPr>
              <a:t>Daniel is summoned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en-US" sz="3500" dirty="0">
                <a:solidFill>
                  <a:schemeClr val="bg1"/>
                </a:solidFill>
                <a:latin typeface="Britannic Bold" panose="020B0903060703020204" pitchFamily="34" charset="77"/>
              </a:rPr>
              <a:t>Striking rebuke then interpretation</a:t>
            </a:r>
          </a:p>
          <a:p>
            <a:pPr marL="0" indent="0">
              <a:buNone/>
            </a:pPr>
            <a:endParaRPr lang="en-US" sz="3600" dirty="0">
              <a:solidFill>
                <a:schemeClr val="bg1"/>
              </a:solidFill>
              <a:latin typeface="Britannic Bold" panose="020B0903060703020204" pitchFamily="34" charset="7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24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5D8678-CB0E-7C43-B093-20EB2579C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1DBC09-019E-7C40-8268-B2E23D4E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121"/>
            <a:ext cx="7886700" cy="974467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  <a:latin typeface="Abadi MT Condensed Extra Bold" panose="020B0306030101010103" pitchFamily="34" charset="77"/>
              </a:rPr>
              <a:t>The Writing on The 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2E3BF-76F7-554A-9584-4E9CB359E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828" y="1830687"/>
            <a:ext cx="7367034" cy="2948394"/>
          </a:xfrm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Awareness of God with Daniel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Kingdom numbered and ended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Babylonians crumble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Emphasis on fear and finality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3AF4A-A70C-5246-9576-76CDB89820E9}"/>
              </a:ext>
            </a:extLst>
          </p:cNvPr>
          <p:cNvSpPr txBox="1"/>
          <p:nvPr/>
        </p:nvSpPr>
        <p:spPr>
          <a:xfrm>
            <a:off x="1477925" y="5470197"/>
            <a:ext cx="61881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u="sng" dirty="0">
                <a:solidFill>
                  <a:schemeClr val="bg1"/>
                </a:solidFill>
                <a:latin typeface="Abadi MT Condensed Extra Bold" panose="020B0306030101010103" pitchFamily="34" charset="77"/>
              </a:rPr>
              <a:t>MENE</a:t>
            </a:r>
          </a:p>
        </p:txBody>
      </p:sp>
    </p:spTree>
    <p:extLst>
      <p:ext uri="{BB962C8B-B14F-4D97-AF65-F5344CB8AC3E}">
        <p14:creationId xmlns:p14="http://schemas.microsoft.com/office/powerpoint/2010/main" val="3639954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5D8678-CB0E-7C43-B093-20EB2579C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1DBC09-019E-7C40-8268-B2E23D4E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121"/>
            <a:ext cx="7886700" cy="974467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  <a:latin typeface="Abadi MT Condensed Extra Bold" panose="020B0306030101010103" pitchFamily="34" charset="77"/>
              </a:rPr>
              <a:t>The Writing on The 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2E3BF-76F7-554A-9584-4E9CB359E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828" y="1830687"/>
            <a:ext cx="7367034" cy="2948394"/>
          </a:xfrm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Weighed and found deficient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Missing quality/ingredient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Failure to recognize, glorify God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Failure to be humble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3AF4A-A70C-5246-9576-76CDB89820E9}"/>
              </a:ext>
            </a:extLst>
          </p:cNvPr>
          <p:cNvSpPr txBox="1"/>
          <p:nvPr/>
        </p:nvSpPr>
        <p:spPr>
          <a:xfrm>
            <a:off x="1477925" y="5465180"/>
            <a:ext cx="61881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u="sng" dirty="0">
                <a:solidFill>
                  <a:schemeClr val="bg1"/>
                </a:solidFill>
                <a:latin typeface="Abadi MT Condensed Extra Bold" panose="020B0306030101010103" pitchFamily="34" charset="77"/>
              </a:rPr>
              <a:t>TEKEL</a:t>
            </a:r>
          </a:p>
        </p:txBody>
      </p:sp>
    </p:spTree>
    <p:extLst>
      <p:ext uri="{BB962C8B-B14F-4D97-AF65-F5344CB8AC3E}">
        <p14:creationId xmlns:p14="http://schemas.microsoft.com/office/powerpoint/2010/main" val="179847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5D8678-CB0E-7C43-B093-20EB2579C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1DBC09-019E-7C40-8268-B2E23D4E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121"/>
            <a:ext cx="7886700" cy="974467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  <a:latin typeface="Abadi MT Condensed Extra Bold" panose="020B0306030101010103" pitchFamily="34" charset="77"/>
              </a:rPr>
              <a:t>The Writing on The Wall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2E3BF-76F7-554A-9584-4E9CB359E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828" y="1830687"/>
            <a:ext cx="7367034" cy="294839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Kingdom divided and given over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Temporary reign, tragic end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God rules in affairs of men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Belshazzar’s death; did not learn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3AF4A-A70C-5246-9576-76CDB89820E9}"/>
              </a:ext>
            </a:extLst>
          </p:cNvPr>
          <p:cNvSpPr txBox="1"/>
          <p:nvPr/>
        </p:nvSpPr>
        <p:spPr>
          <a:xfrm>
            <a:off x="1477925" y="5465180"/>
            <a:ext cx="61881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u="sng" dirty="0">
                <a:solidFill>
                  <a:schemeClr val="bg1"/>
                </a:solidFill>
                <a:latin typeface="Abadi MT Condensed Extra Bold" panose="020B0306030101010103" pitchFamily="34" charset="77"/>
              </a:rPr>
              <a:t>UPHARSIN</a:t>
            </a:r>
          </a:p>
        </p:txBody>
      </p:sp>
    </p:spTree>
    <p:extLst>
      <p:ext uri="{BB962C8B-B14F-4D97-AF65-F5344CB8AC3E}">
        <p14:creationId xmlns:p14="http://schemas.microsoft.com/office/powerpoint/2010/main" val="199197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5D8678-CB0E-7C43-B093-20EB2579C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1DBC09-019E-7C40-8268-B2E23D4E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121"/>
            <a:ext cx="7886700" cy="974467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  <a:latin typeface="Abadi MT Condensed Extra Bold" panose="020B0306030101010103" pitchFamily="34" charset="77"/>
              </a:rPr>
              <a:t>When We Fail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2E3BF-76F7-554A-9584-4E9CB359E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828" y="1830687"/>
            <a:ext cx="7367034" cy="2948394"/>
          </a:xfrm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Learn from the errors of others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Taking advantage of mistakes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God will number our days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Christians/Non Christians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3AF4A-A70C-5246-9576-76CDB89820E9}"/>
              </a:ext>
            </a:extLst>
          </p:cNvPr>
          <p:cNvSpPr txBox="1"/>
          <p:nvPr/>
        </p:nvSpPr>
        <p:spPr>
          <a:xfrm>
            <a:off x="1477925" y="5465180"/>
            <a:ext cx="61881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u="sng" dirty="0">
                <a:solidFill>
                  <a:schemeClr val="bg1"/>
                </a:solidFill>
                <a:latin typeface="Abadi MT Condensed Extra Bold" panose="020B0306030101010103" pitchFamily="34" charset="77"/>
              </a:rPr>
              <a:t>MENE</a:t>
            </a:r>
          </a:p>
        </p:txBody>
      </p:sp>
    </p:spTree>
    <p:extLst>
      <p:ext uri="{BB962C8B-B14F-4D97-AF65-F5344CB8AC3E}">
        <p14:creationId xmlns:p14="http://schemas.microsoft.com/office/powerpoint/2010/main" val="1769391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5D8678-CB0E-7C43-B093-20EB2579C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1DBC09-019E-7C40-8268-B2E23D4E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121"/>
            <a:ext cx="7886700" cy="974467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  <a:latin typeface="Abadi MT Condensed Extra Bold" panose="020B0306030101010103" pitchFamily="34" charset="77"/>
              </a:rPr>
              <a:t>When We Fail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2E3BF-76F7-554A-9584-4E9CB359E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828" y="1830687"/>
            <a:ext cx="7367034" cy="2948394"/>
          </a:xfrm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Stepping up to the scale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Consuming vitamins, nutrients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Building spiritual muscles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Bearing fruit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3AF4A-A70C-5246-9576-76CDB89820E9}"/>
              </a:ext>
            </a:extLst>
          </p:cNvPr>
          <p:cNvSpPr txBox="1"/>
          <p:nvPr/>
        </p:nvSpPr>
        <p:spPr>
          <a:xfrm>
            <a:off x="1477925" y="5465180"/>
            <a:ext cx="61881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u="sng" dirty="0">
                <a:solidFill>
                  <a:schemeClr val="bg1"/>
                </a:solidFill>
                <a:latin typeface="Abadi MT Condensed Extra Bold" panose="020B0306030101010103" pitchFamily="34" charset="77"/>
              </a:rPr>
              <a:t>TEKEL</a:t>
            </a:r>
          </a:p>
        </p:txBody>
      </p:sp>
    </p:spTree>
    <p:extLst>
      <p:ext uri="{BB962C8B-B14F-4D97-AF65-F5344CB8AC3E}">
        <p14:creationId xmlns:p14="http://schemas.microsoft.com/office/powerpoint/2010/main" val="242500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5D8678-CB0E-7C43-B093-20EB2579C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-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1DBC09-019E-7C40-8268-B2E23D4E6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0121"/>
            <a:ext cx="7886700" cy="974467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chemeClr val="bg1"/>
                </a:solidFill>
                <a:latin typeface="Abadi MT Condensed Extra Bold" panose="020B0306030101010103" pitchFamily="34" charset="77"/>
              </a:rPr>
              <a:t>When We Fail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2E3BF-76F7-554A-9584-4E9CB359E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828" y="1830687"/>
            <a:ext cx="7367034" cy="2948394"/>
          </a:xfrm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Unworthy; talent given to others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God is in control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Be humble and give Him glory</a:t>
            </a:r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r>
              <a:rPr lang="en-US" sz="3600" dirty="0">
                <a:solidFill>
                  <a:schemeClr val="bg1"/>
                </a:solidFill>
                <a:latin typeface="Britannic Bold" panose="020B0903060703020204" pitchFamily="34" charset="77"/>
              </a:rPr>
              <a:t>God has written on the wall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E3AF4A-A70C-5246-9576-76CDB89820E9}"/>
              </a:ext>
            </a:extLst>
          </p:cNvPr>
          <p:cNvSpPr txBox="1"/>
          <p:nvPr/>
        </p:nvSpPr>
        <p:spPr>
          <a:xfrm>
            <a:off x="1477925" y="5465180"/>
            <a:ext cx="618814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u="sng" dirty="0">
                <a:solidFill>
                  <a:schemeClr val="bg1"/>
                </a:solidFill>
                <a:latin typeface="Abadi MT Condensed Extra Bold" panose="020B0306030101010103" pitchFamily="34" charset="77"/>
              </a:rPr>
              <a:t>UPHARSIN</a:t>
            </a:r>
          </a:p>
        </p:txBody>
      </p:sp>
    </p:spTree>
    <p:extLst>
      <p:ext uri="{BB962C8B-B14F-4D97-AF65-F5344CB8AC3E}">
        <p14:creationId xmlns:p14="http://schemas.microsoft.com/office/powerpoint/2010/main" val="2073202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</TotalTime>
  <Words>185</Words>
  <Application>Microsoft Macintosh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Abadi MT Condensed Extra Bold</vt:lpstr>
      <vt:lpstr>Arial</vt:lpstr>
      <vt:lpstr>Britannic Bold</vt:lpstr>
      <vt:lpstr>Calibri</vt:lpstr>
      <vt:lpstr>Calibri Light</vt:lpstr>
      <vt:lpstr>Wingdings</vt:lpstr>
      <vt:lpstr>Office Theme</vt:lpstr>
      <vt:lpstr>The Writing on The Wall:</vt:lpstr>
      <vt:lpstr>Setting the Scene</vt:lpstr>
      <vt:lpstr>The Writing on The Wall</vt:lpstr>
      <vt:lpstr>The Writing on The Wall</vt:lpstr>
      <vt:lpstr>The Writing on The Wall</vt:lpstr>
      <vt:lpstr>When We Fail To Learn</vt:lpstr>
      <vt:lpstr>When We Fail To Learn</vt:lpstr>
      <vt:lpstr>When We Fail To Learn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Writing on The Wall: When we fail to learn…</dc:title>
  <dc:creator>John Pollard</dc:creator>
  <cp:lastModifiedBy>John Pollard</cp:lastModifiedBy>
  <cp:revision>9</cp:revision>
  <dcterms:created xsi:type="dcterms:W3CDTF">2018-06-23T16:36:00Z</dcterms:created>
  <dcterms:modified xsi:type="dcterms:W3CDTF">2018-06-23T19:41:49Z</dcterms:modified>
</cp:coreProperties>
</file>