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 snapToObjects="1">
      <p:cViewPr varScale="1">
        <p:scale>
          <a:sx n="120" d="100"/>
          <a:sy n="120" d="100"/>
        </p:scale>
        <p:origin x="20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9B82-1FCE-2848-9A19-82F30F8CE06D}" type="datetimeFigureOut">
              <a:rPr lang="en-US" smtClean="0"/>
              <a:t>6/30/18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D4F1-54B8-8A45-A924-6966934E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8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9B82-1FCE-2848-9A19-82F30F8CE06D}" type="datetimeFigureOut">
              <a:rPr lang="en-US" smtClean="0"/>
              <a:t>6/30/18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D4F1-54B8-8A45-A924-6966934E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29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9B82-1FCE-2848-9A19-82F30F8CE06D}" type="datetimeFigureOut">
              <a:rPr lang="en-US" smtClean="0"/>
              <a:t>6/30/18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D4F1-54B8-8A45-A924-6966934E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43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9B82-1FCE-2848-9A19-82F30F8CE06D}" type="datetimeFigureOut">
              <a:rPr lang="en-US" smtClean="0"/>
              <a:t>6/30/18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D4F1-54B8-8A45-A924-6966934E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81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9B82-1FCE-2848-9A19-82F30F8CE06D}" type="datetimeFigureOut">
              <a:rPr lang="en-US" smtClean="0"/>
              <a:t>6/30/18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D4F1-54B8-8A45-A924-6966934E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09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9B82-1FCE-2848-9A19-82F30F8CE06D}" type="datetimeFigureOut">
              <a:rPr lang="en-US" smtClean="0"/>
              <a:t>6/30/18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D4F1-54B8-8A45-A924-6966934E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59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9B82-1FCE-2848-9A19-82F30F8CE06D}" type="datetimeFigureOut">
              <a:rPr lang="en-US" smtClean="0"/>
              <a:t>6/30/18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D4F1-54B8-8A45-A924-6966934E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4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9B82-1FCE-2848-9A19-82F30F8CE06D}" type="datetimeFigureOut">
              <a:rPr lang="en-US" smtClean="0"/>
              <a:t>6/30/18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D4F1-54B8-8A45-A924-6966934E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75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9B82-1FCE-2848-9A19-82F30F8CE06D}" type="datetimeFigureOut">
              <a:rPr lang="en-US" smtClean="0"/>
              <a:t>6/30/18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D4F1-54B8-8A45-A924-6966934E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12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9B82-1FCE-2848-9A19-82F30F8CE06D}" type="datetimeFigureOut">
              <a:rPr lang="en-US" smtClean="0"/>
              <a:t>6/30/18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D4F1-54B8-8A45-A924-6966934E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19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9B82-1FCE-2848-9A19-82F30F8CE06D}" type="datetimeFigureOut">
              <a:rPr lang="en-US" smtClean="0"/>
              <a:t>6/30/18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D4F1-54B8-8A45-A924-6966934E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03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C9B82-1FCE-2848-9A19-82F30F8CE06D}" type="datetimeFigureOut">
              <a:rPr lang="en-US" smtClean="0"/>
              <a:t>6/30/18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5D4F1-54B8-8A45-A924-6966934E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6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40000" contrast="-7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5BFE5-0135-AB48-B89D-C7EC1E2FD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720" y="1643358"/>
            <a:ext cx="5481083" cy="3651656"/>
          </a:xfrm>
        </p:spPr>
        <p:txBody>
          <a:bodyPr anchor="ctr" anchorCtr="1">
            <a:norm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Britannic Bold" panose="020B0903060703020204" pitchFamily="34" charset="77"/>
              </a:rPr>
              <a:t>The True Vine and Its Branches</a:t>
            </a:r>
          </a:p>
        </p:txBody>
      </p:sp>
    </p:spTree>
    <p:extLst>
      <p:ext uri="{BB962C8B-B14F-4D97-AF65-F5344CB8AC3E}">
        <p14:creationId xmlns:p14="http://schemas.microsoft.com/office/powerpoint/2010/main" val="164859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55000" contrast="-25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6EDD0-B88B-5148-9BD0-313BAB38A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447" y="365126"/>
            <a:ext cx="8238903" cy="1325563"/>
          </a:xfrm>
        </p:spPr>
        <p:txBody>
          <a:bodyPr>
            <a:normAutofit/>
          </a:bodyPr>
          <a:lstStyle/>
          <a:p>
            <a:r>
              <a:rPr lang="en-US" sz="5400" u="sng" dirty="0">
                <a:solidFill>
                  <a:schemeClr val="bg1"/>
                </a:solidFill>
                <a:latin typeface="Britannic Bold" panose="020B0903060703020204" pitchFamily="34" charset="77"/>
              </a:rPr>
              <a:t>OT Significance of Vine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48248-C954-6A47-B4FE-2229B3501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019" y="2052083"/>
            <a:ext cx="8313331" cy="412487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en-US" sz="3800" dirty="0">
                <a:solidFill>
                  <a:schemeClr val="bg1"/>
                </a:solidFill>
                <a:latin typeface="Britannic Bold" panose="020B0903060703020204" pitchFamily="34" charset="77"/>
              </a:rPr>
              <a:t>Peace and prosperity</a:t>
            </a:r>
          </a:p>
          <a:p>
            <a:pPr lvl="2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  <a:latin typeface="Britannic Bold" panose="020B0903060703020204" pitchFamily="34" charset="77"/>
              </a:rPr>
              <a:t>Golden age</a:t>
            </a:r>
          </a:p>
          <a:p>
            <a:pPr lvl="2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  <a:latin typeface="Britannic Bold" panose="020B0903060703020204" pitchFamily="34" charset="77"/>
              </a:rPr>
              <a:t>Covenant blessings</a:t>
            </a:r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en-US" sz="3800" dirty="0">
                <a:solidFill>
                  <a:schemeClr val="bg1"/>
                </a:solidFill>
                <a:latin typeface="Britannic Bold" panose="020B0903060703020204" pitchFamily="34" charset="77"/>
              </a:rPr>
              <a:t>Choice people planted by God</a:t>
            </a:r>
          </a:p>
          <a:p>
            <a:pPr lvl="2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  <a:latin typeface="Britannic Bold" panose="020B0903060703020204" pitchFamily="34" charset="77"/>
              </a:rPr>
              <a:t>Israel as the vine</a:t>
            </a:r>
          </a:p>
          <a:p>
            <a:pPr lvl="2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  <a:latin typeface="Britannic Bold" panose="020B0903060703020204" pitchFamily="34" charset="77"/>
              </a:rPr>
              <a:t>Negative references</a:t>
            </a:r>
          </a:p>
        </p:txBody>
      </p:sp>
    </p:spTree>
    <p:extLst>
      <p:ext uri="{BB962C8B-B14F-4D97-AF65-F5344CB8AC3E}">
        <p14:creationId xmlns:p14="http://schemas.microsoft.com/office/powerpoint/2010/main" val="4207939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55000" contrast="-25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6EDD0-B88B-5148-9BD0-313BAB38A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19" y="269433"/>
            <a:ext cx="8814390" cy="1325563"/>
          </a:xfrm>
        </p:spPr>
        <p:txBody>
          <a:bodyPr>
            <a:normAutofit/>
          </a:bodyPr>
          <a:lstStyle/>
          <a:p>
            <a:r>
              <a:rPr lang="en-US" sz="5400" u="sng" dirty="0">
                <a:solidFill>
                  <a:schemeClr val="bg1"/>
                </a:solidFill>
                <a:latin typeface="Britannic Bold" panose="020B0903060703020204" pitchFamily="34" charset="77"/>
              </a:rPr>
              <a:t>True Vine and Its Branches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48248-C954-6A47-B4FE-2229B3501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019" y="1818167"/>
            <a:ext cx="8313331" cy="4358795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  <a:buFont typeface="Wingdings" pitchFamily="2" charset="2"/>
              <a:buChar char="v"/>
            </a:pPr>
            <a:r>
              <a:rPr lang="en-US" sz="3700" dirty="0">
                <a:solidFill>
                  <a:schemeClr val="bg1"/>
                </a:solidFill>
                <a:latin typeface="Britannic Bold" panose="020B0903060703020204" pitchFamily="34" charset="77"/>
              </a:rPr>
              <a:t>Jesus is true and faithful</a:t>
            </a:r>
          </a:p>
          <a:p>
            <a:pPr>
              <a:spcAft>
                <a:spcPts val="800"/>
              </a:spcAft>
              <a:buFont typeface="Wingdings" pitchFamily="2" charset="2"/>
              <a:buChar char="v"/>
            </a:pPr>
            <a:r>
              <a:rPr lang="en-US" sz="3700" dirty="0">
                <a:solidFill>
                  <a:schemeClr val="bg1"/>
                </a:solidFill>
                <a:latin typeface="Britannic Bold" panose="020B0903060703020204" pitchFamily="34" charset="77"/>
              </a:rPr>
              <a:t>Jesus the source of all life</a:t>
            </a:r>
          </a:p>
          <a:p>
            <a:pPr>
              <a:spcAft>
                <a:spcPts val="800"/>
              </a:spcAft>
              <a:buFont typeface="Wingdings" pitchFamily="2" charset="2"/>
              <a:buChar char="v"/>
            </a:pPr>
            <a:r>
              <a:rPr lang="en-US" sz="3700" dirty="0">
                <a:solidFill>
                  <a:schemeClr val="bg1"/>
                </a:solidFill>
                <a:latin typeface="Britannic Bold" panose="020B0903060703020204" pitchFamily="34" charset="77"/>
              </a:rPr>
              <a:t>Branches called to bear fruit</a:t>
            </a:r>
          </a:p>
          <a:p>
            <a:pPr>
              <a:spcAft>
                <a:spcPts val="800"/>
              </a:spcAft>
              <a:buFont typeface="Wingdings" pitchFamily="2" charset="2"/>
              <a:buChar char="v"/>
            </a:pPr>
            <a:r>
              <a:rPr lang="en-US" sz="3700" dirty="0">
                <a:solidFill>
                  <a:schemeClr val="bg1"/>
                </a:solidFill>
                <a:latin typeface="Britannic Bold" panose="020B0903060703020204" pitchFamily="34" charset="77"/>
              </a:rPr>
              <a:t>Disciples must abide in Vine</a:t>
            </a:r>
          </a:p>
          <a:p>
            <a:pPr>
              <a:spcAft>
                <a:spcPts val="800"/>
              </a:spcAft>
              <a:buFont typeface="Wingdings" pitchFamily="2" charset="2"/>
              <a:buChar char="v"/>
            </a:pPr>
            <a:r>
              <a:rPr lang="en-US" sz="3700" dirty="0">
                <a:solidFill>
                  <a:schemeClr val="bg1"/>
                </a:solidFill>
                <a:latin typeface="Britannic Bold" panose="020B0903060703020204" pitchFamily="34" charset="77"/>
              </a:rPr>
              <a:t>Fruitful branches pruned</a:t>
            </a:r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endParaRPr lang="en-US" sz="3800" dirty="0">
              <a:solidFill>
                <a:schemeClr val="bg1"/>
              </a:solidFill>
              <a:latin typeface="Britannic Bold" panose="020B09030607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96099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57</Words>
  <Application>Microsoft Macintosh PowerPoint</Application>
  <PresentationFormat>On-screen Show (4:3)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Britannic Bold</vt:lpstr>
      <vt:lpstr>Calibri</vt:lpstr>
      <vt:lpstr>Calibri Light</vt:lpstr>
      <vt:lpstr>Wingdings</vt:lpstr>
      <vt:lpstr>Office Theme</vt:lpstr>
      <vt:lpstr>The True Vine and Its Branches</vt:lpstr>
      <vt:lpstr>OT Significance of Vine</vt:lpstr>
      <vt:lpstr>True Vine and Its Branches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True Vine and Its Branches</dc:title>
  <dc:creator>John Pollard</dc:creator>
  <cp:lastModifiedBy>John Pollard</cp:lastModifiedBy>
  <cp:revision>3</cp:revision>
  <dcterms:created xsi:type="dcterms:W3CDTF">2018-06-30T15:18:35Z</dcterms:created>
  <dcterms:modified xsi:type="dcterms:W3CDTF">2018-06-30T15:49:19Z</dcterms:modified>
</cp:coreProperties>
</file>