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77"/>
    <p:restoredTop sz="94671"/>
  </p:normalViewPr>
  <p:slideViewPr>
    <p:cSldViewPr snapToGrid="0" snapToObjects="1">
      <p:cViewPr varScale="1">
        <p:scale>
          <a:sx n="124" d="100"/>
          <a:sy n="124" d="100"/>
        </p:scale>
        <p:origin x="17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3089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4726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43892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48A87A34-81AB-432B-8DAE-1953F412C126}" type="datetimeFigureOut">
              <a:rPr lang="en-US" smtClean="0"/>
              <a:pPr/>
              <a:t>12/22/18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17767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64106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4997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201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158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8426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12/22/18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61168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743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6353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8855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fld id="{48A87A34-81AB-432B-8DAE-1953F412C126}" type="datetimeFigureOut">
              <a:rPr lang="en-US" smtClean="0"/>
              <a:pPr/>
              <a:t>12/22/18</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71261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48A87A34-81AB-432B-8DAE-1953F412C126}" type="datetimeFigureOut">
              <a:rPr lang="en-US" smtClean="0"/>
              <a:pPr/>
              <a:t>12/22/18</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89594592"/>
      </p:ext>
    </p:extLst>
  </p:cSld>
  <p:clrMap bg1="dk1" tx1="lt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2FE8DED1-24FF-4A79-873B-ECE3ABE73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C74B66-E1A3-E24C-A651-719836DE055B}"/>
              </a:ext>
            </a:extLst>
          </p:cNvPr>
          <p:cNvSpPr>
            <a:spLocks noGrp="1"/>
          </p:cNvSpPr>
          <p:nvPr>
            <p:ph type="ctrTitle"/>
          </p:nvPr>
        </p:nvSpPr>
        <p:spPr>
          <a:xfrm>
            <a:off x="957691" y="1821191"/>
            <a:ext cx="7228615" cy="2668377"/>
          </a:xfrm>
          <a:effectLst/>
        </p:spPr>
        <p:txBody>
          <a:bodyPr>
            <a:normAutofit/>
          </a:bodyPr>
          <a:lstStyle/>
          <a:p>
            <a:pPr algn="ctr"/>
            <a:r>
              <a:rPr lang="en-US" u="sng" dirty="0">
                <a:solidFill>
                  <a:schemeClr val="tx1"/>
                </a:solidFill>
                <a:latin typeface="Abadi MT Condensed Extra Bold" panose="020B0306030101010103" pitchFamily="34" charset="77"/>
              </a:rPr>
              <a:t>Descriptions of Jesus in Revelation</a:t>
            </a:r>
          </a:p>
        </p:txBody>
      </p:sp>
      <p:sp>
        <p:nvSpPr>
          <p:cNvPr id="11" name="Freeform: Shape 9">
            <a:extLst>
              <a:ext uri="{FF2B5EF4-FFF2-40B4-BE49-F238E27FC236}">
                <a16:creationId xmlns:a16="http://schemas.microsoft.com/office/drawing/2014/main" id="{0AA6A048-501A-4387-906B-B8A8543E7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819" y="643467"/>
            <a:ext cx="8188361" cy="5571066"/>
          </a:xfrm>
          <a:custGeom>
            <a:avLst/>
            <a:gdLst>
              <a:gd name="connsiteX0" fmla="*/ 195712 w 10917814"/>
              <a:gd name="connsiteY0" fmla="*/ 0 h 5571066"/>
              <a:gd name="connsiteX1" fmla="*/ 5062165 w 10917814"/>
              <a:gd name="connsiteY1" fmla="*/ 0 h 5571066"/>
              <a:gd name="connsiteX2" fmla="*/ 5419638 w 10917814"/>
              <a:gd name="connsiteY2" fmla="*/ 268105 h 5571066"/>
              <a:gd name="connsiteX3" fmla="*/ 5428105 w 10917814"/>
              <a:gd name="connsiteY3" fmla="*/ 271280 h 5571066"/>
              <a:gd name="connsiteX4" fmla="*/ 5440804 w 10917814"/>
              <a:gd name="connsiteY4" fmla="*/ 276043 h 5571066"/>
              <a:gd name="connsiteX5" fmla="*/ 5453505 w 10917814"/>
              <a:gd name="connsiteY5" fmla="*/ 280805 h 5571066"/>
              <a:gd name="connsiteX6" fmla="*/ 5464088 w 10917814"/>
              <a:gd name="connsiteY6" fmla="*/ 280805 h 5571066"/>
              <a:gd name="connsiteX7" fmla="*/ 5476788 w 10917814"/>
              <a:gd name="connsiteY7" fmla="*/ 280805 h 5571066"/>
              <a:gd name="connsiteX8" fmla="*/ 5487371 w 10917814"/>
              <a:gd name="connsiteY8" fmla="*/ 276043 h 5571066"/>
              <a:gd name="connsiteX9" fmla="*/ 5500071 w 10917814"/>
              <a:gd name="connsiteY9" fmla="*/ 271280 h 5571066"/>
              <a:gd name="connsiteX10" fmla="*/ 5508538 w 10917814"/>
              <a:gd name="connsiteY10" fmla="*/ 268105 h 5571066"/>
              <a:gd name="connsiteX11" fmla="*/ 5866011 w 10917814"/>
              <a:gd name="connsiteY11" fmla="*/ 0 h 5571066"/>
              <a:gd name="connsiteX12" fmla="*/ 10722102 w 10917814"/>
              <a:gd name="connsiteY12" fmla="*/ 0 h 5571066"/>
              <a:gd name="connsiteX13" fmla="*/ 10917814 w 10917814"/>
              <a:gd name="connsiteY13" fmla="*/ 195712 h 5571066"/>
              <a:gd name="connsiteX14" fmla="*/ 10917814 w 10917814"/>
              <a:gd name="connsiteY14" fmla="*/ 5375354 h 5571066"/>
              <a:gd name="connsiteX15" fmla="*/ 10722102 w 10917814"/>
              <a:gd name="connsiteY15" fmla="*/ 5571066 h 5571066"/>
              <a:gd name="connsiteX16" fmla="*/ 195712 w 10917814"/>
              <a:gd name="connsiteY16" fmla="*/ 5571066 h 5571066"/>
              <a:gd name="connsiteX17" fmla="*/ 0 w 10917814"/>
              <a:gd name="connsiteY17" fmla="*/ 5375354 h 5571066"/>
              <a:gd name="connsiteX18" fmla="*/ 0 w 10917814"/>
              <a:gd name="connsiteY18" fmla="*/ 195712 h 5571066"/>
              <a:gd name="connsiteX19" fmla="*/ 195712 w 10917814"/>
              <a:gd name="connsiteY19" fmla="*/ 0 h 557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917814" h="5571066">
                <a:moveTo>
                  <a:pt x="195712" y="0"/>
                </a:moveTo>
                <a:lnTo>
                  <a:pt x="5062165" y="0"/>
                </a:lnTo>
                <a:lnTo>
                  <a:pt x="5419638" y="268105"/>
                </a:lnTo>
                <a:lnTo>
                  <a:pt x="5428105" y="271280"/>
                </a:lnTo>
                <a:lnTo>
                  <a:pt x="5440804" y="276043"/>
                </a:lnTo>
                <a:lnTo>
                  <a:pt x="5453505" y="280805"/>
                </a:lnTo>
                <a:lnTo>
                  <a:pt x="5464088" y="280805"/>
                </a:lnTo>
                <a:lnTo>
                  <a:pt x="5476788" y="280805"/>
                </a:lnTo>
                <a:lnTo>
                  <a:pt x="5487371" y="276043"/>
                </a:lnTo>
                <a:lnTo>
                  <a:pt x="5500071" y="271280"/>
                </a:lnTo>
                <a:lnTo>
                  <a:pt x="5508538" y="268105"/>
                </a:lnTo>
                <a:lnTo>
                  <a:pt x="5866011" y="0"/>
                </a:lnTo>
                <a:lnTo>
                  <a:pt x="10722102" y="0"/>
                </a:lnTo>
                <a:cubicBezTo>
                  <a:pt x="10830191" y="0"/>
                  <a:pt x="10917814" y="87623"/>
                  <a:pt x="10917814" y="195712"/>
                </a:cubicBezTo>
                <a:lnTo>
                  <a:pt x="10917814" y="5375354"/>
                </a:lnTo>
                <a:cubicBezTo>
                  <a:pt x="10917814" y="5483443"/>
                  <a:pt x="10830191" y="5571066"/>
                  <a:pt x="10722102" y="5571066"/>
                </a:cubicBezTo>
                <a:lnTo>
                  <a:pt x="195712" y="5571066"/>
                </a:lnTo>
                <a:cubicBezTo>
                  <a:pt x="87623" y="5571066"/>
                  <a:pt x="0" y="5483443"/>
                  <a:pt x="0" y="5375354"/>
                </a:cubicBezTo>
                <a:lnTo>
                  <a:pt x="0" y="195712"/>
                </a:lnTo>
                <a:cubicBezTo>
                  <a:pt x="0" y="87623"/>
                  <a:pt x="87623" y="0"/>
                  <a:pt x="195712" y="0"/>
                </a:cubicBez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2899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654A105-F18C-4E12-B11B-51B12174B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6999D-EC1C-224F-A5C1-DB8B7229EB71}"/>
              </a:ext>
            </a:extLst>
          </p:cNvPr>
          <p:cNvSpPr>
            <a:spLocks noGrp="1"/>
          </p:cNvSpPr>
          <p:nvPr>
            <p:ph type="title"/>
          </p:nvPr>
        </p:nvSpPr>
        <p:spPr>
          <a:xfrm>
            <a:off x="592427" y="301963"/>
            <a:ext cx="7928998" cy="970450"/>
          </a:xfrm>
          <a:effectLst/>
        </p:spPr>
        <p:txBody>
          <a:bodyPr anchor="ctr">
            <a:normAutofit/>
          </a:bodyPr>
          <a:lstStyle/>
          <a:p>
            <a:pPr algn="ctr"/>
            <a:r>
              <a:rPr lang="en-US" sz="4800" u="sng" dirty="0">
                <a:solidFill>
                  <a:schemeClr val="tx1"/>
                </a:solidFill>
                <a:latin typeface="Abadi MT Condensed Extra Bold" panose="020B0306030101010103" pitchFamily="34" charset="77"/>
              </a:rPr>
              <a:t>The Faithful and True Witness</a:t>
            </a:r>
          </a:p>
        </p:txBody>
      </p:sp>
      <p:sp>
        <p:nvSpPr>
          <p:cNvPr id="3" name="Content Placeholder 2">
            <a:extLst>
              <a:ext uri="{FF2B5EF4-FFF2-40B4-BE49-F238E27FC236}">
                <a16:creationId xmlns:a16="http://schemas.microsoft.com/office/drawing/2014/main" id="{75520921-4E61-A343-8843-D87102BA7BE7}"/>
              </a:ext>
            </a:extLst>
          </p:cNvPr>
          <p:cNvSpPr>
            <a:spLocks noGrp="1"/>
          </p:cNvSpPr>
          <p:nvPr>
            <p:ph idx="1"/>
          </p:nvPr>
        </p:nvSpPr>
        <p:spPr>
          <a:xfrm>
            <a:off x="351693" y="1574377"/>
            <a:ext cx="8309986" cy="4816150"/>
          </a:xfrm>
          <a:effectLst/>
        </p:spPr>
        <p:txBody>
          <a:bodyPr anchor="t">
            <a:normAutofit/>
          </a:bodyPr>
          <a:lstStyle/>
          <a:p>
            <a:r>
              <a:rPr lang="en-US" sz="3200" b="1" dirty="0">
                <a:latin typeface="Abadi MT Condensed Extra Bold" panose="020B0306030101010103" pitchFamily="34" charset="77"/>
              </a:rPr>
              <a:t>First description no coincidence; multiple times</a:t>
            </a:r>
          </a:p>
          <a:p>
            <a:r>
              <a:rPr lang="en-US" sz="3200" b="1" dirty="0">
                <a:latin typeface="Abadi MT Condensed Extra Bold" panose="020B0306030101010103" pitchFamily="34" charset="77"/>
              </a:rPr>
              <a:t>Life, ministry, purpose to reveal God’s nature</a:t>
            </a:r>
          </a:p>
          <a:p>
            <a:r>
              <a:rPr lang="en-US" sz="3200" b="1" dirty="0">
                <a:latin typeface="Abadi MT Condensed Extra Bold" panose="020B0306030101010103" pitchFamily="34" charset="77"/>
              </a:rPr>
              <a:t>Bore witness that YHWH alone is God</a:t>
            </a:r>
          </a:p>
          <a:p>
            <a:r>
              <a:rPr lang="en-US" sz="3200" b="1" dirty="0">
                <a:latin typeface="Abadi MT Condensed Extra Bold" panose="020B0306030101010103" pitchFamily="34" charset="77"/>
              </a:rPr>
              <a:t>Jesus killed and tortured for that testimony</a:t>
            </a:r>
          </a:p>
          <a:p>
            <a:r>
              <a:rPr lang="en-US" sz="3200" b="1" dirty="0">
                <a:latin typeface="Abadi MT Condensed Extra Bold" panose="020B0306030101010103" pitchFamily="34" charset="77"/>
              </a:rPr>
              <a:t>Book centered on Christian persecution</a:t>
            </a:r>
          </a:p>
          <a:p>
            <a:r>
              <a:rPr lang="en-US" sz="3200" b="1" dirty="0">
                <a:latin typeface="Abadi MT Condensed Extra Bold" panose="020B0306030101010103" pitchFamily="34" charset="77"/>
              </a:rPr>
              <a:t>Tempted to compromise faith and witness</a:t>
            </a:r>
          </a:p>
          <a:p>
            <a:endParaRPr lang="en-US" sz="3200" b="1" dirty="0">
              <a:latin typeface="Abadi MT Condensed Extra Bold" panose="020B0306030101010103" pitchFamily="34" charset="77"/>
            </a:endParaRPr>
          </a:p>
        </p:txBody>
      </p:sp>
    </p:spTree>
    <p:extLst>
      <p:ext uri="{BB962C8B-B14F-4D97-AF65-F5344CB8AC3E}">
        <p14:creationId xmlns:p14="http://schemas.microsoft.com/office/powerpoint/2010/main" val="284443542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654A105-F18C-4E12-B11B-51B12174B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6999D-EC1C-224F-A5C1-DB8B7229EB71}"/>
              </a:ext>
            </a:extLst>
          </p:cNvPr>
          <p:cNvSpPr>
            <a:spLocks noGrp="1"/>
          </p:cNvSpPr>
          <p:nvPr>
            <p:ph type="title"/>
          </p:nvPr>
        </p:nvSpPr>
        <p:spPr>
          <a:xfrm>
            <a:off x="592427" y="301963"/>
            <a:ext cx="7928998" cy="970450"/>
          </a:xfrm>
          <a:effectLst/>
        </p:spPr>
        <p:txBody>
          <a:bodyPr anchor="ctr">
            <a:normAutofit/>
          </a:bodyPr>
          <a:lstStyle/>
          <a:p>
            <a:pPr algn="ctr"/>
            <a:r>
              <a:rPr lang="en-US" sz="4800" u="sng" dirty="0">
                <a:solidFill>
                  <a:schemeClr val="tx1"/>
                </a:solidFill>
                <a:latin typeface="Abadi MT Condensed Extra Bold" panose="020B0306030101010103" pitchFamily="34" charset="77"/>
              </a:rPr>
              <a:t>The Faithful and True Witness</a:t>
            </a:r>
          </a:p>
        </p:txBody>
      </p:sp>
      <p:sp>
        <p:nvSpPr>
          <p:cNvPr id="3" name="Content Placeholder 2">
            <a:extLst>
              <a:ext uri="{FF2B5EF4-FFF2-40B4-BE49-F238E27FC236}">
                <a16:creationId xmlns:a16="http://schemas.microsoft.com/office/drawing/2014/main" id="{75520921-4E61-A343-8843-D87102BA7BE7}"/>
              </a:ext>
            </a:extLst>
          </p:cNvPr>
          <p:cNvSpPr>
            <a:spLocks noGrp="1"/>
          </p:cNvSpPr>
          <p:nvPr>
            <p:ph idx="1"/>
          </p:nvPr>
        </p:nvSpPr>
        <p:spPr>
          <a:xfrm>
            <a:off x="351693" y="1436914"/>
            <a:ext cx="8309986" cy="5255287"/>
          </a:xfrm>
          <a:effectLst/>
        </p:spPr>
        <p:txBody>
          <a:bodyPr anchor="t">
            <a:normAutofit/>
          </a:bodyPr>
          <a:lstStyle/>
          <a:p>
            <a:r>
              <a:rPr lang="en-US" sz="3200" b="1" dirty="0">
                <a:latin typeface="Abadi MT Condensed Extra Bold" panose="020B0306030101010103" pitchFamily="34" charset="77"/>
              </a:rPr>
              <a:t>Tacitus:</a:t>
            </a:r>
          </a:p>
          <a:p>
            <a:pPr lvl="1"/>
            <a:r>
              <a:rPr lang="en-US" sz="2800" b="1" i="1" dirty="0">
                <a:latin typeface="Abadi MT Condensed Extra Bold" panose="020B0306030101010103" pitchFamily="34" charset="77"/>
              </a:rPr>
              <a:t>“Mockery of every sort was added to their deaths. Covered with the skins of beasts, they were torn by dogs and perished, or were nailed to crosses, or were doomed to the flames and burnt, to serve as a nightly illumination, when daylight had expired” </a:t>
            </a:r>
            <a:r>
              <a:rPr lang="en-US" sz="2800" b="1" dirty="0">
                <a:latin typeface="Abadi MT Condensed Extra Bold" panose="020B0306030101010103" pitchFamily="34" charset="77"/>
              </a:rPr>
              <a:t>(</a:t>
            </a:r>
            <a:r>
              <a:rPr lang="en-US" sz="2800" b="1" i="1" dirty="0">
                <a:latin typeface="Abadi MT Condensed Extra Bold" panose="020B0306030101010103" pitchFamily="34" charset="77"/>
              </a:rPr>
              <a:t>Annals</a:t>
            </a:r>
            <a:r>
              <a:rPr lang="en-US" sz="2800" b="1" dirty="0">
                <a:latin typeface="Abadi MT Condensed Extra Bold" panose="020B0306030101010103" pitchFamily="34" charset="77"/>
              </a:rPr>
              <a:t>, 15.44).</a:t>
            </a:r>
          </a:p>
          <a:p>
            <a:r>
              <a:rPr lang="en-US" sz="3200" b="1" dirty="0">
                <a:latin typeface="Abadi MT Condensed Extra Bold" panose="020B0306030101010103" pitchFamily="34" charset="77"/>
              </a:rPr>
              <a:t>Description of Jesus </a:t>
            </a:r>
          </a:p>
          <a:p>
            <a:pPr lvl="2"/>
            <a:r>
              <a:rPr lang="en-US" sz="2800" b="1" dirty="0">
                <a:latin typeface="Abadi MT Condensed Extra Bold" panose="020B0306030101010103" pitchFamily="34" charset="77"/>
              </a:rPr>
              <a:t>Faith Booster</a:t>
            </a:r>
          </a:p>
          <a:p>
            <a:pPr lvl="2"/>
            <a:r>
              <a:rPr lang="en-US" sz="2800" b="1" dirty="0">
                <a:latin typeface="Abadi MT Condensed Extra Bold" panose="020B0306030101010103" pitchFamily="34" charset="77"/>
              </a:rPr>
              <a:t>Courage Builder</a:t>
            </a:r>
          </a:p>
          <a:p>
            <a:pPr lvl="2"/>
            <a:endParaRPr lang="en-US" sz="2800" b="1" dirty="0">
              <a:latin typeface="Abadi MT Condensed Extra Bold" panose="020B0306030101010103" pitchFamily="34" charset="77"/>
            </a:endParaRPr>
          </a:p>
          <a:p>
            <a:endParaRPr lang="en-US" sz="3200" b="1" dirty="0">
              <a:latin typeface="Abadi MT Condensed Extra Bold" panose="020B0306030101010103" pitchFamily="34" charset="77"/>
            </a:endParaRPr>
          </a:p>
        </p:txBody>
      </p:sp>
    </p:spTree>
    <p:extLst>
      <p:ext uri="{BB962C8B-B14F-4D97-AF65-F5344CB8AC3E}">
        <p14:creationId xmlns:p14="http://schemas.microsoft.com/office/powerpoint/2010/main" val="159916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654A105-F18C-4E12-B11B-51B12174B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9856999D-EC1C-224F-A5C1-DB8B7229EB71}"/>
              </a:ext>
            </a:extLst>
          </p:cNvPr>
          <p:cNvSpPr>
            <a:spLocks noGrp="1"/>
          </p:cNvSpPr>
          <p:nvPr>
            <p:ph type="title"/>
          </p:nvPr>
        </p:nvSpPr>
        <p:spPr>
          <a:xfrm>
            <a:off x="592427" y="301963"/>
            <a:ext cx="7928998" cy="970450"/>
          </a:xfrm>
          <a:effectLst/>
        </p:spPr>
        <p:txBody>
          <a:bodyPr anchor="ctr">
            <a:normAutofit/>
          </a:bodyPr>
          <a:lstStyle/>
          <a:p>
            <a:pPr algn="ctr"/>
            <a:r>
              <a:rPr lang="en-US" sz="4800" u="sng" dirty="0">
                <a:solidFill>
                  <a:schemeClr val="tx1"/>
                </a:solidFill>
                <a:latin typeface="Abadi MT Condensed Extra Bold" panose="020B0306030101010103" pitchFamily="34" charset="77"/>
              </a:rPr>
              <a:t>The Firstborn of the Dead</a:t>
            </a:r>
          </a:p>
        </p:txBody>
      </p:sp>
      <p:sp>
        <p:nvSpPr>
          <p:cNvPr id="3" name="Content Placeholder 2">
            <a:extLst>
              <a:ext uri="{FF2B5EF4-FFF2-40B4-BE49-F238E27FC236}">
                <a16:creationId xmlns:a16="http://schemas.microsoft.com/office/drawing/2014/main" id="{75520921-4E61-A343-8843-D87102BA7BE7}"/>
              </a:ext>
            </a:extLst>
          </p:cNvPr>
          <p:cNvSpPr>
            <a:spLocks noGrp="1"/>
          </p:cNvSpPr>
          <p:nvPr>
            <p:ph idx="1"/>
          </p:nvPr>
        </p:nvSpPr>
        <p:spPr>
          <a:xfrm>
            <a:off x="351693" y="1574377"/>
            <a:ext cx="8309986" cy="4816150"/>
          </a:xfrm>
          <a:effectLst/>
        </p:spPr>
        <p:txBody>
          <a:bodyPr anchor="t">
            <a:normAutofit/>
          </a:bodyPr>
          <a:lstStyle/>
          <a:p>
            <a:r>
              <a:rPr lang="en-US" sz="3200" b="1" dirty="0">
                <a:latin typeface="Abadi MT Condensed Extra Bold" panose="020B0306030101010103" pitchFamily="34" charset="77"/>
              </a:rPr>
              <a:t>First person raised from dead?</a:t>
            </a:r>
          </a:p>
          <a:p>
            <a:r>
              <a:rPr lang="en-US" sz="3200" b="1" dirty="0">
                <a:latin typeface="Abadi MT Condensed Extra Bold" panose="020B0306030101010103" pitchFamily="34" charset="77"/>
              </a:rPr>
              <a:t>Resurrection Jesus holds pre-eminence</a:t>
            </a:r>
          </a:p>
          <a:p>
            <a:r>
              <a:rPr lang="en-US" sz="3200" b="1" dirty="0">
                <a:latin typeface="Abadi MT Condensed Extra Bold" panose="020B0306030101010103" pitchFamily="34" charset="77"/>
              </a:rPr>
              <a:t>Rose from dead, never to die again</a:t>
            </a:r>
          </a:p>
          <a:p>
            <a:r>
              <a:rPr lang="en-US" sz="3200" b="1" dirty="0">
                <a:latin typeface="Abadi MT Condensed Extra Bold" panose="020B0306030101010103" pitchFamily="34" charset="77"/>
              </a:rPr>
              <a:t>Through Jesus’ resurrection all men can live</a:t>
            </a:r>
          </a:p>
          <a:p>
            <a:r>
              <a:rPr lang="en-US" sz="3200" b="1" dirty="0">
                <a:latin typeface="Abadi MT Condensed Extra Bold" panose="020B0306030101010103" pitchFamily="34" charset="77"/>
              </a:rPr>
              <a:t>Christians if faced with death can rest assured</a:t>
            </a:r>
          </a:p>
          <a:p>
            <a:r>
              <a:rPr lang="en-US" sz="3200" b="1" dirty="0">
                <a:latin typeface="Abadi MT Condensed Extra Bold" panose="020B0306030101010103" pitchFamily="34" charset="77"/>
              </a:rPr>
              <a:t>If faithful, true, dwell with Jesus forever!</a:t>
            </a:r>
          </a:p>
          <a:p>
            <a:endParaRPr lang="en-US" sz="3200" b="1" dirty="0">
              <a:latin typeface="Abadi MT Condensed Extra Bold" panose="020B0306030101010103" pitchFamily="34" charset="77"/>
            </a:endParaRPr>
          </a:p>
        </p:txBody>
      </p:sp>
    </p:spTree>
    <p:extLst>
      <p:ext uri="{BB962C8B-B14F-4D97-AF65-F5344CB8AC3E}">
        <p14:creationId xmlns:p14="http://schemas.microsoft.com/office/powerpoint/2010/main" val="48906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654A105-F18C-4E12-B11B-51B12174B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9856999D-EC1C-224F-A5C1-DB8B7229EB71}"/>
              </a:ext>
            </a:extLst>
          </p:cNvPr>
          <p:cNvSpPr>
            <a:spLocks noGrp="1"/>
          </p:cNvSpPr>
          <p:nvPr>
            <p:ph type="title"/>
          </p:nvPr>
        </p:nvSpPr>
        <p:spPr>
          <a:xfrm>
            <a:off x="592427" y="301963"/>
            <a:ext cx="7928998" cy="970450"/>
          </a:xfrm>
          <a:effectLst/>
        </p:spPr>
        <p:txBody>
          <a:bodyPr anchor="ctr">
            <a:normAutofit/>
          </a:bodyPr>
          <a:lstStyle/>
          <a:p>
            <a:pPr algn="ctr"/>
            <a:r>
              <a:rPr lang="en-US" sz="4800" u="sng" dirty="0">
                <a:solidFill>
                  <a:schemeClr val="tx1"/>
                </a:solidFill>
                <a:latin typeface="Abadi MT Condensed Extra Bold" panose="020B0306030101010103" pitchFamily="34" charset="77"/>
              </a:rPr>
              <a:t>The Sovereign Ruler</a:t>
            </a:r>
          </a:p>
        </p:txBody>
      </p:sp>
      <p:sp>
        <p:nvSpPr>
          <p:cNvPr id="3" name="Content Placeholder 2">
            <a:extLst>
              <a:ext uri="{FF2B5EF4-FFF2-40B4-BE49-F238E27FC236}">
                <a16:creationId xmlns:a16="http://schemas.microsoft.com/office/drawing/2014/main" id="{75520921-4E61-A343-8843-D87102BA7BE7}"/>
              </a:ext>
            </a:extLst>
          </p:cNvPr>
          <p:cNvSpPr>
            <a:spLocks noGrp="1"/>
          </p:cNvSpPr>
          <p:nvPr>
            <p:ph idx="1"/>
          </p:nvPr>
        </p:nvSpPr>
        <p:spPr>
          <a:xfrm>
            <a:off x="351693" y="1396721"/>
            <a:ext cx="8309986" cy="4993806"/>
          </a:xfrm>
          <a:effectLst/>
        </p:spPr>
        <p:txBody>
          <a:bodyPr anchor="t">
            <a:normAutofit/>
          </a:bodyPr>
          <a:lstStyle/>
          <a:p>
            <a:r>
              <a:rPr lang="en-US" sz="3200" b="1" dirty="0">
                <a:latin typeface="Abadi MT Condensed Extra Bold" panose="020B0306030101010103" pitchFamily="34" charset="77"/>
              </a:rPr>
              <a:t>Ruler of kings of earth </a:t>
            </a:r>
          </a:p>
          <a:p>
            <a:r>
              <a:rPr lang="en-US" sz="3200" b="1" dirty="0">
                <a:latin typeface="Abadi MT Condensed Extra Bold" panose="020B0306030101010103" pitchFamily="34" charset="77"/>
              </a:rPr>
              <a:t>Most repeated description in Revelation</a:t>
            </a:r>
          </a:p>
          <a:p>
            <a:r>
              <a:rPr lang="en-US" sz="3200" b="1" dirty="0">
                <a:latin typeface="Abadi MT Condensed Extra Bold" panose="020B0306030101010103" pitchFamily="34" charset="77"/>
              </a:rPr>
              <a:t>Jesus sits on throne, has final say</a:t>
            </a:r>
          </a:p>
          <a:p>
            <a:r>
              <a:rPr lang="en-US" sz="3200" b="1" dirty="0">
                <a:latin typeface="Abadi MT Condensed Extra Bold" panose="020B0306030101010103" pitchFamily="34" charset="77"/>
              </a:rPr>
              <a:t>Devil tempted Jesus, refused and gained power</a:t>
            </a:r>
          </a:p>
          <a:p>
            <a:r>
              <a:rPr lang="en-US" sz="3200" b="1" dirty="0">
                <a:latin typeface="Abadi MT Condensed Extra Bold" panose="020B0306030101010103" pitchFamily="34" charset="77"/>
              </a:rPr>
              <a:t>Just as Jesus was tempted, Christians were</a:t>
            </a:r>
          </a:p>
          <a:p>
            <a:r>
              <a:rPr lang="en-US" sz="3200" b="1" dirty="0">
                <a:latin typeface="Abadi MT Condensed Extra Bold" panose="020B0306030101010103" pitchFamily="34" charset="77"/>
              </a:rPr>
              <a:t>Momentary affliction would be worth it!</a:t>
            </a:r>
          </a:p>
          <a:p>
            <a:r>
              <a:rPr lang="en-US" sz="3200" b="1" dirty="0">
                <a:latin typeface="Abadi MT Condensed Extra Bold" panose="020B0306030101010103" pitchFamily="34" charset="77"/>
              </a:rPr>
              <a:t>Do you want to see Jesus and live forever?</a:t>
            </a:r>
          </a:p>
          <a:p>
            <a:endParaRPr lang="en-US" sz="3200" b="1" dirty="0">
              <a:latin typeface="Abadi MT Condensed Extra Bold" panose="020B0306030101010103" pitchFamily="34" charset="77"/>
            </a:endParaRPr>
          </a:p>
          <a:p>
            <a:endParaRPr lang="en-US" sz="3200" b="1" dirty="0">
              <a:latin typeface="Abadi MT Condensed Extra Bold" panose="020B0306030101010103" pitchFamily="34" charset="77"/>
            </a:endParaRPr>
          </a:p>
        </p:txBody>
      </p:sp>
    </p:spTree>
    <p:extLst>
      <p:ext uri="{BB962C8B-B14F-4D97-AF65-F5344CB8AC3E}">
        <p14:creationId xmlns:p14="http://schemas.microsoft.com/office/powerpoint/2010/main" val="239161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34</TotalTime>
  <Words>226</Words>
  <Application>Microsoft Macintosh PowerPoint</Application>
  <PresentationFormat>On-screen Show (4:3)</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Abadi MT Condensed Extra Bold</vt:lpstr>
      <vt:lpstr>Century Gothic</vt:lpstr>
      <vt:lpstr>Wingdings 2</vt:lpstr>
      <vt:lpstr>Quotable</vt:lpstr>
      <vt:lpstr>Descriptions of Jesus in Revelation</vt:lpstr>
      <vt:lpstr>The Faithful and True Witness</vt:lpstr>
      <vt:lpstr>The Faithful and True Witness</vt:lpstr>
      <vt:lpstr>The Firstborn of the Dead</vt:lpstr>
      <vt:lpstr>The Sovereign Ruler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Description of Jesus in Revelation</dc:title>
  <dc:creator>John Pollard</dc:creator>
  <cp:lastModifiedBy>John Pollard</cp:lastModifiedBy>
  <cp:revision>4</cp:revision>
  <dcterms:created xsi:type="dcterms:W3CDTF">2018-12-22T20:29:18Z</dcterms:created>
  <dcterms:modified xsi:type="dcterms:W3CDTF">2018-12-22T21:04:00Z</dcterms:modified>
</cp:coreProperties>
</file>