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3" r:id="rId1"/>
  </p:sldMasterIdLst>
  <p:sldIdLst>
    <p:sldId id="268" r:id="rId2"/>
    <p:sldId id="256" r:id="rId3"/>
    <p:sldId id="257" r:id="rId4"/>
    <p:sldId id="271" r:id="rId5"/>
    <p:sldId id="273" r:id="rId6"/>
    <p:sldId id="274" r:id="rId7"/>
    <p:sldId id="276" r:id="rId8"/>
    <p:sldId id="277" r:id="rId9"/>
    <p:sldId id="278" r:id="rId10"/>
    <p:sldId id="280"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56"/>
    <p:restoredTop sz="94694"/>
  </p:normalViewPr>
  <p:slideViewPr>
    <p:cSldViewPr snapToGrid="0" snapToObjects="1">
      <p:cViewPr varScale="1">
        <p:scale>
          <a:sx n="120" d="100"/>
          <a:sy n="120" d="100"/>
        </p:scale>
        <p:origin x="173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4A744D4-D636-6041-B3EE-4FACB5A3D82B}" type="datetimeFigureOut">
              <a:rPr lang="en-US" smtClean="0"/>
              <a:t>12/30/18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576733-ACD0-2343-80E8-89FC772AAEC2}" type="slidenum">
              <a:rPr lang="en-US" smtClean="0"/>
              <a:t>‹#›</a:t>
            </a:fld>
            <a:endParaRPr lang="en-US"/>
          </a:p>
        </p:txBody>
      </p:sp>
    </p:spTree>
    <p:extLst>
      <p:ext uri="{BB962C8B-B14F-4D97-AF65-F5344CB8AC3E}">
        <p14:creationId xmlns:p14="http://schemas.microsoft.com/office/powerpoint/2010/main" val="167321281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A744D4-D636-6041-B3EE-4FACB5A3D82B}" type="datetimeFigureOut">
              <a:rPr lang="en-US" smtClean="0"/>
              <a:t>12/30/18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76733-ACD0-2343-80E8-89FC772AAEC2}" type="slidenum">
              <a:rPr lang="en-US" smtClean="0"/>
              <a:t>‹#›</a:t>
            </a:fld>
            <a:endParaRPr lang="en-US"/>
          </a:p>
        </p:txBody>
      </p:sp>
    </p:spTree>
    <p:extLst>
      <p:ext uri="{BB962C8B-B14F-4D97-AF65-F5344CB8AC3E}">
        <p14:creationId xmlns:p14="http://schemas.microsoft.com/office/powerpoint/2010/main" val="1190579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A744D4-D636-6041-B3EE-4FACB5A3D82B}" type="datetimeFigureOut">
              <a:rPr lang="en-US" smtClean="0"/>
              <a:t>12/30/18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76733-ACD0-2343-80E8-89FC772AAEC2}" type="slidenum">
              <a:rPr lang="en-US" smtClean="0"/>
              <a:t>‹#›</a:t>
            </a:fld>
            <a:endParaRPr lang="en-US"/>
          </a:p>
        </p:txBody>
      </p:sp>
    </p:spTree>
    <p:extLst>
      <p:ext uri="{BB962C8B-B14F-4D97-AF65-F5344CB8AC3E}">
        <p14:creationId xmlns:p14="http://schemas.microsoft.com/office/powerpoint/2010/main" val="1653476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A744D4-D636-6041-B3EE-4FACB5A3D82B}" type="datetimeFigureOut">
              <a:rPr lang="en-US" smtClean="0"/>
              <a:t>12/30/18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576733-ACD0-2343-80E8-89FC772AAEC2}" type="slidenum">
              <a:rPr lang="en-US" smtClean="0"/>
              <a:t>‹#›</a:t>
            </a:fld>
            <a:endParaRPr lang="en-US"/>
          </a:p>
        </p:txBody>
      </p:sp>
    </p:spTree>
    <p:extLst>
      <p:ext uri="{BB962C8B-B14F-4D97-AF65-F5344CB8AC3E}">
        <p14:creationId xmlns:p14="http://schemas.microsoft.com/office/powerpoint/2010/main" val="1569272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34A744D4-D636-6041-B3EE-4FACB5A3D82B}" type="datetimeFigureOut">
              <a:rPr lang="en-US" smtClean="0"/>
              <a:t>12/30/18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576733-ACD0-2343-80E8-89FC772AAEC2}" type="slidenum">
              <a:rPr lang="en-US" smtClean="0"/>
              <a:t>‹#›</a:t>
            </a:fld>
            <a:endParaRPr lang="en-US"/>
          </a:p>
        </p:txBody>
      </p:sp>
    </p:spTree>
    <p:extLst>
      <p:ext uri="{BB962C8B-B14F-4D97-AF65-F5344CB8AC3E}">
        <p14:creationId xmlns:p14="http://schemas.microsoft.com/office/powerpoint/2010/main" val="258234906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4A744D4-D636-6041-B3EE-4FACB5A3D82B}" type="datetimeFigureOut">
              <a:rPr lang="en-US" smtClean="0"/>
              <a:t>12/30/18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9F576733-ACD0-2343-80E8-89FC772AAEC2}" type="slidenum">
              <a:rPr lang="en-US" smtClean="0"/>
              <a:t>‹#›</a:t>
            </a:fld>
            <a:endParaRPr lang="en-US"/>
          </a:p>
        </p:txBody>
      </p:sp>
    </p:spTree>
    <p:extLst>
      <p:ext uri="{BB962C8B-B14F-4D97-AF65-F5344CB8AC3E}">
        <p14:creationId xmlns:p14="http://schemas.microsoft.com/office/powerpoint/2010/main" val="1489536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34A744D4-D636-6041-B3EE-4FACB5A3D82B}" type="datetimeFigureOut">
              <a:rPr lang="en-US" smtClean="0"/>
              <a:t>12/30/18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576733-ACD0-2343-80E8-89FC772AAEC2}"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805600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A744D4-D636-6041-B3EE-4FACB5A3D82B}" type="datetimeFigureOut">
              <a:rPr lang="en-US" smtClean="0"/>
              <a:t>12/30/18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576733-ACD0-2343-80E8-89FC772AAEC2}" type="slidenum">
              <a:rPr lang="en-US" smtClean="0"/>
              <a:t>‹#›</a:t>
            </a:fld>
            <a:endParaRPr lang="en-US"/>
          </a:p>
        </p:txBody>
      </p:sp>
    </p:spTree>
    <p:extLst>
      <p:ext uri="{BB962C8B-B14F-4D97-AF65-F5344CB8AC3E}">
        <p14:creationId xmlns:p14="http://schemas.microsoft.com/office/powerpoint/2010/main" val="3459774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A744D4-D636-6041-B3EE-4FACB5A3D82B}" type="datetimeFigureOut">
              <a:rPr lang="en-US" smtClean="0"/>
              <a:t>12/30/18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576733-ACD0-2343-80E8-89FC772AAEC2}" type="slidenum">
              <a:rPr lang="en-US" smtClean="0"/>
              <a:t>‹#›</a:t>
            </a:fld>
            <a:endParaRPr lang="en-US"/>
          </a:p>
        </p:txBody>
      </p:sp>
    </p:spTree>
    <p:extLst>
      <p:ext uri="{BB962C8B-B14F-4D97-AF65-F5344CB8AC3E}">
        <p14:creationId xmlns:p14="http://schemas.microsoft.com/office/powerpoint/2010/main" val="3935145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34A744D4-D636-6041-B3EE-4FACB5A3D82B}" type="datetimeFigureOut">
              <a:rPr lang="en-US" smtClean="0"/>
              <a:t>12/30/18</a:t>
            </a:fld>
            <a:endParaRPr 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9F576733-ACD0-2343-80E8-89FC772AAEC2}" type="slidenum">
              <a:rPr lang="en-US" smtClean="0"/>
              <a:t>‹#›</a:t>
            </a:fld>
            <a:endParaRPr lang="en-US"/>
          </a:p>
        </p:txBody>
      </p:sp>
    </p:spTree>
    <p:extLst>
      <p:ext uri="{BB962C8B-B14F-4D97-AF65-F5344CB8AC3E}">
        <p14:creationId xmlns:p14="http://schemas.microsoft.com/office/powerpoint/2010/main" val="2876234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4A744D4-D636-6041-B3EE-4FACB5A3D82B}" type="datetimeFigureOut">
              <a:rPr lang="en-US" smtClean="0"/>
              <a:t>12/30/18</a:t>
            </a:fld>
            <a:endParaRPr 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9F576733-ACD0-2343-80E8-89FC772AAEC2}" type="slidenum">
              <a:rPr lang="en-US" smtClean="0"/>
              <a:t>‹#›</a:t>
            </a:fld>
            <a:endParaRPr lang="en-US"/>
          </a:p>
        </p:txBody>
      </p:sp>
    </p:spTree>
    <p:extLst>
      <p:ext uri="{BB962C8B-B14F-4D97-AF65-F5344CB8AC3E}">
        <p14:creationId xmlns:p14="http://schemas.microsoft.com/office/powerpoint/2010/main" val="217664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34A744D4-D636-6041-B3EE-4FACB5A3D82B}" type="datetimeFigureOut">
              <a:rPr lang="en-US" smtClean="0"/>
              <a:t>12/30/18</a:t>
            </a:fld>
            <a:endParaRPr lang="en-US"/>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9F576733-ACD0-2343-80E8-89FC772AAEC2}" type="slidenum">
              <a:rPr lang="en-US" smtClean="0"/>
              <a:t>‹#›</a:t>
            </a:fld>
            <a:endParaRPr lang="en-US"/>
          </a:p>
        </p:txBody>
      </p:sp>
    </p:spTree>
    <p:extLst>
      <p:ext uri="{BB962C8B-B14F-4D97-AF65-F5344CB8AC3E}">
        <p14:creationId xmlns:p14="http://schemas.microsoft.com/office/powerpoint/2010/main" val="4112607853"/>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4C080-BFB8-9740-9A91-67B9B73EBA6B}"/>
              </a:ext>
            </a:extLst>
          </p:cNvPr>
          <p:cNvSpPr>
            <a:spLocks noGrp="1"/>
          </p:cNvSpPr>
          <p:nvPr>
            <p:ph type="title"/>
          </p:nvPr>
        </p:nvSpPr>
        <p:spPr>
          <a:xfrm>
            <a:off x="244549" y="276448"/>
            <a:ext cx="8623004" cy="778629"/>
          </a:xfrm>
        </p:spPr>
        <p:txBody>
          <a:bodyPr>
            <a:normAutofit fontScale="90000"/>
          </a:bodyPr>
          <a:lstStyle/>
          <a:p>
            <a:r>
              <a:rPr lang="en-US" sz="3600" b="1" u="sng" dirty="0">
                <a:latin typeface="Abadi MT Condensed Extra Bold" panose="020B0306030101010103" pitchFamily="34" charset="77"/>
              </a:rPr>
              <a:t>Where we are going:</a:t>
            </a:r>
          </a:p>
        </p:txBody>
      </p:sp>
      <p:sp>
        <p:nvSpPr>
          <p:cNvPr id="3" name="Content Placeholder 2">
            <a:extLst>
              <a:ext uri="{FF2B5EF4-FFF2-40B4-BE49-F238E27FC236}">
                <a16:creationId xmlns:a16="http://schemas.microsoft.com/office/drawing/2014/main" id="{2DDF79E1-F65A-5A47-9FB2-6FD4802C61BD}"/>
              </a:ext>
            </a:extLst>
          </p:cNvPr>
          <p:cNvSpPr>
            <a:spLocks noGrp="1"/>
          </p:cNvSpPr>
          <p:nvPr>
            <p:ph idx="1"/>
          </p:nvPr>
        </p:nvSpPr>
        <p:spPr>
          <a:xfrm>
            <a:off x="244549" y="1153551"/>
            <a:ext cx="8623004" cy="5555593"/>
          </a:xfrm>
        </p:spPr>
        <p:txBody>
          <a:bodyPr>
            <a:normAutofit/>
          </a:bodyPr>
          <a:lstStyle/>
          <a:p>
            <a:r>
              <a:rPr lang="en-US" sz="3200" b="1" u="sng" dirty="0">
                <a:latin typeface="Abadi MT Condensed Extra Bold" panose="020B0306030101010103" pitchFamily="34" charset="77"/>
              </a:rPr>
              <a:t>External Evidence</a:t>
            </a:r>
          </a:p>
          <a:p>
            <a:pPr lvl="2"/>
            <a:r>
              <a:rPr lang="en-US" sz="2000" dirty="0"/>
              <a:t>Scientific proof</a:t>
            </a:r>
          </a:p>
          <a:p>
            <a:pPr lvl="2"/>
            <a:r>
              <a:rPr lang="en-US" sz="2000" dirty="0"/>
              <a:t>Historical Accuracy OT/NT</a:t>
            </a:r>
          </a:p>
          <a:p>
            <a:r>
              <a:rPr lang="en-US" sz="3200" b="1" u="sng" dirty="0">
                <a:latin typeface="Abadi MT Condensed Extra Bold" panose="020B0306030101010103" pitchFamily="34" charset="77"/>
              </a:rPr>
              <a:t>Internal Evidence</a:t>
            </a:r>
          </a:p>
          <a:p>
            <a:pPr lvl="2"/>
            <a:r>
              <a:rPr lang="en-US" sz="2000" dirty="0"/>
              <a:t>Unity, Coherency, Consistency of Scripture</a:t>
            </a:r>
          </a:p>
          <a:p>
            <a:pPr lvl="2"/>
            <a:r>
              <a:rPr lang="en-US" sz="2000" dirty="0"/>
              <a:t>Prophecy fulfillment</a:t>
            </a:r>
          </a:p>
          <a:p>
            <a:r>
              <a:rPr lang="en-US" sz="3200" b="1" u="sng" dirty="0">
                <a:latin typeface="Abadi MT Condensed Extra Bold" panose="020B0306030101010103" pitchFamily="34" charset="77"/>
              </a:rPr>
              <a:t>Comparison with other “Inspired works”</a:t>
            </a:r>
          </a:p>
          <a:p>
            <a:pPr lvl="2"/>
            <a:r>
              <a:rPr lang="en-US" sz="2000" dirty="0"/>
              <a:t>Quran, Book of Mormon, Deuterocanonical books</a:t>
            </a:r>
          </a:p>
          <a:p>
            <a:r>
              <a:rPr lang="en-US" sz="3200" b="1" u="sng" dirty="0">
                <a:latin typeface="Abadi MT Condensed Extra Bold" panose="020B0306030101010103" pitchFamily="34" charset="77"/>
              </a:rPr>
              <a:t>Bibliographical Evidence</a:t>
            </a:r>
          </a:p>
          <a:p>
            <a:pPr lvl="2"/>
            <a:r>
              <a:rPr lang="en-US" sz="2000" dirty="0"/>
              <a:t>Manuscript copies</a:t>
            </a:r>
          </a:p>
          <a:p>
            <a:pPr lvl="2"/>
            <a:r>
              <a:rPr lang="en-US" sz="2000" dirty="0"/>
              <a:t>Uncial codices</a:t>
            </a:r>
          </a:p>
        </p:txBody>
      </p:sp>
    </p:spTree>
    <p:extLst>
      <p:ext uri="{BB962C8B-B14F-4D97-AF65-F5344CB8AC3E}">
        <p14:creationId xmlns:p14="http://schemas.microsoft.com/office/powerpoint/2010/main" val="2664282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803EB-1C9D-664D-B25E-D42DE6F11C16}"/>
              </a:ext>
            </a:extLst>
          </p:cNvPr>
          <p:cNvSpPr>
            <a:spLocks noGrp="1"/>
          </p:cNvSpPr>
          <p:nvPr>
            <p:ph type="title"/>
          </p:nvPr>
        </p:nvSpPr>
        <p:spPr>
          <a:xfrm>
            <a:off x="520995" y="287079"/>
            <a:ext cx="8006317" cy="1010093"/>
          </a:xfrm>
          <a:solidFill>
            <a:srgbClr val="FFFFFF">
              <a:alpha val="10000"/>
            </a:srgbClr>
          </a:solidFill>
          <a:ln>
            <a:solidFill>
              <a:schemeClr val="tx1"/>
            </a:solidFill>
          </a:ln>
        </p:spPr>
        <p:txBody>
          <a:bodyPr>
            <a:normAutofit fontScale="90000"/>
          </a:bodyPr>
          <a:lstStyle/>
          <a:p>
            <a:r>
              <a:rPr lang="en-US" sz="5400" b="1" u="sng" dirty="0">
                <a:solidFill>
                  <a:schemeClr val="tx1"/>
                </a:solidFill>
                <a:latin typeface="Abadi MT Condensed Extra Bold" panose="020B0306030101010103" pitchFamily="34" charset="77"/>
              </a:rPr>
              <a:t>Literary Sources</a:t>
            </a:r>
          </a:p>
        </p:txBody>
      </p:sp>
      <p:sp>
        <p:nvSpPr>
          <p:cNvPr id="3" name="Content Placeholder 2">
            <a:extLst>
              <a:ext uri="{FF2B5EF4-FFF2-40B4-BE49-F238E27FC236}">
                <a16:creationId xmlns:a16="http://schemas.microsoft.com/office/drawing/2014/main" id="{E1FC3AD9-3800-B040-9EF8-F0C42E075326}"/>
              </a:ext>
            </a:extLst>
          </p:cNvPr>
          <p:cNvSpPr>
            <a:spLocks noGrp="1"/>
          </p:cNvSpPr>
          <p:nvPr>
            <p:ph idx="1"/>
          </p:nvPr>
        </p:nvSpPr>
        <p:spPr>
          <a:xfrm>
            <a:off x="404037" y="1711842"/>
            <a:ext cx="8229600" cy="5018567"/>
          </a:xfrm>
        </p:spPr>
        <p:txBody>
          <a:bodyPr>
            <a:normAutofit/>
          </a:bodyPr>
          <a:lstStyle/>
          <a:p>
            <a:r>
              <a:rPr lang="en-US" sz="3200" dirty="0">
                <a:latin typeface="Abadi MT Condensed Extra Bold" panose="020B0306030101010103" pitchFamily="34" charset="77"/>
              </a:rPr>
              <a:t>Widely debated; authentic?</a:t>
            </a:r>
          </a:p>
          <a:p>
            <a:r>
              <a:rPr lang="en-US" sz="3200" dirty="0">
                <a:latin typeface="Abadi MT Condensed Extra Bold" panose="020B0306030101010103" pitchFamily="34" charset="77"/>
              </a:rPr>
              <a:t>If bold writing removed; evidence solid</a:t>
            </a:r>
          </a:p>
          <a:p>
            <a:r>
              <a:rPr lang="en-US" sz="3200" dirty="0">
                <a:latin typeface="Abadi MT Condensed Extra Bold" panose="020B0306030101010103" pitchFamily="34" charset="77"/>
              </a:rPr>
              <a:t>If bold is authentic; major evidence</a:t>
            </a:r>
          </a:p>
          <a:p>
            <a:pPr lvl="2"/>
            <a:r>
              <a:rPr lang="en-US" sz="2400" dirty="0">
                <a:latin typeface="Abadi MT Condensed Extra Bold" panose="020B0306030101010103" pitchFamily="34" charset="77"/>
              </a:rPr>
              <a:t>Deity of Christ</a:t>
            </a:r>
          </a:p>
          <a:p>
            <a:pPr lvl="2"/>
            <a:r>
              <a:rPr lang="en-US" sz="2400" dirty="0">
                <a:latin typeface="Abadi MT Condensed Extra Bold" panose="020B0306030101010103" pitchFamily="34" charset="77"/>
              </a:rPr>
              <a:t>Master teacher taught the truth</a:t>
            </a:r>
          </a:p>
          <a:p>
            <a:pPr lvl="2"/>
            <a:r>
              <a:rPr lang="en-US" sz="2400" dirty="0">
                <a:latin typeface="Abadi MT Condensed Extra Bold" panose="020B0306030101010103" pitchFamily="34" charset="77"/>
              </a:rPr>
              <a:t>Performed miracles</a:t>
            </a:r>
          </a:p>
          <a:p>
            <a:pPr lvl="2"/>
            <a:r>
              <a:rPr lang="en-US" sz="2400" dirty="0">
                <a:latin typeface="Abadi MT Condensed Extra Bold" panose="020B0306030101010103" pitchFamily="34" charset="77"/>
              </a:rPr>
              <a:t>Large multitudes followed Jesus</a:t>
            </a:r>
          </a:p>
          <a:p>
            <a:pPr lvl="2"/>
            <a:r>
              <a:rPr lang="en-US" sz="2400" dirty="0">
                <a:latin typeface="Abadi MT Condensed Extra Bold" panose="020B0306030101010103" pitchFamily="34" charset="77"/>
              </a:rPr>
              <a:t>Jesus was Messiah</a:t>
            </a:r>
          </a:p>
          <a:p>
            <a:pPr lvl="2"/>
            <a:r>
              <a:rPr lang="en-US" sz="2400" dirty="0">
                <a:latin typeface="Abadi MT Condensed Extra Bold" panose="020B0306030101010103" pitchFamily="34" charset="77"/>
              </a:rPr>
              <a:t>Crucified by Pilate; Rose from dead according to prophets</a:t>
            </a:r>
          </a:p>
          <a:p>
            <a:pPr lvl="2"/>
            <a:endParaRPr lang="en-US" sz="2800" b="1" dirty="0">
              <a:latin typeface="Abadi MT Condensed Extra Bold" panose="020B0306030101010103" pitchFamily="34" charset="77"/>
            </a:endParaRPr>
          </a:p>
          <a:p>
            <a:pPr lvl="2"/>
            <a:endParaRPr lang="en-US" sz="2800" b="1" dirty="0">
              <a:latin typeface="Abadi MT Condensed Extra Bold" panose="020B0306030101010103" pitchFamily="34" charset="77"/>
            </a:endParaRPr>
          </a:p>
        </p:txBody>
      </p:sp>
    </p:spTree>
    <p:extLst>
      <p:ext uri="{BB962C8B-B14F-4D97-AF65-F5344CB8AC3E}">
        <p14:creationId xmlns:p14="http://schemas.microsoft.com/office/powerpoint/2010/main" val="185333071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C121A0B-2D88-9943-ADFC-A38D4394D221}"/>
              </a:ext>
            </a:extLst>
          </p:cNvPr>
          <p:cNvSpPr>
            <a:spLocks noGrp="1"/>
          </p:cNvSpPr>
          <p:nvPr>
            <p:ph type="subTitle" idx="1"/>
          </p:nvPr>
        </p:nvSpPr>
        <p:spPr>
          <a:xfrm>
            <a:off x="947046" y="5499895"/>
            <a:ext cx="7228833" cy="847742"/>
          </a:xfrm>
        </p:spPr>
        <p:txBody>
          <a:bodyPr>
            <a:noAutofit/>
          </a:bodyPr>
          <a:lstStyle/>
          <a:p>
            <a:r>
              <a:rPr lang="en-US" sz="5400" b="1" u="sng" dirty="0">
                <a:latin typeface="Abadi MT Condensed Extra Bold" panose="020B0306030101010103" pitchFamily="34" charset="77"/>
              </a:rPr>
              <a:t>Historical Accuracy NT</a:t>
            </a:r>
          </a:p>
        </p:txBody>
      </p:sp>
      <p:sp>
        <p:nvSpPr>
          <p:cNvPr id="11" name="Rectangle 7">
            <a:extLst>
              <a:ext uri="{FF2B5EF4-FFF2-40B4-BE49-F238E27FC236}">
                <a16:creationId xmlns:a16="http://schemas.microsoft.com/office/drawing/2014/main" id="{84167985-D6E9-40FF-97C0-4B6D373E85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051" y="640080"/>
            <a:ext cx="8183898" cy="462686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9">
            <a:extLst>
              <a:ext uri="{FF2B5EF4-FFF2-40B4-BE49-F238E27FC236}">
                <a16:creationId xmlns:a16="http://schemas.microsoft.com/office/drawing/2014/main" id="{68801362-349C-44BE-BEF6-8E926E1D3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4647" y="804672"/>
            <a:ext cx="7934706" cy="42976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F944FD-45E2-A640-B454-3C7394B601DB}"/>
              </a:ext>
            </a:extLst>
          </p:cNvPr>
          <p:cNvSpPr>
            <a:spLocks noGrp="1"/>
          </p:cNvSpPr>
          <p:nvPr>
            <p:ph type="ctrTitle"/>
          </p:nvPr>
        </p:nvSpPr>
        <p:spPr>
          <a:xfrm>
            <a:off x="839972" y="1289303"/>
            <a:ext cx="7410893" cy="3339303"/>
          </a:xfrm>
          <a:ln>
            <a:noFill/>
          </a:ln>
        </p:spPr>
        <p:txBody>
          <a:bodyPr>
            <a:normAutofit/>
          </a:bodyPr>
          <a:lstStyle/>
          <a:p>
            <a:r>
              <a:rPr lang="en-US" sz="5400" b="1" u="sng" dirty="0">
                <a:latin typeface="Abadi MT Condensed Extra Bold" panose="020B0306030101010103" pitchFamily="34" charset="77"/>
              </a:rPr>
              <a:t>Is the Bible as God’s Word Trustworthy?</a:t>
            </a:r>
          </a:p>
        </p:txBody>
      </p:sp>
    </p:spTree>
    <p:extLst>
      <p:ext uri="{BB962C8B-B14F-4D97-AF65-F5344CB8AC3E}">
        <p14:creationId xmlns:p14="http://schemas.microsoft.com/office/powerpoint/2010/main" val="3411168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803EB-1C9D-664D-B25E-D42DE6F11C16}"/>
              </a:ext>
            </a:extLst>
          </p:cNvPr>
          <p:cNvSpPr>
            <a:spLocks noGrp="1"/>
          </p:cNvSpPr>
          <p:nvPr>
            <p:ph type="title"/>
          </p:nvPr>
        </p:nvSpPr>
        <p:spPr>
          <a:xfrm>
            <a:off x="520995" y="287079"/>
            <a:ext cx="8006317" cy="1084521"/>
          </a:xfrm>
          <a:solidFill>
            <a:srgbClr val="FFFFFF">
              <a:alpha val="10000"/>
            </a:srgbClr>
          </a:solidFill>
          <a:ln>
            <a:solidFill>
              <a:schemeClr val="tx1"/>
            </a:solidFill>
          </a:ln>
        </p:spPr>
        <p:txBody>
          <a:bodyPr>
            <a:normAutofit fontScale="90000"/>
          </a:bodyPr>
          <a:lstStyle/>
          <a:p>
            <a:r>
              <a:rPr lang="en-US" sz="5400" b="1" u="sng" dirty="0">
                <a:solidFill>
                  <a:schemeClr val="tx1"/>
                </a:solidFill>
                <a:latin typeface="Abadi MT Condensed Extra Bold" panose="020B0306030101010103" pitchFamily="34" charset="77"/>
              </a:rPr>
              <a:t>Literary sources</a:t>
            </a:r>
          </a:p>
        </p:txBody>
      </p:sp>
      <p:sp>
        <p:nvSpPr>
          <p:cNvPr id="3" name="Content Placeholder 2">
            <a:extLst>
              <a:ext uri="{FF2B5EF4-FFF2-40B4-BE49-F238E27FC236}">
                <a16:creationId xmlns:a16="http://schemas.microsoft.com/office/drawing/2014/main" id="{E1FC3AD9-3800-B040-9EF8-F0C42E075326}"/>
              </a:ext>
            </a:extLst>
          </p:cNvPr>
          <p:cNvSpPr>
            <a:spLocks noGrp="1"/>
          </p:cNvSpPr>
          <p:nvPr>
            <p:ph idx="1"/>
          </p:nvPr>
        </p:nvSpPr>
        <p:spPr>
          <a:xfrm>
            <a:off x="520995" y="1807535"/>
            <a:ext cx="8006317" cy="4572001"/>
          </a:xfrm>
        </p:spPr>
        <p:txBody>
          <a:bodyPr>
            <a:normAutofit/>
          </a:bodyPr>
          <a:lstStyle/>
          <a:p>
            <a:r>
              <a:rPr lang="en-US" sz="3600" b="1" u="sng" dirty="0">
                <a:latin typeface="Abadi MT Condensed Extra Bold" panose="020B0306030101010103" pitchFamily="34" charset="77"/>
              </a:rPr>
              <a:t>Cornelius Tacitus</a:t>
            </a:r>
            <a:r>
              <a:rPr lang="en-US" sz="3600" b="1" dirty="0">
                <a:latin typeface="Abadi MT Condensed Extra Bold" panose="020B0306030101010103" pitchFamily="34" charset="77"/>
              </a:rPr>
              <a:t>(</a:t>
            </a:r>
            <a:r>
              <a:rPr lang="en-US" sz="3600" b="1" i="1" dirty="0">
                <a:latin typeface="Abadi MT Condensed Extra Bold" panose="020B0306030101010103" pitchFamily="34" charset="77"/>
              </a:rPr>
              <a:t>Annals</a:t>
            </a:r>
            <a:r>
              <a:rPr lang="en-US" sz="3600" b="1" dirty="0">
                <a:latin typeface="Abadi MT Condensed Extra Bold" panose="020B0306030101010103" pitchFamily="34" charset="77"/>
              </a:rPr>
              <a:t>)</a:t>
            </a:r>
          </a:p>
          <a:p>
            <a:pPr lvl="2"/>
            <a:r>
              <a:rPr lang="en-US" sz="2800" b="1" dirty="0">
                <a:latin typeface="Abadi MT Condensed Extra Bold" panose="020B0306030101010103" pitchFamily="34" charset="77"/>
              </a:rPr>
              <a:t>Tacitus is considered to be </a:t>
            </a:r>
            <a:r>
              <a:rPr lang="en-US" sz="2800" b="1" i="1" dirty="0">
                <a:latin typeface="Abadi MT Condensed Extra Bold" panose="020B0306030101010103" pitchFamily="34" charset="77"/>
              </a:rPr>
              <a:t>“the greatest Roman Historian” </a:t>
            </a:r>
            <a:r>
              <a:rPr lang="en-US" sz="2800" b="1" dirty="0">
                <a:latin typeface="Abadi MT Condensed Extra Bold" panose="020B0306030101010103" pitchFamily="34" charset="77"/>
              </a:rPr>
              <a:t>and his Annals is his </a:t>
            </a:r>
            <a:r>
              <a:rPr lang="en-US" sz="2800" b="1" i="1" dirty="0">
                <a:latin typeface="Abadi MT Condensed Extra Bold" panose="020B0306030101010103" pitchFamily="34" charset="77"/>
              </a:rPr>
              <a:t>“finest work and generally acknowledged by modern historians as our best source of information about this period” </a:t>
            </a:r>
            <a:r>
              <a:rPr lang="en-US" sz="2800" b="1" dirty="0">
                <a:latin typeface="Abadi MT Condensed Extra Bold" panose="020B0306030101010103" pitchFamily="34" charset="77"/>
              </a:rPr>
              <a:t>(Van Voorst, </a:t>
            </a:r>
            <a:r>
              <a:rPr lang="en-US" sz="2800" b="1" i="1" dirty="0">
                <a:latin typeface="Abadi MT Condensed Extra Bold" panose="020B0306030101010103" pitchFamily="34" charset="77"/>
              </a:rPr>
              <a:t>JONT</a:t>
            </a:r>
            <a:r>
              <a:rPr lang="en-US" sz="2800" b="1" dirty="0">
                <a:latin typeface="Abadi MT Condensed Extra Bold" panose="020B0306030101010103" pitchFamily="34" charset="77"/>
              </a:rPr>
              <a:t>).</a:t>
            </a:r>
          </a:p>
          <a:p>
            <a:pPr lvl="2"/>
            <a:r>
              <a:rPr lang="en-US" sz="2800" b="1" dirty="0">
                <a:latin typeface="Abadi MT Condensed Extra Bold" panose="020B0306030101010103" pitchFamily="34" charset="77"/>
              </a:rPr>
              <a:t>Date from 14-68 AD</a:t>
            </a:r>
          </a:p>
          <a:p>
            <a:pPr lvl="2"/>
            <a:r>
              <a:rPr lang="en-US" sz="2800" b="1" dirty="0">
                <a:latin typeface="Abadi MT Condensed Extra Bold" panose="020B0306030101010103" pitchFamily="34" charset="77"/>
              </a:rPr>
              <a:t>64 AD Fire of Rome; Nero scrambling</a:t>
            </a:r>
          </a:p>
          <a:p>
            <a:pPr lvl="2"/>
            <a:r>
              <a:rPr lang="en-US" sz="2800" b="1" dirty="0">
                <a:latin typeface="Abadi MT Condensed Extra Bold" panose="020B0306030101010103" pitchFamily="34" charset="77"/>
              </a:rPr>
              <a:t>Blames Christians for destruction</a:t>
            </a:r>
          </a:p>
        </p:txBody>
      </p:sp>
    </p:spTree>
    <p:extLst>
      <p:ext uri="{BB962C8B-B14F-4D97-AF65-F5344CB8AC3E}">
        <p14:creationId xmlns:p14="http://schemas.microsoft.com/office/powerpoint/2010/main" val="309370551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803EB-1C9D-664D-B25E-D42DE6F11C16}"/>
              </a:ext>
            </a:extLst>
          </p:cNvPr>
          <p:cNvSpPr>
            <a:spLocks noGrp="1"/>
          </p:cNvSpPr>
          <p:nvPr>
            <p:ph type="title"/>
          </p:nvPr>
        </p:nvSpPr>
        <p:spPr>
          <a:xfrm>
            <a:off x="520995" y="287079"/>
            <a:ext cx="8006317" cy="1084521"/>
          </a:xfrm>
          <a:solidFill>
            <a:srgbClr val="FFFFFF">
              <a:alpha val="10000"/>
            </a:srgbClr>
          </a:solidFill>
          <a:ln>
            <a:solidFill>
              <a:schemeClr val="tx1"/>
            </a:solidFill>
          </a:ln>
        </p:spPr>
        <p:txBody>
          <a:bodyPr>
            <a:normAutofit fontScale="90000"/>
          </a:bodyPr>
          <a:lstStyle/>
          <a:p>
            <a:r>
              <a:rPr lang="en-US" sz="5400" b="1" u="sng" dirty="0">
                <a:solidFill>
                  <a:schemeClr val="tx1"/>
                </a:solidFill>
                <a:latin typeface="Abadi MT Condensed Extra Bold" panose="020B0306030101010103" pitchFamily="34" charset="77"/>
              </a:rPr>
              <a:t>Literary Sources</a:t>
            </a:r>
          </a:p>
        </p:txBody>
      </p:sp>
      <p:sp>
        <p:nvSpPr>
          <p:cNvPr id="3" name="Content Placeholder 2">
            <a:extLst>
              <a:ext uri="{FF2B5EF4-FFF2-40B4-BE49-F238E27FC236}">
                <a16:creationId xmlns:a16="http://schemas.microsoft.com/office/drawing/2014/main" id="{E1FC3AD9-3800-B040-9EF8-F0C42E075326}"/>
              </a:ext>
            </a:extLst>
          </p:cNvPr>
          <p:cNvSpPr>
            <a:spLocks noGrp="1"/>
          </p:cNvSpPr>
          <p:nvPr>
            <p:ph idx="1"/>
          </p:nvPr>
        </p:nvSpPr>
        <p:spPr>
          <a:xfrm>
            <a:off x="520995" y="1807535"/>
            <a:ext cx="8006317" cy="4763386"/>
          </a:xfrm>
        </p:spPr>
        <p:txBody>
          <a:bodyPr>
            <a:normAutofit/>
          </a:bodyPr>
          <a:lstStyle/>
          <a:p>
            <a:r>
              <a:rPr lang="en-US" sz="2000" i="1" dirty="0"/>
              <a:t>“Consequently, to get rid of the report, Nero fastened the guilt and inflicted the most exquisite tortures on a class hated for their abominations, called Christians by the populace. Christus, from whom the name had its origin, suffered the extreme penalty during the reign of Tiberius at the hands of one of our procurators, Pontius Pilatus, and a most mischievous superstition, thus checked for the moment, again broke out not only in Judea, the first source of the evil, but even in Rome, where all things hideous and shameful from every part of the world find their centre and become popular. Accordingly, an arrest was first made of all who pleaded guilty; then, upon their information, an immense multitude was convicted, not so much of the crime of firing the city, as of hatred against mankind. Mockery of every sort was added to their deaths. Covered with the skins of beasts, they were torn by dogs and perished, or were nailed to crosses, or were doomed to the flames and burnt, to serve as a nightly illumination, when daylight had expired” </a:t>
            </a:r>
            <a:r>
              <a:rPr lang="en-US" dirty="0"/>
              <a:t>(</a:t>
            </a:r>
            <a:r>
              <a:rPr lang="en-US" i="1" dirty="0"/>
              <a:t>Annals</a:t>
            </a:r>
            <a:r>
              <a:rPr lang="en-US" dirty="0"/>
              <a:t>, 15.44).</a:t>
            </a:r>
          </a:p>
          <a:p>
            <a:endParaRPr lang="en-US" sz="2800" dirty="0">
              <a:latin typeface="Abadi MT Condensed Extra Bold" panose="020B0306030101010103" pitchFamily="34" charset="77"/>
            </a:endParaRPr>
          </a:p>
          <a:p>
            <a:pPr lvl="2"/>
            <a:endParaRPr lang="en-US" sz="2800" b="1" dirty="0">
              <a:latin typeface="Abadi MT Condensed Extra Bold" panose="020B0306030101010103" pitchFamily="34" charset="77"/>
            </a:endParaRPr>
          </a:p>
        </p:txBody>
      </p:sp>
    </p:spTree>
    <p:extLst>
      <p:ext uri="{BB962C8B-B14F-4D97-AF65-F5344CB8AC3E}">
        <p14:creationId xmlns:p14="http://schemas.microsoft.com/office/powerpoint/2010/main" val="231716625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803EB-1C9D-664D-B25E-D42DE6F11C16}"/>
              </a:ext>
            </a:extLst>
          </p:cNvPr>
          <p:cNvSpPr>
            <a:spLocks noGrp="1"/>
          </p:cNvSpPr>
          <p:nvPr>
            <p:ph type="title"/>
          </p:nvPr>
        </p:nvSpPr>
        <p:spPr>
          <a:xfrm>
            <a:off x="520995" y="287079"/>
            <a:ext cx="8006317" cy="1084521"/>
          </a:xfrm>
          <a:solidFill>
            <a:srgbClr val="FFFFFF">
              <a:alpha val="10000"/>
            </a:srgbClr>
          </a:solidFill>
          <a:ln>
            <a:solidFill>
              <a:schemeClr val="tx1"/>
            </a:solidFill>
          </a:ln>
        </p:spPr>
        <p:txBody>
          <a:bodyPr>
            <a:normAutofit fontScale="90000"/>
          </a:bodyPr>
          <a:lstStyle/>
          <a:p>
            <a:r>
              <a:rPr lang="en-US" sz="5400" b="1" u="sng" dirty="0">
                <a:solidFill>
                  <a:schemeClr val="tx1"/>
                </a:solidFill>
                <a:latin typeface="Abadi MT Condensed Extra Bold" panose="020B0306030101010103" pitchFamily="34" charset="77"/>
              </a:rPr>
              <a:t>Literary Sources</a:t>
            </a:r>
          </a:p>
        </p:txBody>
      </p:sp>
      <p:sp>
        <p:nvSpPr>
          <p:cNvPr id="3" name="Content Placeholder 2">
            <a:extLst>
              <a:ext uri="{FF2B5EF4-FFF2-40B4-BE49-F238E27FC236}">
                <a16:creationId xmlns:a16="http://schemas.microsoft.com/office/drawing/2014/main" id="{E1FC3AD9-3800-B040-9EF8-F0C42E075326}"/>
              </a:ext>
            </a:extLst>
          </p:cNvPr>
          <p:cNvSpPr>
            <a:spLocks noGrp="1"/>
          </p:cNvSpPr>
          <p:nvPr>
            <p:ph idx="1"/>
          </p:nvPr>
        </p:nvSpPr>
        <p:spPr>
          <a:xfrm>
            <a:off x="404037" y="1711843"/>
            <a:ext cx="8229600" cy="4965404"/>
          </a:xfrm>
        </p:spPr>
        <p:txBody>
          <a:bodyPr>
            <a:normAutofit/>
          </a:bodyPr>
          <a:lstStyle/>
          <a:p>
            <a:r>
              <a:rPr lang="en-US" sz="3600" dirty="0">
                <a:latin typeface="Abadi MT Condensed Extra Bold" panose="020B0306030101010103" pitchFamily="34" charset="77"/>
              </a:rPr>
              <a:t>Valuable source; access to </a:t>
            </a:r>
            <a:r>
              <a:rPr lang="en-US" sz="3600" i="1" dirty="0">
                <a:latin typeface="Abadi MT Condensed Extra Bold" panose="020B0306030101010103" pitchFamily="34" charset="77"/>
              </a:rPr>
              <a:t>Acta Senatus</a:t>
            </a:r>
          </a:p>
          <a:p>
            <a:r>
              <a:rPr lang="en-US" sz="3600" dirty="0">
                <a:latin typeface="Abadi MT Condensed Extra Bold" panose="020B0306030101010103" pitchFamily="34" charset="77"/>
              </a:rPr>
              <a:t>Hatred of Christians</a:t>
            </a:r>
          </a:p>
          <a:p>
            <a:r>
              <a:rPr lang="en-US" sz="3600" dirty="0">
                <a:latin typeface="Abadi MT Condensed Extra Bold" panose="020B0306030101010103" pitchFamily="34" charset="77"/>
              </a:rPr>
              <a:t>Confirms:</a:t>
            </a:r>
          </a:p>
          <a:p>
            <a:pPr lvl="2"/>
            <a:r>
              <a:rPr lang="en-US" sz="2600" dirty="0">
                <a:latin typeface="Abadi MT Condensed Extra Bold" panose="020B0306030101010103" pitchFamily="34" charset="77"/>
              </a:rPr>
              <a:t>Jesus lived, died under Tiberius</a:t>
            </a:r>
          </a:p>
          <a:p>
            <a:pPr lvl="2"/>
            <a:r>
              <a:rPr lang="en-US" sz="2600" dirty="0">
                <a:latin typeface="Abadi MT Condensed Extra Bold" panose="020B0306030101010103" pitchFamily="34" charset="77"/>
              </a:rPr>
              <a:t>Condemned by Pilate</a:t>
            </a:r>
          </a:p>
          <a:p>
            <a:pPr lvl="2"/>
            <a:r>
              <a:rPr lang="en-US" sz="2600" dirty="0">
                <a:latin typeface="Abadi MT Condensed Extra Bold" panose="020B0306030101010103" pitchFamily="34" charset="77"/>
              </a:rPr>
              <a:t>Spread of Christianity</a:t>
            </a:r>
          </a:p>
          <a:p>
            <a:pPr lvl="2"/>
            <a:r>
              <a:rPr lang="en-US" sz="2600" dirty="0">
                <a:latin typeface="Abadi MT Condensed Extra Bold" panose="020B0306030101010103" pitchFamily="34" charset="77"/>
              </a:rPr>
              <a:t>Followers of Christ kept practicing beliefs</a:t>
            </a:r>
          </a:p>
          <a:p>
            <a:pPr lvl="2"/>
            <a:endParaRPr lang="en-US" sz="2800" b="1" dirty="0">
              <a:latin typeface="Abadi MT Condensed Extra Bold" panose="020B0306030101010103" pitchFamily="34" charset="77"/>
            </a:endParaRPr>
          </a:p>
          <a:p>
            <a:pPr lvl="2"/>
            <a:endParaRPr lang="en-US" sz="2800" b="1" dirty="0">
              <a:latin typeface="Abadi MT Condensed Extra Bold" panose="020B0306030101010103" pitchFamily="34" charset="77"/>
            </a:endParaRPr>
          </a:p>
        </p:txBody>
      </p:sp>
    </p:spTree>
    <p:extLst>
      <p:ext uri="{BB962C8B-B14F-4D97-AF65-F5344CB8AC3E}">
        <p14:creationId xmlns:p14="http://schemas.microsoft.com/office/powerpoint/2010/main" val="270094466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803EB-1C9D-664D-B25E-D42DE6F11C16}"/>
              </a:ext>
            </a:extLst>
          </p:cNvPr>
          <p:cNvSpPr>
            <a:spLocks noGrp="1"/>
          </p:cNvSpPr>
          <p:nvPr>
            <p:ph type="title"/>
          </p:nvPr>
        </p:nvSpPr>
        <p:spPr>
          <a:xfrm>
            <a:off x="520995" y="287079"/>
            <a:ext cx="8006317" cy="1084521"/>
          </a:xfrm>
          <a:solidFill>
            <a:srgbClr val="FFFFFF">
              <a:alpha val="10000"/>
            </a:srgbClr>
          </a:solidFill>
          <a:ln>
            <a:solidFill>
              <a:schemeClr val="tx1"/>
            </a:solidFill>
          </a:ln>
        </p:spPr>
        <p:txBody>
          <a:bodyPr>
            <a:normAutofit fontScale="90000"/>
          </a:bodyPr>
          <a:lstStyle/>
          <a:p>
            <a:r>
              <a:rPr lang="en-US" sz="5400" b="1" u="sng" dirty="0">
                <a:solidFill>
                  <a:schemeClr val="tx1"/>
                </a:solidFill>
                <a:latin typeface="Abadi MT Condensed Extra Bold" panose="020B0306030101010103" pitchFamily="34" charset="77"/>
              </a:rPr>
              <a:t>Literary Sources</a:t>
            </a:r>
          </a:p>
        </p:txBody>
      </p:sp>
      <p:sp>
        <p:nvSpPr>
          <p:cNvPr id="3" name="Content Placeholder 2">
            <a:extLst>
              <a:ext uri="{FF2B5EF4-FFF2-40B4-BE49-F238E27FC236}">
                <a16:creationId xmlns:a16="http://schemas.microsoft.com/office/drawing/2014/main" id="{E1FC3AD9-3800-B040-9EF8-F0C42E075326}"/>
              </a:ext>
            </a:extLst>
          </p:cNvPr>
          <p:cNvSpPr>
            <a:spLocks noGrp="1"/>
          </p:cNvSpPr>
          <p:nvPr>
            <p:ph idx="1"/>
          </p:nvPr>
        </p:nvSpPr>
        <p:spPr>
          <a:xfrm>
            <a:off x="404037" y="1711843"/>
            <a:ext cx="8229600" cy="4965404"/>
          </a:xfrm>
        </p:spPr>
        <p:txBody>
          <a:bodyPr>
            <a:normAutofit/>
          </a:bodyPr>
          <a:lstStyle/>
          <a:p>
            <a:r>
              <a:rPr lang="en-US" sz="3600" b="1" u="sng" dirty="0">
                <a:latin typeface="Abadi MT Condensed Extra Bold" panose="020B0306030101010103" pitchFamily="34" charset="77"/>
              </a:rPr>
              <a:t>Flavius Josephus</a:t>
            </a:r>
            <a:r>
              <a:rPr lang="en-US" sz="3600" b="1" dirty="0">
                <a:latin typeface="Abadi MT Condensed Extra Bold" panose="020B0306030101010103" pitchFamily="34" charset="77"/>
              </a:rPr>
              <a:t> (Antiquities of the Jews)</a:t>
            </a:r>
            <a:endParaRPr lang="en-US" sz="2800" b="1" dirty="0">
              <a:latin typeface="Abadi MT Condensed Extra Bold" panose="020B0306030101010103" pitchFamily="34" charset="77"/>
            </a:endParaRPr>
          </a:p>
          <a:p>
            <a:pPr lvl="2"/>
            <a:r>
              <a:rPr lang="en-US" sz="2800" b="1" dirty="0">
                <a:latin typeface="Abadi MT Condensed Extra Bold" panose="020B0306030101010103" pitchFamily="34" charset="77"/>
              </a:rPr>
              <a:t>Jewish historian, soldier, politician 37-100 AD</a:t>
            </a:r>
          </a:p>
          <a:p>
            <a:pPr lvl="2"/>
            <a:r>
              <a:rPr lang="en-US" sz="2800" b="1" dirty="0">
                <a:latin typeface="Abadi MT Condensed Extra Bold" panose="020B0306030101010103" pitchFamily="34" charset="77"/>
              </a:rPr>
              <a:t>Later became Roman citizen; grew up in Jerusalem</a:t>
            </a:r>
          </a:p>
          <a:p>
            <a:pPr lvl="2"/>
            <a:r>
              <a:rPr lang="en-US" sz="2800" b="1" dirty="0">
                <a:latin typeface="Abadi MT Condensed Extra Bold" panose="020B0306030101010103" pitchFamily="34" charset="77"/>
              </a:rPr>
              <a:t>Close friend to Titus </a:t>
            </a:r>
          </a:p>
          <a:p>
            <a:pPr lvl="2"/>
            <a:r>
              <a:rPr lang="en-US" sz="2800" b="1" dirty="0">
                <a:latin typeface="Abadi MT Condensed Extra Bold" panose="020B0306030101010103" pitchFamily="34" charset="77"/>
              </a:rPr>
              <a:t>Josephus is considered </a:t>
            </a:r>
            <a:r>
              <a:rPr lang="en-US" sz="2800" b="1" i="1" dirty="0">
                <a:latin typeface="Abadi MT Condensed Extra Bold" panose="020B0306030101010103" pitchFamily="34" charset="77"/>
              </a:rPr>
              <a:t>“the single most important Jewish historian of the ancient world” </a:t>
            </a:r>
            <a:r>
              <a:rPr lang="en-US" sz="2800" b="1" dirty="0">
                <a:latin typeface="Abadi MT Condensed Extra Bold" panose="020B0306030101010103" pitchFamily="34" charset="77"/>
              </a:rPr>
              <a:t>(Eddy and Boyd, </a:t>
            </a:r>
            <a:r>
              <a:rPr lang="en-US" sz="2800" b="1" i="1" dirty="0">
                <a:latin typeface="Abadi MT Condensed Extra Bold" panose="020B0306030101010103" pitchFamily="34" charset="77"/>
              </a:rPr>
              <a:t>JL</a:t>
            </a:r>
            <a:r>
              <a:rPr lang="en-US" sz="2800" b="1" dirty="0">
                <a:latin typeface="Abadi MT Condensed Extra Bold" panose="020B0306030101010103" pitchFamily="34" charset="77"/>
              </a:rPr>
              <a:t>). </a:t>
            </a:r>
          </a:p>
          <a:p>
            <a:pPr lvl="2"/>
            <a:r>
              <a:rPr lang="en-US" sz="2800" b="1" dirty="0">
                <a:latin typeface="Abadi MT Condensed Extra Bold" panose="020B0306030101010103" pitchFamily="34" charset="77"/>
              </a:rPr>
              <a:t>Works include </a:t>
            </a:r>
            <a:r>
              <a:rPr lang="en-US" sz="2800" b="1" i="1" dirty="0">
                <a:latin typeface="Abadi MT Condensed Extra Bold" panose="020B0306030101010103" pitchFamily="34" charset="77"/>
              </a:rPr>
              <a:t>War of Jews</a:t>
            </a:r>
            <a:r>
              <a:rPr lang="en-US" sz="2800" b="1" dirty="0">
                <a:latin typeface="Abadi MT Condensed Extra Bold" panose="020B0306030101010103" pitchFamily="34" charset="77"/>
              </a:rPr>
              <a:t>; </a:t>
            </a:r>
            <a:r>
              <a:rPr lang="en-US" sz="2800" b="1" i="1" dirty="0">
                <a:latin typeface="Abadi MT Condensed Extra Bold" panose="020B0306030101010103" pitchFamily="34" charset="77"/>
              </a:rPr>
              <a:t>Antiquities of the Jews</a:t>
            </a:r>
          </a:p>
          <a:p>
            <a:pPr lvl="2"/>
            <a:endParaRPr lang="en-US" sz="2800" b="1" dirty="0">
              <a:latin typeface="Abadi MT Condensed Extra Bold" panose="020B0306030101010103" pitchFamily="34" charset="77"/>
            </a:endParaRPr>
          </a:p>
        </p:txBody>
      </p:sp>
    </p:spTree>
    <p:extLst>
      <p:ext uri="{BB962C8B-B14F-4D97-AF65-F5344CB8AC3E}">
        <p14:creationId xmlns:p14="http://schemas.microsoft.com/office/powerpoint/2010/main" val="14475520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803EB-1C9D-664D-B25E-D42DE6F11C16}"/>
              </a:ext>
            </a:extLst>
          </p:cNvPr>
          <p:cNvSpPr>
            <a:spLocks noGrp="1"/>
          </p:cNvSpPr>
          <p:nvPr>
            <p:ph type="title"/>
          </p:nvPr>
        </p:nvSpPr>
        <p:spPr>
          <a:xfrm>
            <a:off x="520995" y="287079"/>
            <a:ext cx="8006317" cy="1084521"/>
          </a:xfrm>
          <a:solidFill>
            <a:srgbClr val="FFFFFF">
              <a:alpha val="10000"/>
            </a:srgbClr>
          </a:solidFill>
          <a:ln>
            <a:solidFill>
              <a:schemeClr val="tx1"/>
            </a:solidFill>
          </a:ln>
        </p:spPr>
        <p:txBody>
          <a:bodyPr>
            <a:normAutofit fontScale="90000"/>
          </a:bodyPr>
          <a:lstStyle/>
          <a:p>
            <a:r>
              <a:rPr lang="en-US" sz="5400" b="1" u="sng" dirty="0">
                <a:solidFill>
                  <a:schemeClr val="tx1"/>
                </a:solidFill>
                <a:latin typeface="Abadi MT Condensed Extra Bold" panose="020B0306030101010103" pitchFamily="34" charset="77"/>
              </a:rPr>
              <a:t>Literary Sources</a:t>
            </a:r>
          </a:p>
        </p:txBody>
      </p:sp>
      <p:sp>
        <p:nvSpPr>
          <p:cNvPr id="3" name="Content Placeholder 2">
            <a:extLst>
              <a:ext uri="{FF2B5EF4-FFF2-40B4-BE49-F238E27FC236}">
                <a16:creationId xmlns:a16="http://schemas.microsoft.com/office/drawing/2014/main" id="{E1FC3AD9-3800-B040-9EF8-F0C42E075326}"/>
              </a:ext>
            </a:extLst>
          </p:cNvPr>
          <p:cNvSpPr>
            <a:spLocks noGrp="1"/>
          </p:cNvSpPr>
          <p:nvPr>
            <p:ph idx="1"/>
          </p:nvPr>
        </p:nvSpPr>
        <p:spPr>
          <a:xfrm>
            <a:off x="520995" y="1626781"/>
            <a:ext cx="8006317" cy="5029200"/>
          </a:xfrm>
        </p:spPr>
        <p:txBody>
          <a:bodyPr>
            <a:normAutofit/>
          </a:bodyPr>
          <a:lstStyle/>
          <a:p>
            <a:r>
              <a:rPr lang="en-US" sz="2400" i="1" dirty="0"/>
              <a:t>“But this younger Ananus, who, as we have told you already, took the high priesthood, was a bold man in his temper, and very insolent; he was also of the sect of the Sadducees, who are very rigid in judging offenders, above all the rest of the Jews, as we have already observed; when, therefore, Ananus was of this disposition, he thought he had now a proper opportunity [to exercise his authority]. Festus was now dead, and Albinus was but upon the road; so he assembled the Sanhedrin of judges, and brought before them the brother of Jesus, who was called Christ, whose name was James, and some others, [or, some of his companions]; and when he had formed an accusation against them as breakers of the law, he delivered them to be stoned”</a:t>
            </a:r>
            <a:r>
              <a:rPr lang="en-US" sz="2400" dirty="0"/>
              <a:t> (</a:t>
            </a:r>
            <a:r>
              <a:rPr lang="en-US" sz="2400" i="1" dirty="0"/>
              <a:t>Antiquities,</a:t>
            </a:r>
            <a:r>
              <a:rPr lang="en-US" sz="2400" dirty="0"/>
              <a:t> 20.9.1).</a:t>
            </a:r>
            <a:endParaRPr lang="en-US" sz="2400" dirty="0">
              <a:latin typeface="Abadi MT Condensed Extra Bold" panose="020B0306030101010103" pitchFamily="34" charset="77"/>
            </a:endParaRPr>
          </a:p>
          <a:p>
            <a:pPr lvl="2"/>
            <a:endParaRPr lang="en-US" sz="2800" b="1" dirty="0">
              <a:latin typeface="Abadi MT Condensed Extra Bold" panose="020B0306030101010103" pitchFamily="34" charset="77"/>
            </a:endParaRPr>
          </a:p>
        </p:txBody>
      </p:sp>
    </p:spTree>
    <p:extLst>
      <p:ext uri="{BB962C8B-B14F-4D97-AF65-F5344CB8AC3E}">
        <p14:creationId xmlns:p14="http://schemas.microsoft.com/office/powerpoint/2010/main" val="311543858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803EB-1C9D-664D-B25E-D42DE6F11C16}"/>
              </a:ext>
            </a:extLst>
          </p:cNvPr>
          <p:cNvSpPr>
            <a:spLocks noGrp="1"/>
          </p:cNvSpPr>
          <p:nvPr>
            <p:ph type="title"/>
          </p:nvPr>
        </p:nvSpPr>
        <p:spPr>
          <a:xfrm>
            <a:off x="520995" y="287079"/>
            <a:ext cx="8006317" cy="1084521"/>
          </a:xfrm>
          <a:solidFill>
            <a:srgbClr val="FFFFFF">
              <a:alpha val="10000"/>
            </a:srgbClr>
          </a:solidFill>
          <a:ln>
            <a:solidFill>
              <a:schemeClr val="tx1"/>
            </a:solidFill>
          </a:ln>
        </p:spPr>
        <p:txBody>
          <a:bodyPr>
            <a:normAutofit fontScale="90000"/>
          </a:bodyPr>
          <a:lstStyle/>
          <a:p>
            <a:r>
              <a:rPr lang="en-US" sz="5400" b="1" u="sng" dirty="0">
                <a:solidFill>
                  <a:schemeClr val="tx1"/>
                </a:solidFill>
                <a:latin typeface="Abadi MT Condensed Extra Bold" panose="020B0306030101010103" pitchFamily="34" charset="77"/>
              </a:rPr>
              <a:t>Literary Sources</a:t>
            </a:r>
          </a:p>
        </p:txBody>
      </p:sp>
      <p:sp>
        <p:nvSpPr>
          <p:cNvPr id="3" name="Content Placeholder 2">
            <a:extLst>
              <a:ext uri="{FF2B5EF4-FFF2-40B4-BE49-F238E27FC236}">
                <a16:creationId xmlns:a16="http://schemas.microsoft.com/office/drawing/2014/main" id="{E1FC3AD9-3800-B040-9EF8-F0C42E075326}"/>
              </a:ext>
            </a:extLst>
          </p:cNvPr>
          <p:cNvSpPr>
            <a:spLocks noGrp="1"/>
          </p:cNvSpPr>
          <p:nvPr>
            <p:ph idx="1"/>
          </p:nvPr>
        </p:nvSpPr>
        <p:spPr>
          <a:xfrm>
            <a:off x="404037" y="1711843"/>
            <a:ext cx="8229600" cy="4965404"/>
          </a:xfrm>
        </p:spPr>
        <p:txBody>
          <a:bodyPr>
            <a:normAutofit/>
          </a:bodyPr>
          <a:lstStyle/>
          <a:p>
            <a:r>
              <a:rPr lang="en-US" sz="3600" dirty="0">
                <a:latin typeface="Abadi MT Condensed Extra Bold" panose="020B0306030101010103" pitchFamily="34" charset="77"/>
              </a:rPr>
              <a:t>James brother of Jesus, Jesus</a:t>
            </a:r>
          </a:p>
          <a:p>
            <a:r>
              <a:rPr lang="en-US" sz="3600" dirty="0">
                <a:latin typeface="Abadi MT Condensed Extra Bold" panose="020B0306030101010103" pitchFamily="34" charset="77"/>
              </a:rPr>
              <a:t>Interest is in Ananus not Jesus or James</a:t>
            </a:r>
          </a:p>
          <a:p>
            <a:r>
              <a:rPr lang="en-US" sz="3600" dirty="0">
                <a:latin typeface="Abadi MT Condensed Extra Bold" panose="020B0306030101010103" pitchFamily="34" charset="77"/>
              </a:rPr>
              <a:t>Corroborates hatred of Sadducees</a:t>
            </a:r>
          </a:p>
          <a:p>
            <a:r>
              <a:rPr lang="en-US" sz="3600" dirty="0">
                <a:latin typeface="Abadi MT Condensed Extra Bold" panose="020B0306030101010103" pitchFamily="34" charset="77"/>
              </a:rPr>
              <a:t>Jesus and James both actual figures</a:t>
            </a:r>
            <a:endParaRPr lang="en-US" sz="2600" dirty="0">
              <a:latin typeface="Abadi MT Condensed Extra Bold" panose="020B0306030101010103" pitchFamily="34" charset="77"/>
            </a:endParaRPr>
          </a:p>
          <a:p>
            <a:pPr lvl="2"/>
            <a:endParaRPr lang="en-US" sz="2800" b="1" dirty="0">
              <a:latin typeface="Abadi MT Condensed Extra Bold" panose="020B0306030101010103" pitchFamily="34" charset="77"/>
            </a:endParaRPr>
          </a:p>
          <a:p>
            <a:pPr lvl="2"/>
            <a:endParaRPr lang="en-US" sz="2800" b="1" dirty="0">
              <a:latin typeface="Abadi MT Condensed Extra Bold" panose="020B0306030101010103" pitchFamily="34" charset="77"/>
            </a:endParaRPr>
          </a:p>
        </p:txBody>
      </p:sp>
    </p:spTree>
    <p:extLst>
      <p:ext uri="{BB962C8B-B14F-4D97-AF65-F5344CB8AC3E}">
        <p14:creationId xmlns:p14="http://schemas.microsoft.com/office/powerpoint/2010/main" val="247778293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803EB-1C9D-664D-B25E-D42DE6F11C16}"/>
              </a:ext>
            </a:extLst>
          </p:cNvPr>
          <p:cNvSpPr>
            <a:spLocks noGrp="1"/>
          </p:cNvSpPr>
          <p:nvPr>
            <p:ph type="title"/>
          </p:nvPr>
        </p:nvSpPr>
        <p:spPr>
          <a:xfrm>
            <a:off x="520995" y="287079"/>
            <a:ext cx="8006317" cy="1084521"/>
          </a:xfrm>
          <a:solidFill>
            <a:srgbClr val="FFFFFF">
              <a:alpha val="10000"/>
            </a:srgbClr>
          </a:solidFill>
          <a:ln>
            <a:solidFill>
              <a:schemeClr val="tx1"/>
            </a:solidFill>
          </a:ln>
        </p:spPr>
        <p:txBody>
          <a:bodyPr>
            <a:normAutofit fontScale="90000"/>
          </a:bodyPr>
          <a:lstStyle/>
          <a:p>
            <a:r>
              <a:rPr lang="en-US" sz="5400" b="1" u="sng" dirty="0">
                <a:solidFill>
                  <a:schemeClr val="tx1"/>
                </a:solidFill>
                <a:latin typeface="Abadi MT Condensed Extra Bold" panose="020B0306030101010103" pitchFamily="34" charset="77"/>
              </a:rPr>
              <a:t>Literary Sources</a:t>
            </a:r>
          </a:p>
        </p:txBody>
      </p:sp>
      <p:sp>
        <p:nvSpPr>
          <p:cNvPr id="3" name="Content Placeholder 2">
            <a:extLst>
              <a:ext uri="{FF2B5EF4-FFF2-40B4-BE49-F238E27FC236}">
                <a16:creationId xmlns:a16="http://schemas.microsoft.com/office/drawing/2014/main" id="{E1FC3AD9-3800-B040-9EF8-F0C42E075326}"/>
              </a:ext>
            </a:extLst>
          </p:cNvPr>
          <p:cNvSpPr>
            <a:spLocks noGrp="1"/>
          </p:cNvSpPr>
          <p:nvPr>
            <p:ph idx="1"/>
          </p:nvPr>
        </p:nvSpPr>
        <p:spPr>
          <a:xfrm>
            <a:off x="520995" y="1626781"/>
            <a:ext cx="8006317" cy="5029200"/>
          </a:xfrm>
        </p:spPr>
        <p:txBody>
          <a:bodyPr>
            <a:normAutofit lnSpcReduction="10000"/>
          </a:bodyPr>
          <a:lstStyle/>
          <a:p>
            <a:r>
              <a:rPr lang="en-US" sz="2600" i="1" dirty="0"/>
              <a:t>“Now there was about this time Jesus, a wise man, </a:t>
            </a:r>
            <a:r>
              <a:rPr lang="en-US" sz="2600" b="1" i="1" u="sng" dirty="0"/>
              <a:t>if it be lawful to call him a man</a:t>
            </a:r>
            <a:r>
              <a:rPr lang="en-US" sz="2600" i="1" dirty="0"/>
              <a:t>; for he was a doer of wonderful works, a teacher of such men as receive the truth with pleasure. He drew over to him both many of the Jews and many of the Gentiles. </a:t>
            </a:r>
            <a:r>
              <a:rPr lang="en-US" sz="2600" b="1" i="1" u="sng" dirty="0"/>
              <a:t>He was [the] Christ</a:t>
            </a:r>
            <a:r>
              <a:rPr lang="en-US" sz="2600" i="1" dirty="0"/>
              <a:t>. And when Pilate, at the suggestion of the principal men amongst us, had condemned him to the cross, those that loved him at the first did not forsake him; </a:t>
            </a:r>
            <a:r>
              <a:rPr lang="en-US" sz="2600" b="1" i="1" u="sng" dirty="0"/>
              <a:t>for he appeared to them alive again the third day; as the divine prophets had foretold these and ten thousand other wonderful things concerning him</a:t>
            </a:r>
            <a:r>
              <a:rPr lang="en-US" sz="2600" i="1" dirty="0"/>
              <a:t>. And the tribe of Christians, so named from him, are not extinct at this day” </a:t>
            </a:r>
            <a:r>
              <a:rPr lang="en-US" sz="2600" dirty="0"/>
              <a:t>(</a:t>
            </a:r>
            <a:r>
              <a:rPr lang="en-US" sz="2600" i="1" dirty="0"/>
              <a:t>Antiquities</a:t>
            </a:r>
            <a:r>
              <a:rPr lang="en-US" sz="2600" dirty="0"/>
              <a:t>, 18.3.3). </a:t>
            </a:r>
          </a:p>
          <a:p>
            <a:endParaRPr lang="en-US" sz="2800" b="1" dirty="0">
              <a:latin typeface="Abadi MT Condensed Extra Bold" panose="020B0306030101010103" pitchFamily="34" charset="77"/>
            </a:endParaRPr>
          </a:p>
        </p:txBody>
      </p:sp>
    </p:spTree>
    <p:extLst>
      <p:ext uri="{BB962C8B-B14F-4D97-AF65-F5344CB8AC3E}">
        <p14:creationId xmlns:p14="http://schemas.microsoft.com/office/powerpoint/2010/main" val="21267687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118</TotalTime>
  <Words>828</Words>
  <Application>Microsoft Macintosh PowerPoint</Application>
  <PresentationFormat>On-screen Show (4:3)</PresentationFormat>
  <Paragraphs>56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Abadi MT Condensed Extra Bold</vt:lpstr>
      <vt:lpstr>Arial</vt:lpstr>
      <vt:lpstr>Gill Sans MT</vt:lpstr>
      <vt:lpstr>Parcel</vt:lpstr>
      <vt:lpstr>Where we are going:</vt:lpstr>
      <vt:lpstr>Is the Bible as God’s Word Trustworthy?</vt:lpstr>
      <vt:lpstr>Literary sources</vt:lpstr>
      <vt:lpstr>Literary Sources</vt:lpstr>
      <vt:lpstr>Literary Sources</vt:lpstr>
      <vt:lpstr>Literary Sources</vt:lpstr>
      <vt:lpstr>Literary Sources</vt:lpstr>
      <vt:lpstr>Literary Sources</vt:lpstr>
      <vt:lpstr>Literary Sources</vt:lpstr>
      <vt:lpstr>Literary 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the Bible as God’s Word Trustworthy?</dc:title>
  <dc:creator>John Pollard</dc:creator>
  <cp:lastModifiedBy>John Pollard</cp:lastModifiedBy>
  <cp:revision>15</cp:revision>
  <dcterms:created xsi:type="dcterms:W3CDTF">2018-12-16T00:42:45Z</dcterms:created>
  <dcterms:modified xsi:type="dcterms:W3CDTF">2018-12-30T21:45:26Z</dcterms:modified>
</cp:coreProperties>
</file>