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tiff" ContentType="image/tiff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  <p:sldMasterId id="2147483672" r:id="rId2"/>
  </p:sldMasterIdLst>
  <p:sldIdLst>
    <p:sldId id="382" r:id="rId3"/>
    <p:sldId id="258" r:id="rId4"/>
    <p:sldId id="263" r:id="rId5"/>
    <p:sldId id="378" r:id="rId6"/>
    <p:sldId id="383" r:id="rId7"/>
    <p:sldId id="384" r:id="rId8"/>
    <p:sldId id="385" r:id="rId9"/>
    <p:sldId id="386" r:id="rId10"/>
    <p:sldId id="389" r:id="rId11"/>
    <p:sldId id="390" r:id="rId12"/>
    <p:sldId id="391" r:id="rId13"/>
    <p:sldId id="392" r:id="rId14"/>
    <p:sldId id="394" r:id="rId15"/>
    <p:sldId id="393" r:id="rId16"/>
    <p:sldId id="400" r:id="rId17"/>
    <p:sldId id="395" r:id="rId18"/>
    <p:sldId id="396" r:id="rId19"/>
    <p:sldId id="401" r:id="rId20"/>
    <p:sldId id="397" r:id="rId21"/>
    <p:sldId id="398" r:id="rId22"/>
    <p:sldId id="399" r:id="rId23"/>
    <p:sldId id="403" r:id="rId24"/>
    <p:sldId id="402" r:id="rId25"/>
    <p:sldId id="404" r:id="rId26"/>
    <p:sldId id="407" r:id="rId27"/>
    <p:sldId id="405" r:id="rId28"/>
    <p:sldId id="406" r:id="rId29"/>
    <p:sldId id="408" r:id="rId30"/>
    <p:sldId id="412" r:id="rId31"/>
    <p:sldId id="409" r:id="rId32"/>
    <p:sldId id="410" r:id="rId33"/>
    <p:sldId id="411" r:id="rId34"/>
    <p:sldId id="413" r:id="rId35"/>
    <p:sldId id="414" r:id="rId36"/>
    <p:sldId id="416" r:id="rId37"/>
    <p:sldId id="415" r:id="rId38"/>
    <p:sldId id="421" r:id="rId39"/>
    <p:sldId id="422" r:id="rId40"/>
    <p:sldId id="423" r:id="rId41"/>
    <p:sldId id="424" r:id="rId42"/>
    <p:sldId id="417" r:id="rId43"/>
    <p:sldId id="425" r:id="rId44"/>
    <p:sldId id="418" r:id="rId45"/>
    <p:sldId id="419" r:id="rId46"/>
    <p:sldId id="426" r:id="rId47"/>
    <p:sldId id="429" r:id="rId48"/>
    <p:sldId id="430" r:id="rId49"/>
    <p:sldId id="432" r:id="rId50"/>
    <p:sldId id="433" r:id="rId51"/>
    <p:sldId id="434" r:id="rId52"/>
    <p:sldId id="427" r:id="rId53"/>
    <p:sldId id="437" r:id="rId54"/>
    <p:sldId id="428" r:id="rId55"/>
    <p:sldId id="431" r:id="rId56"/>
    <p:sldId id="435" r:id="rId57"/>
    <p:sldId id="442" r:id="rId58"/>
    <p:sldId id="436" r:id="rId59"/>
    <p:sldId id="438" r:id="rId60"/>
    <p:sldId id="439" r:id="rId61"/>
    <p:sldId id="443" r:id="rId62"/>
    <p:sldId id="440" r:id="rId63"/>
    <p:sldId id="441" r:id="rId64"/>
    <p:sldId id="444" r:id="rId65"/>
    <p:sldId id="445" r:id="rId66"/>
    <p:sldId id="446" r:id="rId67"/>
    <p:sldId id="447" r:id="rId68"/>
    <p:sldId id="448" r:id="rId69"/>
    <p:sldId id="451" r:id="rId70"/>
    <p:sldId id="449" r:id="rId71"/>
    <p:sldId id="450" r:id="rId72"/>
    <p:sldId id="455" r:id="rId73"/>
    <p:sldId id="452" r:id="rId74"/>
    <p:sldId id="453" r:id="rId75"/>
    <p:sldId id="454" r:id="rId76"/>
    <p:sldId id="457" r:id="rId77"/>
    <p:sldId id="456" r:id="rId78"/>
    <p:sldId id="458" r:id="rId79"/>
    <p:sldId id="461" r:id="rId80"/>
    <p:sldId id="459" r:id="rId81"/>
    <p:sldId id="460" r:id="rId82"/>
    <p:sldId id="462" r:id="rId83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8641"/>
    <p:restoredTop sz="94674"/>
  </p:normalViewPr>
  <p:slideViewPr>
    <p:cSldViewPr snapToGrid="0" snapToObjects="1">
      <p:cViewPr varScale="1">
        <p:scale>
          <a:sx n="127" d="100"/>
          <a:sy n="127" d="100"/>
        </p:scale>
        <p:origin x="1600" y="1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4.xml"/><Relationship Id="rId21" Type="http://schemas.openxmlformats.org/officeDocument/2006/relationships/slide" Target="slides/slide19.xml"/><Relationship Id="rId42" Type="http://schemas.openxmlformats.org/officeDocument/2006/relationships/slide" Target="slides/slide40.xml"/><Relationship Id="rId47" Type="http://schemas.openxmlformats.org/officeDocument/2006/relationships/slide" Target="slides/slide45.xml"/><Relationship Id="rId63" Type="http://schemas.openxmlformats.org/officeDocument/2006/relationships/slide" Target="slides/slide61.xml"/><Relationship Id="rId68" Type="http://schemas.openxmlformats.org/officeDocument/2006/relationships/slide" Target="slides/slide66.xml"/><Relationship Id="rId84" Type="http://schemas.openxmlformats.org/officeDocument/2006/relationships/presProps" Target="presProps.xml"/><Relationship Id="rId16" Type="http://schemas.openxmlformats.org/officeDocument/2006/relationships/slide" Target="slides/slide14.xml"/><Relationship Id="rId11" Type="http://schemas.openxmlformats.org/officeDocument/2006/relationships/slide" Target="slides/slide9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53" Type="http://schemas.openxmlformats.org/officeDocument/2006/relationships/slide" Target="slides/slide51.xml"/><Relationship Id="rId58" Type="http://schemas.openxmlformats.org/officeDocument/2006/relationships/slide" Target="slides/slide56.xml"/><Relationship Id="rId74" Type="http://schemas.openxmlformats.org/officeDocument/2006/relationships/slide" Target="slides/slide72.xml"/><Relationship Id="rId79" Type="http://schemas.openxmlformats.org/officeDocument/2006/relationships/slide" Target="slides/slide77.xml"/><Relationship Id="rId5" Type="http://schemas.openxmlformats.org/officeDocument/2006/relationships/slide" Target="slides/slide3.xml"/><Relationship Id="rId19" Type="http://schemas.openxmlformats.org/officeDocument/2006/relationships/slide" Target="slides/slide1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slide" Target="slides/slide46.xml"/><Relationship Id="rId56" Type="http://schemas.openxmlformats.org/officeDocument/2006/relationships/slide" Target="slides/slide54.xml"/><Relationship Id="rId64" Type="http://schemas.openxmlformats.org/officeDocument/2006/relationships/slide" Target="slides/slide62.xml"/><Relationship Id="rId69" Type="http://schemas.openxmlformats.org/officeDocument/2006/relationships/slide" Target="slides/slide67.xml"/><Relationship Id="rId77" Type="http://schemas.openxmlformats.org/officeDocument/2006/relationships/slide" Target="slides/slide75.xml"/><Relationship Id="rId8" Type="http://schemas.openxmlformats.org/officeDocument/2006/relationships/slide" Target="slides/slide6.xml"/><Relationship Id="rId51" Type="http://schemas.openxmlformats.org/officeDocument/2006/relationships/slide" Target="slides/slide49.xml"/><Relationship Id="rId72" Type="http://schemas.openxmlformats.org/officeDocument/2006/relationships/slide" Target="slides/slide70.xml"/><Relationship Id="rId80" Type="http://schemas.openxmlformats.org/officeDocument/2006/relationships/slide" Target="slides/slide78.xml"/><Relationship Id="rId85" Type="http://schemas.openxmlformats.org/officeDocument/2006/relationships/viewProps" Target="viewProps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slide" Target="slides/slide44.xml"/><Relationship Id="rId59" Type="http://schemas.openxmlformats.org/officeDocument/2006/relationships/slide" Target="slides/slide57.xml"/><Relationship Id="rId67" Type="http://schemas.openxmlformats.org/officeDocument/2006/relationships/slide" Target="slides/slide65.xml"/><Relationship Id="rId20" Type="http://schemas.openxmlformats.org/officeDocument/2006/relationships/slide" Target="slides/slide18.xml"/><Relationship Id="rId41" Type="http://schemas.openxmlformats.org/officeDocument/2006/relationships/slide" Target="slides/slide39.xml"/><Relationship Id="rId54" Type="http://schemas.openxmlformats.org/officeDocument/2006/relationships/slide" Target="slides/slide52.xml"/><Relationship Id="rId62" Type="http://schemas.openxmlformats.org/officeDocument/2006/relationships/slide" Target="slides/slide60.xml"/><Relationship Id="rId70" Type="http://schemas.openxmlformats.org/officeDocument/2006/relationships/slide" Target="slides/slide68.xml"/><Relationship Id="rId75" Type="http://schemas.openxmlformats.org/officeDocument/2006/relationships/slide" Target="slides/slide73.xml"/><Relationship Id="rId83" Type="http://schemas.openxmlformats.org/officeDocument/2006/relationships/slide" Target="slides/slide8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slide" Target="slides/slide47.xml"/><Relationship Id="rId57" Type="http://schemas.openxmlformats.org/officeDocument/2006/relationships/slide" Target="slides/slide55.xml"/><Relationship Id="rId10" Type="http://schemas.openxmlformats.org/officeDocument/2006/relationships/slide" Target="slides/slide8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slide" Target="slides/slide50.xml"/><Relationship Id="rId60" Type="http://schemas.openxmlformats.org/officeDocument/2006/relationships/slide" Target="slides/slide58.xml"/><Relationship Id="rId65" Type="http://schemas.openxmlformats.org/officeDocument/2006/relationships/slide" Target="slides/slide63.xml"/><Relationship Id="rId73" Type="http://schemas.openxmlformats.org/officeDocument/2006/relationships/slide" Target="slides/slide71.xml"/><Relationship Id="rId78" Type="http://schemas.openxmlformats.org/officeDocument/2006/relationships/slide" Target="slides/slide76.xml"/><Relationship Id="rId81" Type="http://schemas.openxmlformats.org/officeDocument/2006/relationships/slide" Target="slides/slide79.xml"/><Relationship Id="rId86" Type="http://schemas.openxmlformats.org/officeDocument/2006/relationships/theme" Target="theme/theme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9" Type="http://schemas.openxmlformats.org/officeDocument/2006/relationships/slide" Target="slides/slide37.xml"/><Relationship Id="rId34" Type="http://schemas.openxmlformats.org/officeDocument/2006/relationships/slide" Target="slides/slide32.xml"/><Relationship Id="rId50" Type="http://schemas.openxmlformats.org/officeDocument/2006/relationships/slide" Target="slides/slide48.xml"/><Relationship Id="rId55" Type="http://schemas.openxmlformats.org/officeDocument/2006/relationships/slide" Target="slides/slide53.xml"/><Relationship Id="rId76" Type="http://schemas.openxmlformats.org/officeDocument/2006/relationships/slide" Target="slides/slide74.xml"/><Relationship Id="rId7" Type="http://schemas.openxmlformats.org/officeDocument/2006/relationships/slide" Target="slides/slide5.xml"/><Relationship Id="rId71" Type="http://schemas.openxmlformats.org/officeDocument/2006/relationships/slide" Target="slides/slide69.xml"/><Relationship Id="rId2" Type="http://schemas.openxmlformats.org/officeDocument/2006/relationships/slideMaster" Target="slideMasters/slideMaster2.xml"/><Relationship Id="rId29" Type="http://schemas.openxmlformats.org/officeDocument/2006/relationships/slide" Target="slides/slide27.xml"/><Relationship Id="rId24" Type="http://schemas.openxmlformats.org/officeDocument/2006/relationships/slide" Target="slides/slide22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66" Type="http://schemas.openxmlformats.org/officeDocument/2006/relationships/slide" Target="slides/slide64.xml"/><Relationship Id="rId87" Type="http://schemas.openxmlformats.org/officeDocument/2006/relationships/tableStyles" Target="tableStyles.xml"/><Relationship Id="rId61" Type="http://schemas.openxmlformats.org/officeDocument/2006/relationships/slide" Target="slides/slide59.xml"/><Relationship Id="rId82" Type="http://schemas.openxmlformats.org/officeDocument/2006/relationships/slide" Target="slides/slide80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FA5B03-C375-6E44-B2A2-953E8A459BA9}" type="datetimeFigureOut">
              <a:rPr lang="en-US" smtClean="0"/>
              <a:t>1/5/19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6B32FE-1B7D-B140-AD37-D2708811F01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483754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FA5B03-C375-6E44-B2A2-953E8A459BA9}" type="datetimeFigureOut">
              <a:rPr lang="en-US" smtClean="0"/>
              <a:t>1/5/19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6B32FE-1B7D-B140-AD37-D2708811F01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248596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FA5B03-C375-6E44-B2A2-953E8A459BA9}" type="datetimeFigureOut">
              <a:rPr lang="en-US" smtClean="0"/>
              <a:t>1/5/19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6B32FE-1B7D-B140-AD37-D2708811F01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018755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ADCAA9-E653-514A-9EE0-D70185055D33}" type="datetimeFigureOut">
              <a:rPr lang="en-US" smtClean="0"/>
              <a:t>1/5/19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722AA0-689F-E643-A9C8-D5C3AEC460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062579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ADCAA9-E653-514A-9EE0-D70185055D33}" type="datetimeFigureOut">
              <a:rPr lang="en-US" smtClean="0"/>
              <a:t>1/5/19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722AA0-689F-E643-A9C8-D5C3AEC460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808742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ADCAA9-E653-514A-9EE0-D70185055D33}" type="datetimeFigureOut">
              <a:rPr lang="en-US" smtClean="0"/>
              <a:t>1/5/19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722AA0-689F-E643-A9C8-D5C3AEC460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285971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ADCAA9-E653-514A-9EE0-D70185055D33}" type="datetimeFigureOut">
              <a:rPr lang="en-US" smtClean="0"/>
              <a:t>1/5/19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722AA0-689F-E643-A9C8-D5C3AEC460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742517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ADCAA9-E653-514A-9EE0-D70185055D33}" type="datetimeFigureOut">
              <a:rPr lang="en-US" smtClean="0"/>
              <a:t>1/5/19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722AA0-689F-E643-A9C8-D5C3AEC460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530255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ADCAA9-E653-514A-9EE0-D70185055D33}" type="datetimeFigureOut">
              <a:rPr lang="en-US" smtClean="0"/>
              <a:t>1/5/19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722AA0-689F-E643-A9C8-D5C3AEC460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384984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ADCAA9-E653-514A-9EE0-D70185055D33}" type="datetimeFigureOut">
              <a:rPr lang="en-US" smtClean="0"/>
              <a:t>1/5/19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722AA0-689F-E643-A9C8-D5C3AEC460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840640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ADCAA9-E653-514A-9EE0-D70185055D33}" type="datetimeFigureOut">
              <a:rPr lang="en-US" smtClean="0"/>
              <a:t>1/5/19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722AA0-689F-E643-A9C8-D5C3AEC460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661561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FA5B03-C375-6E44-B2A2-953E8A459BA9}" type="datetimeFigureOut">
              <a:rPr lang="en-US" smtClean="0"/>
              <a:t>1/5/19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6B32FE-1B7D-B140-AD37-D2708811F01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930078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Drag picture to placeholder or click icon to add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ADCAA9-E653-514A-9EE0-D70185055D33}" type="datetimeFigureOut">
              <a:rPr lang="en-US" smtClean="0"/>
              <a:t>1/5/19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722AA0-689F-E643-A9C8-D5C3AEC460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935188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ADCAA9-E653-514A-9EE0-D70185055D33}" type="datetimeFigureOut">
              <a:rPr lang="en-US" smtClean="0"/>
              <a:t>1/5/19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722AA0-689F-E643-A9C8-D5C3AEC460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200339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ADCAA9-E653-514A-9EE0-D70185055D33}" type="datetimeFigureOut">
              <a:rPr lang="en-US" smtClean="0"/>
              <a:t>1/5/19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722AA0-689F-E643-A9C8-D5C3AEC460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821850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FA5B03-C375-6E44-B2A2-953E8A459BA9}" type="datetimeFigureOut">
              <a:rPr lang="en-US" smtClean="0"/>
              <a:t>1/5/19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6B32FE-1B7D-B140-AD37-D2708811F01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755811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FA5B03-C375-6E44-B2A2-953E8A459BA9}" type="datetimeFigureOut">
              <a:rPr lang="en-US" smtClean="0"/>
              <a:t>1/5/19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6B32FE-1B7D-B140-AD37-D2708811F01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093144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FA5B03-C375-6E44-B2A2-953E8A459BA9}" type="datetimeFigureOut">
              <a:rPr lang="en-US" smtClean="0"/>
              <a:t>1/5/19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6B32FE-1B7D-B140-AD37-D2708811F01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67108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FA5B03-C375-6E44-B2A2-953E8A459BA9}" type="datetimeFigureOut">
              <a:rPr lang="en-US" smtClean="0"/>
              <a:t>1/5/19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6B32FE-1B7D-B140-AD37-D2708811F01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388579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FA5B03-C375-6E44-B2A2-953E8A459BA9}" type="datetimeFigureOut">
              <a:rPr lang="en-US" smtClean="0"/>
              <a:t>1/5/19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6B32FE-1B7D-B140-AD37-D2708811F01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780837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FA5B03-C375-6E44-B2A2-953E8A459BA9}" type="datetimeFigureOut">
              <a:rPr lang="en-US" smtClean="0"/>
              <a:t>1/5/19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6B32FE-1B7D-B140-AD37-D2708811F01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481278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FA5B03-C375-6E44-B2A2-953E8A459BA9}" type="datetimeFigureOut">
              <a:rPr lang="en-US" smtClean="0"/>
              <a:t>1/5/19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6B32FE-1B7D-B140-AD37-D2708811F01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14998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0FA5B03-C375-6E44-B2A2-953E8A459BA9}" type="datetimeFigureOut">
              <a:rPr lang="en-US" smtClean="0"/>
              <a:t>1/5/19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56B32FE-1B7D-B140-AD37-D2708811F01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8466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FADCAA9-E653-514A-9EE0-D70185055D33}" type="datetimeFigureOut">
              <a:rPr lang="en-US" smtClean="0"/>
              <a:t>1/5/19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1722AA0-689F-E643-A9C8-D5C3AEC460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66560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3.xml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3.xml"/></Relationships>
</file>

<file path=ppt/slides/_rels/slide12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3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3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3.xml"/></Relationships>
</file>

<file path=ppt/slides/_rels/slide17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3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3.xml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3.xml"/></Relationships>
</file>

<file path=ppt/slides/_rels/slide20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3.xml"/></Relationships>
</file>

<file path=ppt/slides/_rels/slide21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3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3.xml"/></Relationships>
</file>

<file path=ppt/slides/_rels/slide24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3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3.xml"/></Relationships>
</file>

<file path=ppt/slides/_rels/slide27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3.xml"/></Relationships>
</file>

<file path=ppt/slides/_rels/slide28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3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3.xml"/></Relationships>
</file>

<file path=ppt/slides/_rels/slide30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3.xml"/></Relationships>
</file>

<file path=ppt/slides/_rels/slide31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3.xml"/></Relationships>
</file>

<file path=ppt/slides/_rels/slide32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3.xml"/></Relationships>
</file>

<file path=ppt/slides/_rels/slide33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3.xml"/></Relationships>
</file>

<file path=ppt/slides/_rels/slide34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3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3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tiff"/><Relationship Id="rId2" Type="http://schemas.openxmlformats.org/officeDocument/2006/relationships/image" Target="../media/image3.tiff"/><Relationship Id="rId1" Type="http://schemas.openxmlformats.org/officeDocument/2006/relationships/slideLayout" Target="../slideLayouts/slideLayout13.xml"/></Relationships>
</file>

<file path=ppt/slides/_rels/slide38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3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tiff"/><Relationship Id="rId1" Type="http://schemas.openxmlformats.org/officeDocument/2006/relationships/slideLayout" Target="../slideLayouts/slideLayout13.xml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3.xml"/></Relationships>
</file>

<file path=ppt/slides/_rels/slide40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3.xml"/></Relationships>
</file>

<file path=ppt/slides/_rels/slide41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3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43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3.xml"/></Relationships>
</file>

<file path=ppt/slides/_rels/slide44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3.xml"/></Relationships>
</file>

<file path=ppt/slides/_rels/slide45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3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tiff"/><Relationship Id="rId1" Type="http://schemas.openxmlformats.org/officeDocument/2006/relationships/slideLayout" Target="../slideLayouts/slideLayout13.xml"/></Relationships>
</file>

<file path=ppt/slides/_rels/slide47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3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tiff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3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tiff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3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53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3.xml"/></Relationships>
</file>

<file path=ppt/slides/_rels/slide54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3.xml"/></Relationships>
</file>

<file path=ppt/slides/_rels/slide55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3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57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3.xml"/></Relationships>
</file>

<file path=ppt/slides/_rels/slide58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3.xml"/></Relationships>
</file>

<file path=ppt/slides/_rels/slide59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3.xml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3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61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3.xml"/></Relationships>
</file>

<file path=ppt/slides/_rels/slide62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3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tiff"/><Relationship Id="rId1" Type="http://schemas.openxmlformats.org/officeDocument/2006/relationships/slideLayout" Target="../slideLayouts/slideLayout13.xml"/></Relationships>
</file>

<file path=ppt/slides/_rels/slide64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3.xml"/></Relationships>
</file>

<file path=ppt/slides/_rels/slide65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3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tiff"/><Relationship Id="rId1" Type="http://schemas.openxmlformats.org/officeDocument/2006/relationships/slideLayout" Target="../slideLayouts/slideLayout13.xml"/></Relationships>
</file>

<file path=ppt/slides/_rels/slide67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3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69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3.xml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3.xml"/></Relationships>
</file>

<file path=ppt/slides/_rels/slide70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3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72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3.xml"/></Relationships>
</file>

<file path=ppt/slides/_rels/slide73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3.xml"/></Relationships>
</file>

<file path=ppt/slides/_rels/slide74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3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76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3.xml"/></Relationships>
</file>

<file path=ppt/slides/_rels/slide77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3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79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3.xml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3.xml"/></Relationships>
</file>

<file path=ppt/slides/_rels/slide80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3.xml"/></Relationships>
</file>

<file path=ppt/slides/_rels/slide81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3.xml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7662055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2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33846" y="893134"/>
            <a:ext cx="4391246" cy="797554"/>
          </a:xfrm>
        </p:spPr>
        <p:txBody>
          <a:bodyPr>
            <a:noAutofit/>
          </a:bodyPr>
          <a:lstStyle/>
          <a:p>
            <a:pPr algn="ctr"/>
            <a:r>
              <a:rPr lang="en-US" sz="4200" b="1" u="sng" dirty="0">
                <a:latin typeface="Baskerville" charset="0"/>
                <a:ea typeface="Baskerville" charset="0"/>
                <a:cs typeface="Baskerville" charset="0"/>
              </a:rPr>
              <a:t>Chapter 1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331844" y="1825625"/>
            <a:ext cx="6355496" cy="4068279"/>
          </a:xfrm>
        </p:spPr>
        <p:txBody>
          <a:bodyPr>
            <a:normAutofit/>
          </a:bodyPr>
          <a:lstStyle/>
          <a:p>
            <a:pPr>
              <a:spcBef>
                <a:spcPts val="1600"/>
              </a:spcBef>
            </a:pPr>
            <a:r>
              <a:rPr lang="en-US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1:6-7 – </a:t>
            </a:r>
            <a:r>
              <a:rPr lang="en-US" sz="26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Lo Ruhamah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Is she Hosea’s child?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No compassion on Israel; judgment time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Judah shown compassion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Assyria the enemy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Sennacherib’s invasion of Jerusalem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185,000 killed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790929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2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33846" y="893134"/>
            <a:ext cx="4391246" cy="797554"/>
          </a:xfrm>
        </p:spPr>
        <p:txBody>
          <a:bodyPr>
            <a:noAutofit/>
          </a:bodyPr>
          <a:lstStyle/>
          <a:p>
            <a:pPr algn="ctr"/>
            <a:r>
              <a:rPr lang="en-US" sz="4200" b="1" u="sng" dirty="0">
                <a:latin typeface="Baskerville" charset="0"/>
                <a:ea typeface="Baskerville" charset="0"/>
                <a:cs typeface="Baskerville" charset="0"/>
              </a:rPr>
              <a:t>Chapter 1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331844" y="1825625"/>
            <a:ext cx="6355496" cy="4068279"/>
          </a:xfrm>
        </p:spPr>
        <p:txBody>
          <a:bodyPr>
            <a:normAutofit/>
          </a:bodyPr>
          <a:lstStyle/>
          <a:p>
            <a:pPr>
              <a:spcBef>
                <a:spcPts val="1600"/>
              </a:spcBef>
            </a:pPr>
            <a:r>
              <a:rPr lang="en-US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1:8-9 – </a:t>
            </a:r>
            <a:r>
              <a:rPr lang="en-US" sz="26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Lo Ammi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Significance of weaning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Not my people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Not Hosea’s child? Gomer divorced?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God putting away Israel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4837206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2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33846" y="893134"/>
            <a:ext cx="4391246" cy="797554"/>
          </a:xfrm>
        </p:spPr>
        <p:txBody>
          <a:bodyPr>
            <a:noAutofit/>
          </a:bodyPr>
          <a:lstStyle/>
          <a:p>
            <a:pPr algn="ctr"/>
            <a:r>
              <a:rPr lang="en-US" sz="4200" b="1" u="sng" dirty="0">
                <a:latin typeface="Baskerville" charset="0"/>
                <a:ea typeface="Baskerville" charset="0"/>
                <a:cs typeface="Baskerville" charset="0"/>
              </a:rPr>
              <a:t>Chapter 1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331844" y="1825625"/>
            <a:ext cx="6355496" cy="4068279"/>
          </a:xfrm>
        </p:spPr>
        <p:txBody>
          <a:bodyPr>
            <a:normAutofit/>
          </a:bodyPr>
          <a:lstStyle/>
          <a:p>
            <a:pPr>
              <a:spcBef>
                <a:spcPts val="1600"/>
              </a:spcBef>
            </a:pPr>
            <a:r>
              <a:rPr lang="en-US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1:10-2:1 – </a:t>
            </a:r>
            <a:r>
              <a:rPr lang="en-US" sz="26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Future Blessings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Future Messianic Kingdom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Patriarchal promises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Sons of the living God; Gentiles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Judah, Israel; New covenant; One leader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Jezreel from negative to positive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Ammi; Ruhamah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921329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7055978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2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33846" y="893134"/>
            <a:ext cx="4391246" cy="797554"/>
          </a:xfrm>
        </p:spPr>
        <p:txBody>
          <a:bodyPr>
            <a:noAutofit/>
          </a:bodyPr>
          <a:lstStyle/>
          <a:p>
            <a:pPr algn="ctr"/>
            <a:r>
              <a:rPr lang="en-US" sz="4200" b="1" u="sng" dirty="0">
                <a:latin typeface="Baskerville" charset="0"/>
                <a:ea typeface="Baskerville" charset="0"/>
                <a:cs typeface="Baskerville" charset="0"/>
              </a:rPr>
              <a:t>Chapter 2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331844" y="1825625"/>
            <a:ext cx="6355496" cy="4068279"/>
          </a:xfrm>
        </p:spPr>
        <p:txBody>
          <a:bodyPr>
            <a:normAutofit/>
          </a:bodyPr>
          <a:lstStyle/>
          <a:p>
            <a:pPr>
              <a:spcBef>
                <a:spcPts val="1600"/>
              </a:spcBef>
            </a:pPr>
            <a:r>
              <a:rPr lang="en-US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2:2-13 – </a:t>
            </a:r>
            <a:r>
              <a:rPr lang="en-US" sz="26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Israel is Unfaithful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Court case; contend with mother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God divorcing Israel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Harlotries(idolatry); face, breasts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Naked; day of birth; desert land; thirst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Israel will be nothing w/out God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No compassion on children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866268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1959242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2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33846" y="893134"/>
            <a:ext cx="4391246" cy="797554"/>
          </a:xfrm>
        </p:spPr>
        <p:txBody>
          <a:bodyPr>
            <a:noAutofit/>
          </a:bodyPr>
          <a:lstStyle/>
          <a:p>
            <a:pPr algn="ctr"/>
            <a:r>
              <a:rPr lang="en-US" sz="4200" b="1" u="sng" dirty="0">
                <a:latin typeface="Baskerville" charset="0"/>
                <a:ea typeface="Baskerville" charset="0"/>
                <a:cs typeface="Baskerville" charset="0"/>
              </a:rPr>
              <a:t>Chapter 2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331844" y="1825625"/>
            <a:ext cx="6355496" cy="4068279"/>
          </a:xfrm>
        </p:spPr>
        <p:txBody>
          <a:bodyPr>
            <a:normAutofit/>
          </a:bodyPr>
          <a:lstStyle/>
          <a:p>
            <a:pPr>
              <a:spcBef>
                <a:spcPts val="1600"/>
              </a:spcBef>
            </a:pPr>
            <a:r>
              <a:rPr lang="en-US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2:2-13 – </a:t>
            </a:r>
            <a:r>
              <a:rPr lang="en-US" sz="26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Israel is Unfaithful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Mother played harlot; chased lovers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Reliance on physical amenities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Road blocks; seek and not find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Return to my husband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They do not know; blessings from God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Blessings used in Baal worship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810703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2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33846" y="893134"/>
            <a:ext cx="4391246" cy="797554"/>
          </a:xfrm>
        </p:spPr>
        <p:txBody>
          <a:bodyPr>
            <a:noAutofit/>
          </a:bodyPr>
          <a:lstStyle/>
          <a:p>
            <a:pPr algn="ctr"/>
            <a:r>
              <a:rPr lang="en-US" sz="4200" b="1" u="sng" dirty="0">
                <a:latin typeface="Baskerville" charset="0"/>
                <a:ea typeface="Baskerville" charset="0"/>
                <a:cs typeface="Baskerville" charset="0"/>
              </a:rPr>
              <a:t>Chapter 2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331844" y="1825625"/>
            <a:ext cx="6355496" cy="4068279"/>
          </a:xfrm>
        </p:spPr>
        <p:txBody>
          <a:bodyPr>
            <a:normAutofit/>
          </a:bodyPr>
          <a:lstStyle/>
          <a:p>
            <a:pPr>
              <a:spcBef>
                <a:spcPts val="1600"/>
              </a:spcBef>
            </a:pPr>
            <a:r>
              <a:rPr lang="en-US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2:2-13 – </a:t>
            </a:r>
            <a:r>
              <a:rPr lang="en-US" sz="26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Israel is Unfaithful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Agricultural devastation; sustenance taken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Strip naked; shame and destitute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No one can save her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Feasts and celebrations end; vines, figs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Punishment related to Baal worship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Focus on Baal; forgot God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915824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flip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4651758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2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33846" y="893134"/>
            <a:ext cx="4391246" cy="797554"/>
          </a:xfrm>
        </p:spPr>
        <p:txBody>
          <a:bodyPr>
            <a:noAutofit/>
          </a:bodyPr>
          <a:lstStyle/>
          <a:p>
            <a:pPr algn="ctr"/>
            <a:r>
              <a:rPr lang="en-US" sz="4200" b="1" u="sng" dirty="0">
                <a:latin typeface="Baskerville" charset="0"/>
                <a:ea typeface="Baskerville" charset="0"/>
                <a:cs typeface="Baskerville" charset="0"/>
              </a:rPr>
              <a:t>Chapter 2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331844" y="1825625"/>
            <a:ext cx="6355496" cy="4068279"/>
          </a:xfrm>
        </p:spPr>
        <p:txBody>
          <a:bodyPr>
            <a:normAutofit/>
          </a:bodyPr>
          <a:lstStyle/>
          <a:p>
            <a:pPr>
              <a:spcBef>
                <a:spcPts val="1600"/>
              </a:spcBef>
            </a:pPr>
            <a:r>
              <a:rPr lang="en-US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2:14-23 – </a:t>
            </a:r>
            <a:r>
              <a:rPr lang="en-US" sz="26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Israel will be restored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First judgment then restoration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Timing not specified; future days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God alluring His people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Bring to wilderness (Numbers)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Speak kindly to the people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Love and faithfulness is consistent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334338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2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12573" y="893134"/>
            <a:ext cx="6798365" cy="797554"/>
          </a:xfrm>
        </p:spPr>
        <p:txBody>
          <a:bodyPr>
            <a:noAutofit/>
          </a:bodyPr>
          <a:lstStyle/>
          <a:p>
            <a:pPr algn="ctr"/>
            <a:r>
              <a:rPr lang="en-US" sz="4200" b="1" u="sng" dirty="0">
                <a:latin typeface="Baskerville" charset="0"/>
                <a:ea typeface="Baskerville" charset="0"/>
                <a:cs typeface="Baskerville" charset="0"/>
              </a:rPr>
              <a:t>Introduction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381539" y="1690688"/>
            <a:ext cx="6361044" cy="4217366"/>
          </a:xfrm>
        </p:spPr>
        <p:txBody>
          <a:bodyPr/>
          <a:lstStyle/>
          <a:p>
            <a:pPr>
              <a:spcBef>
                <a:spcPts val="1600"/>
              </a:spcBef>
              <a:defRPr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Named after the prophet– Salvation or help</a:t>
            </a:r>
          </a:p>
          <a:p>
            <a:pPr>
              <a:spcBef>
                <a:spcPts val="1600"/>
              </a:spcBef>
              <a:defRPr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Main character: God</a:t>
            </a:r>
          </a:p>
          <a:p>
            <a:pPr>
              <a:spcBef>
                <a:spcPts val="1600"/>
              </a:spcBef>
              <a:defRPr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Date: ca. 755-710 BC (Uzziah, Jotham, Ahaz, Hezekiah, Jeroboam II)</a:t>
            </a:r>
          </a:p>
          <a:p>
            <a:pPr>
              <a:spcBef>
                <a:spcPts val="1600"/>
              </a:spcBef>
              <a:defRPr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Hosea son of Beeri probably from Israel</a:t>
            </a:r>
          </a:p>
          <a:p>
            <a:pPr>
              <a:spcBef>
                <a:spcPts val="1600"/>
              </a:spcBef>
              <a:defRPr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Political Climate: Chaos, Anarchy, War</a:t>
            </a:r>
          </a:p>
          <a:p>
            <a:pPr>
              <a:spcBef>
                <a:spcPts val="1600"/>
              </a:spcBef>
              <a:defRPr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Key Passage: Hosea 14:1-2</a:t>
            </a:r>
          </a:p>
          <a:p>
            <a:pPr>
              <a:spcBef>
                <a:spcPts val="1600"/>
              </a:spcBef>
              <a:defRPr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Key Message: Israel unfaithful, God faithful</a:t>
            </a:r>
          </a:p>
          <a:p>
            <a:pPr marL="0" indent="0">
              <a:lnSpc>
                <a:spcPct val="100000"/>
              </a:lnSpc>
              <a:spcBef>
                <a:spcPts val="1600"/>
              </a:spcBef>
              <a:buNone/>
              <a:defRPr/>
            </a:pPr>
            <a:endParaRPr lang="en-US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516372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2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33846" y="893134"/>
            <a:ext cx="4391246" cy="797554"/>
          </a:xfrm>
        </p:spPr>
        <p:txBody>
          <a:bodyPr>
            <a:noAutofit/>
          </a:bodyPr>
          <a:lstStyle/>
          <a:p>
            <a:pPr algn="ctr"/>
            <a:r>
              <a:rPr lang="en-US" sz="4200" b="1" u="sng" dirty="0">
                <a:latin typeface="Baskerville" charset="0"/>
                <a:ea typeface="Baskerville" charset="0"/>
                <a:cs typeface="Baskerville" charset="0"/>
              </a:rPr>
              <a:t>Chapter 2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331844" y="1825625"/>
            <a:ext cx="6355496" cy="4068279"/>
          </a:xfrm>
        </p:spPr>
        <p:txBody>
          <a:bodyPr>
            <a:normAutofit/>
          </a:bodyPr>
          <a:lstStyle/>
          <a:p>
            <a:pPr>
              <a:spcBef>
                <a:spcPts val="1600"/>
              </a:spcBef>
            </a:pPr>
            <a:r>
              <a:rPr lang="en-US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2:14-23 – </a:t>
            </a:r>
            <a:r>
              <a:rPr lang="en-US" sz="26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Israel will be restored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Vine metaphor (blessing and security)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Valley of Achor; suffering and hope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Days of youth; celebration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Ishi not Baali; Intimate relationship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Baal obsolete; no mention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No curses; peace and spiritual superiority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214990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2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33846" y="893134"/>
            <a:ext cx="4391246" cy="797554"/>
          </a:xfrm>
        </p:spPr>
        <p:txBody>
          <a:bodyPr>
            <a:noAutofit/>
          </a:bodyPr>
          <a:lstStyle/>
          <a:p>
            <a:pPr algn="ctr"/>
            <a:r>
              <a:rPr lang="en-US" sz="4200" b="1" u="sng" dirty="0">
                <a:latin typeface="Baskerville" charset="0"/>
                <a:ea typeface="Baskerville" charset="0"/>
                <a:cs typeface="Baskerville" charset="0"/>
              </a:rPr>
              <a:t>Chapter 2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331844" y="1825625"/>
            <a:ext cx="6355496" cy="4068279"/>
          </a:xfrm>
        </p:spPr>
        <p:txBody>
          <a:bodyPr>
            <a:normAutofit/>
          </a:bodyPr>
          <a:lstStyle/>
          <a:p>
            <a:pPr>
              <a:spcBef>
                <a:spcPts val="1600"/>
              </a:spcBef>
            </a:pPr>
            <a:r>
              <a:rPr lang="en-US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2:14-23 – </a:t>
            </a:r>
            <a:r>
              <a:rPr lang="en-US" sz="26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Israel will be restored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Marriage stressed in vv 19-20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Eternal relationship; use of “betroth”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God’s attributes must be seen in people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Blessings upon blessings vv 21-22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Jezreel; God will sow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Only possible through Jesus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527315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3857234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2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33846" y="893134"/>
            <a:ext cx="4391246" cy="797554"/>
          </a:xfrm>
        </p:spPr>
        <p:txBody>
          <a:bodyPr>
            <a:noAutofit/>
          </a:bodyPr>
          <a:lstStyle/>
          <a:p>
            <a:pPr algn="ctr"/>
            <a:r>
              <a:rPr lang="en-US" sz="4200" b="1" u="sng" dirty="0">
                <a:latin typeface="Baskerville" charset="0"/>
                <a:ea typeface="Baskerville" charset="0"/>
                <a:cs typeface="Baskerville" charset="0"/>
              </a:rPr>
              <a:t>Chapter 3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331844" y="1825625"/>
            <a:ext cx="6355496" cy="4068279"/>
          </a:xfrm>
        </p:spPr>
        <p:txBody>
          <a:bodyPr>
            <a:normAutofit/>
          </a:bodyPr>
          <a:lstStyle/>
          <a:p>
            <a:pPr>
              <a:spcBef>
                <a:spcPts val="1600"/>
              </a:spcBef>
            </a:pPr>
            <a:r>
              <a:rPr lang="en-US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3:1-5 – </a:t>
            </a:r>
            <a:r>
              <a:rPr lang="en-US" sz="26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Love the adulteress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Similarities to 1:2-9; striking command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Contrasting love b/w 2 parties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Different woman than Gomer?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Divorce chapter 2; Hosea’s faithfulness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Parallel scenario God and Israel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Selfless, sacrificial, undying love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6101175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2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33846" y="893134"/>
            <a:ext cx="4391246" cy="797554"/>
          </a:xfrm>
        </p:spPr>
        <p:txBody>
          <a:bodyPr>
            <a:noAutofit/>
          </a:bodyPr>
          <a:lstStyle/>
          <a:p>
            <a:pPr algn="ctr"/>
            <a:r>
              <a:rPr lang="en-US" sz="4200" b="1" u="sng" dirty="0">
                <a:latin typeface="Baskerville" charset="0"/>
                <a:ea typeface="Baskerville" charset="0"/>
                <a:cs typeface="Baskerville" charset="0"/>
              </a:rPr>
              <a:t>Chapter 3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331844" y="1825625"/>
            <a:ext cx="6355496" cy="4068279"/>
          </a:xfrm>
        </p:spPr>
        <p:txBody>
          <a:bodyPr>
            <a:normAutofit/>
          </a:bodyPr>
          <a:lstStyle/>
          <a:p>
            <a:pPr>
              <a:spcBef>
                <a:spcPts val="1600"/>
              </a:spcBef>
            </a:pPr>
            <a:r>
              <a:rPr lang="en-US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3:1-5 – </a:t>
            </a:r>
            <a:r>
              <a:rPr lang="en-US" sz="26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Love the adulteress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Character hasn’t changed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Raisin cakes; other gods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Price paid to get wife back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Series of instructions must be followed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Trained; reformed; cessation of sin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Israel trained; reformed; cessation of sin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975973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7523820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2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33846" y="893134"/>
            <a:ext cx="4391246" cy="797554"/>
          </a:xfrm>
        </p:spPr>
        <p:txBody>
          <a:bodyPr>
            <a:noAutofit/>
          </a:bodyPr>
          <a:lstStyle/>
          <a:p>
            <a:pPr algn="ctr"/>
            <a:r>
              <a:rPr lang="en-US" sz="4200" b="1" u="sng" dirty="0">
                <a:latin typeface="Baskerville" charset="0"/>
                <a:ea typeface="Baskerville" charset="0"/>
                <a:cs typeface="Baskerville" charset="0"/>
              </a:rPr>
              <a:t>Chapter 3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331844" y="1825625"/>
            <a:ext cx="6355496" cy="4068279"/>
          </a:xfrm>
        </p:spPr>
        <p:txBody>
          <a:bodyPr>
            <a:normAutofit/>
          </a:bodyPr>
          <a:lstStyle/>
          <a:p>
            <a:pPr>
              <a:spcBef>
                <a:spcPts val="1600"/>
              </a:spcBef>
            </a:pPr>
            <a:r>
              <a:rPr lang="en-US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3:1-5 – </a:t>
            </a:r>
            <a:r>
              <a:rPr lang="en-US" sz="26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Love the adulteress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Sacrifice, ephod, pillar, teraphim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Pagan and lawful religious practices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Ephod priestly garment; answer from God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Pillar and teraphim; pagan divination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Sacrifice system created by God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Days of testing, reformation- captivity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854198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flip dir="r"/>
      </p:transition>
    </mc:Choice>
    <mc:Fallback xmlns="">
      <p:transition spd="slow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2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33846" y="893134"/>
            <a:ext cx="4391246" cy="797554"/>
          </a:xfrm>
        </p:spPr>
        <p:txBody>
          <a:bodyPr>
            <a:noAutofit/>
          </a:bodyPr>
          <a:lstStyle/>
          <a:p>
            <a:pPr algn="ctr"/>
            <a:r>
              <a:rPr lang="en-US" sz="4200" b="1" u="sng" dirty="0">
                <a:latin typeface="Baskerville" charset="0"/>
                <a:ea typeface="Baskerville" charset="0"/>
                <a:cs typeface="Baskerville" charset="0"/>
              </a:rPr>
              <a:t>Chapter 3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331844" y="1825625"/>
            <a:ext cx="6355496" cy="4068279"/>
          </a:xfrm>
        </p:spPr>
        <p:txBody>
          <a:bodyPr>
            <a:normAutofit lnSpcReduction="10000"/>
          </a:bodyPr>
          <a:lstStyle/>
          <a:p>
            <a:pPr>
              <a:spcBef>
                <a:spcPts val="1600"/>
              </a:spcBef>
            </a:pPr>
            <a:r>
              <a:rPr lang="en-US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3:1-5 – </a:t>
            </a:r>
            <a:r>
              <a:rPr lang="en-US" sz="26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Love the adulteress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Reliance on God; humble and seek Him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Seek David their King; Messiah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Return, seek; repentance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David following YHWH stresses deity Messiah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Total dependence; singular leader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Trembling and God’s goodness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432402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2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33846" y="893134"/>
            <a:ext cx="4391246" cy="797554"/>
          </a:xfrm>
        </p:spPr>
        <p:txBody>
          <a:bodyPr>
            <a:noAutofit/>
          </a:bodyPr>
          <a:lstStyle/>
          <a:p>
            <a:pPr algn="ctr"/>
            <a:r>
              <a:rPr lang="en-US" sz="4200" b="1" u="sng" dirty="0">
                <a:latin typeface="Baskerville" charset="0"/>
                <a:ea typeface="Baskerville" charset="0"/>
                <a:cs typeface="Baskerville" charset="0"/>
              </a:rPr>
              <a:t>Chapter 4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331844" y="1825625"/>
            <a:ext cx="6355496" cy="4068279"/>
          </a:xfrm>
        </p:spPr>
        <p:txBody>
          <a:bodyPr>
            <a:normAutofit/>
          </a:bodyPr>
          <a:lstStyle/>
          <a:p>
            <a:pPr>
              <a:spcBef>
                <a:spcPts val="1600"/>
              </a:spcBef>
            </a:pPr>
            <a:r>
              <a:rPr lang="en-US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4:1-14 – </a:t>
            </a:r>
            <a:r>
              <a:rPr lang="en-US" sz="26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Lawlessness, adultery, ignorance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God faithfulness; Israel’s faithlessness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Court setting; Listen to the word of God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Case against Israel; trial northern kingdom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God (plaintiff, judge); Israel (defendant)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Faithfulness, kindness, knowledge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Faithfulness– truthfulness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5453301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5518014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2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12573" y="893134"/>
            <a:ext cx="6798365" cy="797554"/>
          </a:xfrm>
        </p:spPr>
        <p:txBody>
          <a:bodyPr>
            <a:noAutofit/>
          </a:bodyPr>
          <a:lstStyle/>
          <a:p>
            <a:pPr algn="ctr"/>
            <a:r>
              <a:rPr lang="en-US" sz="4200" b="1" u="sng" dirty="0">
                <a:latin typeface="Baskerville" charset="0"/>
                <a:ea typeface="Baskerville" charset="0"/>
                <a:cs typeface="Baskerville" charset="0"/>
              </a:rPr>
              <a:t>Outline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318438" y="1786271"/>
            <a:ext cx="6235302" cy="3928730"/>
          </a:xfrm>
          <a:noFill/>
        </p:spPr>
        <p:txBody>
          <a:bodyPr>
            <a:normAutofit/>
          </a:bodyPr>
          <a:lstStyle/>
          <a:p>
            <a:pPr marL="342900" marR="0" lvl="0" indent="-34290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+mj-lt"/>
              <a:buAutoNum type="romanUcPeriod"/>
            </a:pPr>
            <a:r>
              <a:rPr lang="en-US" sz="2500" u="sng" dirty="0">
                <a:latin typeface="Abadi MT Condensed Extra Bold" panose="020B0306030101010103" pitchFamily="34" charset="77"/>
                <a:ea typeface="HG明朝B"/>
                <a:cs typeface="Times New Roman" panose="02020603050405020304" pitchFamily="18" charset="0"/>
              </a:rPr>
              <a:t>Hosea’s Family(1:1–3:5) </a:t>
            </a:r>
          </a:p>
          <a:p>
            <a:pPr marL="342900" marR="0" lvl="0" indent="-34290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+mj-lt"/>
              <a:buAutoNum type="romanUcPeriod"/>
            </a:pPr>
            <a:r>
              <a:rPr lang="en-US" sz="2500" u="sng" dirty="0">
                <a:latin typeface="Abadi MT Condensed Extra Bold" panose="020B0306030101010103" pitchFamily="34" charset="77"/>
                <a:ea typeface="HG明朝B"/>
                <a:cs typeface="Times New Roman" panose="02020603050405020304" pitchFamily="18" charset="0"/>
              </a:rPr>
              <a:t>Faithless nation and Faithful God (4:1–14:9)</a:t>
            </a:r>
          </a:p>
          <a:p>
            <a:pPr marL="0" marR="0" lvl="0" indent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lang="en-US" sz="2600" dirty="0">
              <a:latin typeface="Abadi MT Condensed Extra Bold" panose="020B0306030101010103" pitchFamily="34" charset="77"/>
              <a:ea typeface="HG明朝B"/>
              <a:cs typeface="Times New Roman" panose="02020603050405020304" pitchFamily="18" charset="0"/>
            </a:endParaRPr>
          </a:p>
          <a:p>
            <a:pPr>
              <a:spcBef>
                <a:spcPts val="1600"/>
              </a:spcBef>
            </a:pPr>
            <a:endParaRPr lang="en-US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>
              <a:spcBef>
                <a:spcPts val="1600"/>
              </a:spcBef>
            </a:pPr>
            <a:endParaRPr lang="en-US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265096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2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33846" y="893134"/>
            <a:ext cx="4391246" cy="797554"/>
          </a:xfrm>
        </p:spPr>
        <p:txBody>
          <a:bodyPr>
            <a:noAutofit/>
          </a:bodyPr>
          <a:lstStyle/>
          <a:p>
            <a:pPr algn="ctr"/>
            <a:r>
              <a:rPr lang="en-US" sz="4200" b="1" u="sng" dirty="0">
                <a:latin typeface="Baskerville" charset="0"/>
                <a:ea typeface="Baskerville" charset="0"/>
                <a:cs typeface="Baskerville" charset="0"/>
              </a:rPr>
              <a:t>Chapter 4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331844" y="1825625"/>
            <a:ext cx="6355496" cy="4298728"/>
          </a:xfrm>
        </p:spPr>
        <p:txBody>
          <a:bodyPr>
            <a:normAutofit/>
          </a:bodyPr>
          <a:lstStyle/>
          <a:p>
            <a:pPr>
              <a:spcBef>
                <a:spcPts val="1600"/>
              </a:spcBef>
            </a:pPr>
            <a:r>
              <a:rPr lang="en-US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4:1-14 – </a:t>
            </a:r>
            <a:r>
              <a:rPr lang="en-US" sz="26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Lawlessness, adultery, ignorance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Kindness– love, mercy, compassion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Knowledge– basis for serving God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No relationship with God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Further evidence for indictment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Swearing deception, murder, stealing, adultery, violence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Penalties must be levied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386854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2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33846" y="893134"/>
            <a:ext cx="4391246" cy="797554"/>
          </a:xfrm>
        </p:spPr>
        <p:txBody>
          <a:bodyPr>
            <a:noAutofit/>
          </a:bodyPr>
          <a:lstStyle/>
          <a:p>
            <a:pPr algn="ctr"/>
            <a:r>
              <a:rPr lang="en-US" sz="4200" b="1" u="sng" dirty="0">
                <a:latin typeface="Baskerville" charset="0"/>
                <a:ea typeface="Baskerville" charset="0"/>
                <a:cs typeface="Baskerville" charset="0"/>
              </a:rPr>
              <a:t>Chapter 4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331844" y="1825625"/>
            <a:ext cx="6355496" cy="4068279"/>
          </a:xfrm>
        </p:spPr>
        <p:txBody>
          <a:bodyPr>
            <a:normAutofit/>
          </a:bodyPr>
          <a:lstStyle/>
          <a:p>
            <a:pPr>
              <a:spcBef>
                <a:spcPts val="1600"/>
              </a:spcBef>
            </a:pPr>
            <a:r>
              <a:rPr lang="en-US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4:1-14 – </a:t>
            </a:r>
            <a:r>
              <a:rPr lang="en-US" sz="26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Lawlessness, adultery, ignorance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Famine/drought; all creation affected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No striving; reference to priests?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Stumble by day and night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Mother– entire nation destroyed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Destruction of people; no knowledge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Reject priesthood; reject children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246752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flip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2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33846" y="893134"/>
            <a:ext cx="4391246" cy="797554"/>
          </a:xfrm>
        </p:spPr>
        <p:txBody>
          <a:bodyPr>
            <a:noAutofit/>
          </a:bodyPr>
          <a:lstStyle/>
          <a:p>
            <a:pPr algn="ctr"/>
            <a:r>
              <a:rPr lang="en-US" sz="4200" b="1" u="sng" dirty="0">
                <a:latin typeface="Baskerville" charset="0"/>
                <a:ea typeface="Baskerville" charset="0"/>
                <a:cs typeface="Baskerville" charset="0"/>
              </a:rPr>
              <a:t>Chapter 4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331844" y="1825625"/>
            <a:ext cx="6355496" cy="4068279"/>
          </a:xfrm>
        </p:spPr>
        <p:txBody>
          <a:bodyPr>
            <a:normAutofit/>
          </a:bodyPr>
          <a:lstStyle/>
          <a:p>
            <a:pPr>
              <a:spcBef>
                <a:spcPts val="1600"/>
              </a:spcBef>
            </a:pPr>
            <a:r>
              <a:rPr lang="en-US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4:1-14 – </a:t>
            </a:r>
            <a:r>
              <a:rPr lang="en-US" sz="26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Love the adulteress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People or priests; sin multiplied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Warned about danger prosperity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Glory turned to shame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Priests feed on sin; literal, figurative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Both priests and people judged and repaid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Sin demands judgment of all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461035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2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33846" y="893134"/>
            <a:ext cx="4391246" cy="797554"/>
          </a:xfrm>
        </p:spPr>
        <p:txBody>
          <a:bodyPr>
            <a:noAutofit/>
          </a:bodyPr>
          <a:lstStyle/>
          <a:p>
            <a:pPr algn="ctr"/>
            <a:r>
              <a:rPr lang="en-US" sz="4200" b="1" u="sng" dirty="0">
                <a:latin typeface="Baskerville" charset="0"/>
                <a:ea typeface="Baskerville" charset="0"/>
                <a:cs typeface="Baskerville" charset="0"/>
              </a:rPr>
              <a:t>Chapter 4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331844" y="1825625"/>
            <a:ext cx="6355496" cy="4068279"/>
          </a:xfrm>
        </p:spPr>
        <p:txBody>
          <a:bodyPr>
            <a:normAutofit/>
          </a:bodyPr>
          <a:lstStyle/>
          <a:p>
            <a:pPr>
              <a:spcBef>
                <a:spcPts val="1600"/>
              </a:spcBef>
            </a:pPr>
            <a:r>
              <a:rPr lang="en-US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4:1-14 – </a:t>
            </a:r>
            <a:r>
              <a:rPr lang="en-US" sz="26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Love the adulteress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Eat and not satisfied; play harlot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Stopped hearing the LORD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Harlotry, wine, new wine; no knowledge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Foolishness of idolatry; spirit of harlotry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High places, altars; self-pleasing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Men and women guilty; ruined people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867137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2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33846" y="893134"/>
            <a:ext cx="4391246" cy="797554"/>
          </a:xfrm>
        </p:spPr>
        <p:txBody>
          <a:bodyPr>
            <a:noAutofit/>
          </a:bodyPr>
          <a:lstStyle/>
          <a:p>
            <a:pPr algn="ctr"/>
            <a:r>
              <a:rPr lang="en-US" sz="4200" b="1" u="sng" dirty="0">
                <a:latin typeface="Baskerville" charset="0"/>
                <a:ea typeface="Baskerville" charset="0"/>
                <a:cs typeface="Baskerville" charset="0"/>
              </a:rPr>
              <a:t>Chapter 4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331844" y="1825625"/>
            <a:ext cx="6355496" cy="4068279"/>
          </a:xfrm>
        </p:spPr>
        <p:txBody>
          <a:bodyPr>
            <a:normAutofit/>
          </a:bodyPr>
          <a:lstStyle/>
          <a:p>
            <a:pPr>
              <a:spcBef>
                <a:spcPts val="1600"/>
              </a:spcBef>
            </a:pPr>
            <a:r>
              <a:rPr lang="en-US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4:15-19 – </a:t>
            </a:r>
            <a:r>
              <a:rPr lang="en-US" sz="26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Warning to Judah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Judah not to follow Israel; Gilgal, Bethaven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Stubborn heifer; can’t be Shepherded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Ephraim joined (married) to idols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Drunken revelries; love shame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Wind will take them and toss to and fro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Nothing comes from sacrifices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974841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36913885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2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33846" y="893134"/>
            <a:ext cx="4391246" cy="797554"/>
          </a:xfrm>
        </p:spPr>
        <p:txBody>
          <a:bodyPr>
            <a:noAutofit/>
          </a:bodyPr>
          <a:lstStyle/>
          <a:p>
            <a:pPr algn="ctr"/>
            <a:r>
              <a:rPr lang="en-US" sz="4200" b="1" u="sng" dirty="0">
                <a:latin typeface="Baskerville" charset="0"/>
                <a:ea typeface="Baskerville" charset="0"/>
                <a:cs typeface="Baskerville" charset="0"/>
              </a:rPr>
              <a:t>Chapter 5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331844" y="1825625"/>
            <a:ext cx="6355496" cy="4068279"/>
          </a:xfrm>
        </p:spPr>
        <p:txBody>
          <a:bodyPr>
            <a:normAutofit/>
          </a:bodyPr>
          <a:lstStyle/>
          <a:p>
            <a:pPr>
              <a:spcBef>
                <a:spcPts val="1600"/>
              </a:spcBef>
            </a:pPr>
            <a:r>
              <a:rPr lang="en-US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5:1-7 – </a:t>
            </a:r>
            <a:r>
              <a:rPr lang="en-US" sz="26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Israel is separated from God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3 fold command; priest, people, king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Everyone’s attention; least to greatest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Judgment applies to everyone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Mizpah; city of Benjamin; Samuel; Saul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4624153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FD087D0D-BAD1-8D49-BA23-406BF60E064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16512" y="545313"/>
            <a:ext cx="5246598" cy="594756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FCE84C6D-EDDD-9648-9182-701C57E5188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63110" y="1463496"/>
            <a:ext cx="3626279" cy="39310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1784620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2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33846" y="893134"/>
            <a:ext cx="4391246" cy="797554"/>
          </a:xfrm>
        </p:spPr>
        <p:txBody>
          <a:bodyPr>
            <a:noAutofit/>
          </a:bodyPr>
          <a:lstStyle/>
          <a:p>
            <a:pPr algn="ctr"/>
            <a:r>
              <a:rPr lang="en-US" sz="4200" b="1" u="sng" dirty="0">
                <a:latin typeface="Baskerville" charset="0"/>
                <a:ea typeface="Baskerville" charset="0"/>
                <a:cs typeface="Baskerville" charset="0"/>
              </a:rPr>
              <a:t>Chapter 5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331844" y="1825625"/>
            <a:ext cx="6355496" cy="4068279"/>
          </a:xfrm>
        </p:spPr>
        <p:txBody>
          <a:bodyPr>
            <a:normAutofit/>
          </a:bodyPr>
          <a:lstStyle/>
          <a:p>
            <a:pPr>
              <a:spcBef>
                <a:spcPts val="1600"/>
              </a:spcBef>
            </a:pPr>
            <a:r>
              <a:rPr lang="en-US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5:1-7 – </a:t>
            </a:r>
            <a:r>
              <a:rPr lang="en-US" sz="26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Israel is separated from God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3 fold command; priest, people, king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Everyone’s attention; least to greatest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Judgment applies to everyone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Mizpah; city of Benjamin; Samuel; Saul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Mt. Tabor; Barak and Deborah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6715746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69BE4920-54B4-4943-8F92-F2243FA7AD7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613041" y="515494"/>
            <a:ext cx="5722707" cy="55950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981687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2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33846" y="893134"/>
            <a:ext cx="4391246" cy="797554"/>
          </a:xfrm>
        </p:spPr>
        <p:txBody>
          <a:bodyPr>
            <a:noAutofit/>
          </a:bodyPr>
          <a:lstStyle/>
          <a:p>
            <a:pPr algn="ctr"/>
            <a:r>
              <a:rPr lang="en-US" sz="4200" b="1" u="sng" dirty="0">
                <a:latin typeface="Baskerville" charset="0"/>
                <a:ea typeface="Baskerville" charset="0"/>
                <a:cs typeface="Baskerville" charset="0"/>
              </a:rPr>
              <a:t>Chapter 1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331844" y="1825625"/>
            <a:ext cx="6355496" cy="4068279"/>
          </a:xfrm>
        </p:spPr>
        <p:txBody>
          <a:bodyPr>
            <a:normAutofit/>
          </a:bodyPr>
          <a:lstStyle/>
          <a:p>
            <a:pPr>
              <a:spcBef>
                <a:spcPts val="1600"/>
              </a:spcBef>
            </a:pPr>
            <a:r>
              <a:rPr lang="en-US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1:1-2 – </a:t>
            </a:r>
            <a:r>
              <a:rPr lang="en-US" sz="26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Title and Hosea’s Marriage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God’s message to Hosea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Hosea son of Beeri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4 Kings of Judah; 1 from Israel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Beginning of Hosea’s ministry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Go and take yourself a wife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A harlot? Nature of the word harlotry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2081922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2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33846" y="893134"/>
            <a:ext cx="4391246" cy="797554"/>
          </a:xfrm>
        </p:spPr>
        <p:txBody>
          <a:bodyPr>
            <a:noAutofit/>
          </a:bodyPr>
          <a:lstStyle/>
          <a:p>
            <a:pPr algn="ctr"/>
            <a:r>
              <a:rPr lang="en-US" sz="4200" b="1" u="sng" dirty="0">
                <a:latin typeface="Baskerville" charset="0"/>
                <a:ea typeface="Baskerville" charset="0"/>
                <a:cs typeface="Baskerville" charset="0"/>
              </a:rPr>
              <a:t>Chapter 5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331844" y="1825625"/>
            <a:ext cx="6355496" cy="4068279"/>
          </a:xfrm>
        </p:spPr>
        <p:txBody>
          <a:bodyPr>
            <a:normAutofit/>
          </a:bodyPr>
          <a:lstStyle/>
          <a:p>
            <a:pPr>
              <a:spcBef>
                <a:spcPts val="1600"/>
              </a:spcBef>
            </a:pPr>
            <a:r>
              <a:rPr lang="en-US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5:1-7 – </a:t>
            </a:r>
            <a:r>
              <a:rPr lang="en-US" sz="26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Israel is separated from God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3 fold command; priest, people, king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Everyone’s attention; least to greatest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Judgment applies to everyone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Mizpah; city of Benjamin; Samuel; Saul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Mt. Tabor; Barak and Deborah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Leaders hunting souls; committing sin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9592753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2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33846" y="893134"/>
            <a:ext cx="4391246" cy="797554"/>
          </a:xfrm>
        </p:spPr>
        <p:txBody>
          <a:bodyPr>
            <a:noAutofit/>
          </a:bodyPr>
          <a:lstStyle/>
          <a:p>
            <a:pPr algn="ctr"/>
            <a:r>
              <a:rPr lang="en-US" sz="4200" b="1" u="sng" dirty="0">
                <a:latin typeface="Baskerville" charset="0"/>
                <a:ea typeface="Baskerville" charset="0"/>
                <a:cs typeface="Baskerville" charset="0"/>
              </a:rPr>
              <a:t>Chapter 5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331844" y="1825625"/>
            <a:ext cx="6355496" cy="4068279"/>
          </a:xfrm>
        </p:spPr>
        <p:txBody>
          <a:bodyPr>
            <a:normAutofit/>
          </a:bodyPr>
          <a:lstStyle/>
          <a:p>
            <a:pPr>
              <a:spcBef>
                <a:spcPts val="1600"/>
              </a:spcBef>
            </a:pPr>
            <a:r>
              <a:rPr lang="en-US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5:1-7 – </a:t>
            </a:r>
            <a:r>
              <a:rPr lang="en-US" sz="26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Israel is separated from God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Snare, trap to own people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Sin keeps us longer than intended stay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Hebrew difficult to translate; Shittim?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Revolters engaging in depravity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God will not leave them unpunished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God knows Ephraim and their doings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373280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54252316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2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33846" y="893134"/>
            <a:ext cx="4391246" cy="797554"/>
          </a:xfrm>
        </p:spPr>
        <p:txBody>
          <a:bodyPr>
            <a:noAutofit/>
          </a:bodyPr>
          <a:lstStyle/>
          <a:p>
            <a:pPr algn="ctr"/>
            <a:r>
              <a:rPr lang="en-US" sz="4200" b="1" u="sng" dirty="0">
                <a:latin typeface="Baskerville" charset="0"/>
                <a:ea typeface="Baskerville" charset="0"/>
                <a:cs typeface="Baskerville" charset="0"/>
              </a:rPr>
              <a:t>Chapter 5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331844" y="1825625"/>
            <a:ext cx="6355496" cy="4068279"/>
          </a:xfrm>
        </p:spPr>
        <p:txBody>
          <a:bodyPr>
            <a:normAutofit/>
          </a:bodyPr>
          <a:lstStyle/>
          <a:p>
            <a:pPr>
              <a:spcBef>
                <a:spcPts val="1600"/>
              </a:spcBef>
            </a:pPr>
            <a:r>
              <a:rPr lang="en-US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5:1-7 – </a:t>
            </a:r>
            <a:r>
              <a:rPr lang="en-US" sz="26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Israel is separated from God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Israel tries to hide sin but God knows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God knows them but they know Him not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Sin will not allow people to return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People are imprisoned by their sin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Israel’s pride testifies against them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Will stumble; Judah stumbling as well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025623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flip dir="r"/>
      </p:transition>
    </mc:Choice>
    <mc:Fallback xmlns="">
      <p:transition spd="slow">
        <p:fade/>
      </p:transition>
    </mc:Fallback>
  </mc:AlternateContent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2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33846" y="893134"/>
            <a:ext cx="4391246" cy="797554"/>
          </a:xfrm>
        </p:spPr>
        <p:txBody>
          <a:bodyPr>
            <a:noAutofit/>
          </a:bodyPr>
          <a:lstStyle/>
          <a:p>
            <a:pPr algn="ctr"/>
            <a:r>
              <a:rPr lang="en-US" sz="4200" b="1" u="sng" dirty="0">
                <a:latin typeface="Baskerville" charset="0"/>
                <a:ea typeface="Baskerville" charset="0"/>
                <a:cs typeface="Baskerville" charset="0"/>
              </a:rPr>
              <a:t>Chapter 5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331844" y="1825625"/>
            <a:ext cx="6355496" cy="4068279"/>
          </a:xfrm>
        </p:spPr>
        <p:txBody>
          <a:bodyPr>
            <a:normAutofit/>
          </a:bodyPr>
          <a:lstStyle/>
          <a:p>
            <a:pPr>
              <a:spcBef>
                <a:spcPts val="1600"/>
              </a:spcBef>
            </a:pPr>
            <a:r>
              <a:rPr lang="en-US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5:1-7 – </a:t>
            </a:r>
            <a:r>
              <a:rPr lang="en-US" sz="26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Israel is separated from God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Israel seek to sacrifice to God 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Lack of knowledge clearly evident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No response from God; separation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Marital affair and its consequences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Israel betrayed her Husband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Illegitimate children; New Moon judgment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4995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2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33846" y="893134"/>
            <a:ext cx="4391246" cy="797554"/>
          </a:xfrm>
        </p:spPr>
        <p:txBody>
          <a:bodyPr>
            <a:noAutofit/>
          </a:bodyPr>
          <a:lstStyle/>
          <a:p>
            <a:pPr algn="ctr"/>
            <a:r>
              <a:rPr lang="en-US" sz="4200" b="1" u="sng" dirty="0">
                <a:latin typeface="Baskerville" charset="0"/>
                <a:ea typeface="Baskerville" charset="0"/>
                <a:cs typeface="Baskerville" charset="0"/>
              </a:rPr>
              <a:t>Chapter 5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331844" y="1825625"/>
            <a:ext cx="6355496" cy="4068279"/>
          </a:xfrm>
        </p:spPr>
        <p:txBody>
          <a:bodyPr>
            <a:normAutofit/>
          </a:bodyPr>
          <a:lstStyle/>
          <a:p>
            <a:pPr>
              <a:spcBef>
                <a:spcPts val="1600"/>
              </a:spcBef>
            </a:pPr>
            <a:r>
              <a:rPr lang="en-US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5:8-15 – </a:t>
            </a:r>
            <a:r>
              <a:rPr lang="en-US" sz="26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Israel’s slaughter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Onslaught of war; enemy besiege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Gibeah, Ramah, Beth-aven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0474967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E07E0A3E-6BD1-8A44-B9EF-0B43C1663F3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293770" y="345440"/>
            <a:ext cx="6610710" cy="59334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7302168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2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33846" y="893134"/>
            <a:ext cx="4391246" cy="797554"/>
          </a:xfrm>
        </p:spPr>
        <p:txBody>
          <a:bodyPr>
            <a:noAutofit/>
          </a:bodyPr>
          <a:lstStyle/>
          <a:p>
            <a:pPr algn="ctr"/>
            <a:r>
              <a:rPr lang="en-US" sz="4200" b="1" u="sng" dirty="0">
                <a:latin typeface="Baskerville" charset="0"/>
                <a:ea typeface="Baskerville" charset="0"/>
                <a:cs typeface="Baskerville" charset="0"/>
              </a:rPr>
              <a:t>Chapter 5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331844" y="1825625"/>
            <a:ext cx="6355496" cy="4068279"/>
          </a:xfrm>
        </p:spPr>
        <p:txBody>
          <a:bodyPr>
            <a:normAutofit/>
          </a:bodyPr>
          <a:lstStyle/>
          <a:p>
            <a:pPr>
              <a:spcBef>
                <a:spcPts val="1600"/>
              </a:spcBef>
            </a:pPr>
            <a:r>
              <a:rPr lang="en-US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5:8-15 – </a:t>
            </a:r>
            <a:r>
              <a:rPr lang="en-US" sz="26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Israel’s slaughter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Onslaught of war; enemy besiege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Gibeah, Ramah, Beth-aven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Gibeah– Levites concubine Judg. 19-20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Ramah– Samuel judging, living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Beth-aven– Associated with patriarchs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Cities close together; near south borders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8444007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65226494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506D3794-1CC7-634E-A54A-14E474C9958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45774" y="109330"/>
            <a:ext cx="8852452" cy="66393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752845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2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33846" y="893134"/>
            <a:ext cx="4391246" cy="797554"/>
          </a:xfrm>
        </p:spPr>
        <p:txBody>
          <a:bodyPr>
            <a:noAutofit/>
          </a:bodyPr>
          <a:lstStyle/>
          <a:p>
            <a:pPr algn="ctr"/>
            <a:r>
              <a:rPr lang="en-US" sz="4200" b="1" u="sng" dirty="0">
                <a:latin typeface="Baskerville" charset="0"/>
                <a:ea typeface="Baskerville" charset="0"/>
                <a:cs typeface="Baskerville" charset="0"/>
              </a:rPr>
              <a:t>Chapter 1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331844" y="1825625"/>
            <a:ext cx="6355496" cy="4068279"/>
          </a:xfrm>
        </p:spPr>
        <p:txBody>
          <a:bodyPr>
            <a:normAutofit/>
          </a:bodyPr>
          <a:lstStyle/>
          <a:p>
            <a:pPr>
              <a:spcBef>
                <a:spcPts val="1600"/>
              </a:spcBef>
            </a:pPr>
            <a:r>
              <a:rPr lang="en-US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1:1-2 – </a:t>
            </a:r>
            <a:r>
              <a:rPr lang="en-US" sz="26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Title and Hosea’s Marriage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Promiscuous or profession?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Various interpretations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Root word for harlotry refers to idolatry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View 1: Gomer not a literal harlot when married to Hosea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View 2: Gomer a harlot when wed to Hosea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862407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FA7F23FF-5A14-9540-B351-E76113995AC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062369" y="119269"/>
            <a:ext cx="5019261" cy="66194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6964592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2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33846" y="893134"/>
            <a:ext cx="4391246" cy="797554"/>
          </a:xfrm>
        </p:spPr>
        <p:txBody>
          <a:bodyPr>
            <a:noAutofit/>
          </a:bodyPr>
          <a:lstStyle/>
          <a:p>
            <a:pPr algn="ctr"/>
            <a:r>
              <a:rPr lang="en-US" sz="4200" b="1" u="sng" dirty="0">
                <a:latin typeface="Baskerville" charset="0"/>
                <a:ea typeface="Baskerville" charset="0"/>
                <a:cs typeface="Baskerville" charset="0"/>
              </a:rPr>
              <a:t>Chapter 5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331844" y="1825625"/>
            <a:ext cx="6355496" cy="4068279"/>
          </a:xfrm>
        </p:spPr>
        <p:txBody>
          <a:bodyPr>
            <a:normAutofit/>
          </a:bodyPr>
          <a:lstStyle/>
          <a:p>
            <a:pPr>
              <a:spcBef>
                <a:spcPts val="1600"/>
              </a:spcBef>
            </a:pPr>
            <a:r>
              <a:rPr lang="en-US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5:8-15 – </a:t>
            </a:r>
            <a:r>
              <a:rPr lang="en-US" sz="26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Israel’s slaughter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Horn, trumpet, alarm; enemy coming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Relevance of Syro-Emphraimite war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Ephraim destroyed; surety of judgment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Judah seeking to break God’s law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Boundaries of land; wrath will come 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People oppressed and crush; Lex talionis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060182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22781717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2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33846" y="893134"/>
            <a:ext cx="4391246" cy="797554"/>
          </a:xfrm>
        </p:spPr>
        <p:txBody>
          <a:bodyPr>
            <a:noAutofit/>
          </a:bodyPr>
          <a:lstStyle/>
          <a:p>
            <a:pPr algn="ctr"/>
            <a:r>
              <a:rPr lang="en-US" sz="4200" b="1" u="sng" dirty="0">
                <a:latin typeface="Baskerville" charset="0"/>
                <a:ea typeface="Baskerville" charset="0"/>
                <a:cs typeface="Baskerville" charset="0"/>
              </a:rPr>
              <a:t>Chapter 5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331844" y="1825625"/>
            <a:ext cx="6355496" cy="4068279"/>
          </a:xfrm>
        </p:spPr>
        <p:txBody>
          <a:bodyPr>
            <a:normAutofit/>
          </a:bodyPr>
          <a:lstStyle/>
          <a:p>
            <a:pPr>
              <a:spcBef>
                <a:spcPts val="1600"/>
              </a:spcBef>
            </a:pPr>
            <a:r>
              <a:rPr lang="en-US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5:8-15 – </a:t>
            </a:r>
            <a:r>
              <a:rPr lang="en-US" sz="26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Israel’s slaughter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Punishment overwhelming; fits crimes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Determined to follow man; leaders, idols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God a destroyer; moth, rottenness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External and internal ruin of the people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People desperate for help; turn to Assyria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Jareb– great King, contender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427558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flip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2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33846" y="893134"/>
            <a:ext cx="4391246" cy="797554"/>
          </a:xfrm>
        </p:spPr>
        <p:txBody>
          <a:bodyPr>
            <a:noAutofit/>
          </a:bodyPr>
          <a:lstStyle/>
          <a:p>
            <a:pPr algn="ctr"/>
            <a:r>
              <a:rPr lang="en-US" sz="4200" b="1" u="sng" dirty="0">
                <a:latin typeface="Baskerville" charset="0"/>
                <a:ea typeface="Baskerville" charset="0"/>
                <a:cs typeface="Baskerville" charset="0"/>
              </a:rPr>
              <a:t>Chapter 5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331844" y="1825625"/>
            <a:ext cx="6355496" cy="4068279"/>
          </a:xfrm>
        </p:spPr>
        <p:txBody>
          <a:bodyPr>
            <a:normAutofit/>
          </a:bodyPr>
          <a:lstStyle/>
          <a:p>
            <a:pPr>
              <a:spcBef>
                <a:spcPts val="1600"/>
              </a:spcBef>
            </a:pPr>
            <a:r>
              <a:rPr lang="en-US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5:8-15 – </a:t>
            </a:r>
            <a:r>
              <a:rPr lang="en-US" sz="26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Israel’s slaughter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No king can offer what God can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Sin and stubbornness; God like a lion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Emphasis on God’s hand in judgment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God will withdraw from people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They need to realize their dependence God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God leaves from midst of people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542860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2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33846" y="893134"/>
            <a:ext cx="4391246" cy="797554"/>
          </a:xfrm>
        </p:spPr>
        <p:txBody>
          <a:bodyPr>
            <a:noAutofit/>
          </a:bodyPr>
          <a:lstStyle/>
          <a:p>
            <a:pPr algn="ctr"/>
            <a:r>
              <a:rPr lang="en-US" sz="4200" b="1" u="sng" dirty="0">
                <a:latin typeface="Baskerville" charset="0"/>
                <a:ea typeface="Baskerville" charset="0"/>
                <a:cs typeface="Baskerville" charset="0"/>
              </a:rPr>
              <a:t>Chapter 6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331844" y="1825625"/>
            <a:ext cx="6355496" cy="4068279"/>
          </a:xfrm>
        </p:spPr>
        <p:txBody>
          <a:bodyPr>
            <a:normAutofit/>
          </a:bodyPr>
          <a:lstStyle/>
          <a:p>
            <a:pPr>
              <a:spcBef>
                <a:spcPts val="1600"/>
              </a:spcBef>
            </a:pPr>
            <a:r>
              <a:rPr lang="en-US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6:1-3 – </a:t>
            </a:r>
            <a:r>
              <a:rPr lang="en-US" sz="2600" i="1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“Come let us return” 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Who is speaking in these verses?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People, Hosea, God?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Theme of repentance; sincere or not?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Lack of contrition; sorrow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Exhortation to repent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Return strongly associated with repenting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1800176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00762432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2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33846" y="893134"/>
            <a:ext cx="4391246" cy="797554"/>
          </a:xfrm>
        </p:spPr>
        <p:txBody>
          <a:bodyPr>
            <a:noAutofit/>
          </a:bodyPr>
          <a:lstStyle/>
          <a:p>
            <a:pPr algn="ctr"/>
            <a:r>
              <a:rPr lang="en-US" sz="4200" b="1" u="sng" dirty="0">
                <a:latin typeface="Baskerville" charset="0"/>
                <a:ea typeface="Baskerville" charset="0"/>
                <a:cs typeface="Baskerville" charset="0"/>
              </a:rPr>
              <a:t>Chapter 6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331844" y="1825625"/>
            <a:ext cx="6355496" cy="4068279"/>
          </a:xfrm>
        </p:spPr>
        <p:txBody>
          <a:bodyPr>
            <a:normAutofit lnSpcReduction="10000"/>
          </a:bodyPr>
          <a:lstStyle/>
          <a:p>
            <a:pPr>
              <a:spcBef>
                <a:spcPts val="1600"/>
              </a:spcBef>
            </a:pPr>
            <a:r>
              <a:rPr lang="en-US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6:1-3 – </a:t>
            </a:r>
            <a:r>
              <a:rPr lang="en-US" sz="2600" i="1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“Come let us return”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i="1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“Come” </a:t>
            </a: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gathering of nation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Reason is based on judgment chapter 5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Expression of reversal with surety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2 days, 3 days; not literal; short time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Reversal goes further in resurrection language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For purpose of living for God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626886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2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33846" y="893134"/>
            <a:ext cx="4391246" cy="797554"/>
          </a:xfrm>
        </p:spPr>
        <p:txBody>
          <a:bodyPr>
            <a:noAutofit/>
          </a:bodyPr>
          <a:lstStyle/>
          <a:p>
            <a:pPr algn="ctr"/>
            <a:r>
              <a:rPr lang="en-US" sz="4200" b="1" u="sng" dirty="0">
                <a:latin typeface="Baskerville" charset="0"/>
                <a:ea typeface="Baskerville" charset="0"/>
                <a:cs typeface="Baskerville" charset="0"/>
              </a:rPr>
              <a:t>Chapter 6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331844" y="1825625"/>
            <a:ext cx="6355496" cy="4068279"/>
          </a:xfrm>
        </p:spPr>
        <p:txBody>
          <a:bodyPr>
            <a:normAutofit/>
          </a:bodyPr>
          <a:lstStyle/>
          <a:p>
            <a:pPr>
              <a:spcBef>
                <a:spcPts val="1600"/>
              </a:spcBef>
            </a:pPr>
            <a:r>
              <a:rPr lang="en-US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6:1-3 – </a:t>
            </a:r>
            <a:r>
              <a:rPr lang="en-US" sz="2600" i="1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“Come let us return” 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Strive to know God; reason for downfall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Know is to seek God intimately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Cycle of creation parallels God’s faithfulness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Dawn, rain, spring rain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God will come to them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08360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flip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2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33846" y="893134"/>
            <a:ext cx="4391246" cy="797554"/>
          </a:xfrm>
        </p:spPr>
        <p:txBody>
          <a:bodyPr>
            <a:noAutofit/>
          </a:bodyPr>
          <a:lstStyle/>
          <a:p>
            <a:pPr algn="ctr"/>
            <a:r>
              <a:rPr lang="en-US" sz="4200" b="1" u="sng" dirty="0">
                <a:latin typeface="Baskerville" charset="0"/>
                <a:ea typeface="Baskerville" charset="0"/>
                <a:cs typeface="Baskerville" charset="0"/>
              </a:rPr>
              <a:t>Chapter 6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331844" y="1825625"/>
            <a:ext cx="6355496" cy="4068279"/>
          </a:xfrm>
        </p:spPr>
        <p:txBody>
          <a:bodyPr>
            <a:normAutofit/>
          </a:bodyPr>
          <a:lstStyle/>
          <a:p>
            <a:pPr>
              <a:spcBef>
                <a:spcPts val="1600"/>
              </a:spcBef>
            </a:pPr>
            <a:r>
              <a:rPr lang="en-US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6:4-11 – </a:t>
            </a:r>
            <a:r>
              <a:rPr lang="en-US" sz="26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God delights in loyalty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God in emotional state of conflict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Parent dealing with rebellious child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Loyalty fades, short-lived, comes, goes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God chopped people in pieces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God’s word makes one bitter or better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Judgment clear, discernable like light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01477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2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33846" y="893134"/>
            <a:ext cx="4391246" cy="797554"/>
          </a:xfrm>
        </p:spPr>
        <p:txBody>
          <a:bodyPr>
            <a:noAutofit/>
          </a:bodyPr>
          <a:lstStyle/>
          <a:p>
            <a:pPr algn="ctr"/>
            <a:r>
              <a:rPr lang="en-US" sz="4200" b="1" u="sng" dirty="0">
                <a:latin typeface="Baskerville" charset="0"/>
                <a:ea typeface="Baskerville" charset="0"/>
                <a:cs typeface="Baskerville" charset="0"/>
              </a:rPr>
              <a:t>Chapter 1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331844" y="1825625"/>
            <a:ext cx="6355496" cy="4068279"/>
          </a:xfrm>
        </p:spPr>
        <p:txBody>
          <a:bodyPr>
            <a:normAutofit/>
          </a:bodyPr>
          <a:lstStyle/>
          <a:p>
            <a:pPr>
              <a:spcBef>
                <a:spcPts val="1600"/>
              </a:spcBef>
            </a:pPr>
            <a:r>
              <a:rPr lang="en-US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1:1-2 – </a:t>
            </a:r>
            <a:r>
              <a:rPr lang="en-US" sz="26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Title and Hosea’s Marriage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Difficult in knowing is she was harlot before or after marriage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Parallels in Israel’s history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Israel faithful first; falls later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Israel serving idols as God took them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Have children of harlotry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513730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flip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64097572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2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33846" y="893134"/>
            <a:ext cx="4391246" cy="797554"/>
          </a:xfrm>
        </p:spPr>
        <p:txBody>
          <a:bodyPr>
            <a:noAutofit/>
          </a:bodyPr>
          <a:lstStyle/>
          <a:p>
            <a:pPr algn="ctr"/>
            <a:r>
              <a:rPr lang="en-US" sz="4200" b="1" u="sng" dirty="0">
                <a:latin typeface="Baskerville" charset="0"/>
                <a:ea typeface="Baskerville" charset="0"/>
                <a:cs typeface="Baskerville" charset="0"/>
              </a:rPr>
              <a:t>Chapter 6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331844" y="1825625"/>
            <a:ext cx="6355496" cy="4068279"/>
          </a:xfrm>
        </p:spPr>
        <p:txBody>
          <a:bodyPr>
            <a:normAutofit lnSpcReduction="10000"/>
          </a:bodyPr>
          <a:lstStyle/>
          <a:p>
            <a:pPr>
              <a:spcBef>
                <a:spcPts val="1600"/>
              </a:spcBef>
            </a:pPr>
            <a:r>
              <a:rPr lang="en-US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6:4-11 – </a:t>
            </a:r>
            <a:r>
              <a:rPr lang="en-US" sz="26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God delights in loyalty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God delights in loyalty, not sacrifice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Quantity vs. Quality; God wants heart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Delights in knowledge; know Him intimately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Israel broke covenant with God like Adam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Sin and its curses have prevailed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God gives life; sin brings death 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116082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2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33846" y="893134"/>
            <a:ext cx="4391246" cy="797554"/>
          </a:xfrm>
        </p:spPr>
        <p:txBody>
          <a:bodyPr>
            <a:noAutofit/>
          </a:bodyPr>
          <a:lstStyle/>
          <a:p>
            <a:pPr algn="ctr"/>
            <a:r>
              <a:rPr lang="en-US" sz="4200" b="1" u="sng" dirty="0">
                <a:latin typeface="Baskerville" charset="0"/>
                <a:ea typeface="Baskerville" charset="0"/>
                <a:cs typeface="Baskerville" charset="0"/>
              </a:rPr>
              <a:t>Chapter 6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331844" y="1825625"/>
            <a:ext cx="6355496" cy="4068279"/>
          </a:xfrm>
        </p:spPr>
        <p:txBody>
          <a:bodyPr>
            <a:normAutofit/>
          </a:bodyPr>
          <a:lstStyle/>
          <a:p>
            <a:pPr>
              <a:spcBef>
                <a:spcPts val="1600"/>
              </a:spcBef>
            </a:pPr>
            <a:r>
              <a:rPr lang="en-US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6:4-11 – </a:t>
            </a:r>
            <a:r>
              <a:rPr lang="en-US" sz="26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God delights in loyalty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i="1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“There” </a:t>
            </a: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Adam in Garden; Israel promised land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Broke covenant in paradise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Dealt treacherously with God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Gilead; city of wrongdoers, bloody footprints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856050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FB00DE3C-BF67-9F4E-A5ED-D79AEC3D955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91983" y="556592"/>
            <a:ext cx="8960034" cy="55957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6995946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2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33846" y="893134"/>
            <a:ext cx="4391246" cy="797554"/>
          </a:xfrm>
        </p:spPr>
        <p:txBody>
          <a:bodyPr>
            <a:noAutofit/>
          </a:bodyPr>
          <a:lstStyle/>
          <a:p>
            <a:pPr algn="ctr"/>
            <a:r>
              <a:rPr lang="en-US" sz="4200" b="1" u="sng" dirty="0">
                <a:latin typeface="Baskerville" charset="0"/>
                <a:ea typeface="Baskerville" charset="0"/>
                <a:cs typeface="Baskerville" charset="0"/>
              </a:rPr>
              <a:t>Chapter 6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331844" y="1825625"/>
            <a:ext cx="6355496" cy="4068279"/>
          </a:xfrm>
        </p:spPr>
        <p:txBody>
          <a:bodyPr>
            <a:normAutofit/>
          </a:bodyPr>
          <a:lstStyle/>
          <a:p>
            <a:pPr>
              <a:spcBef>
                <a:spcPts val="1600"/>
              </a:spcBef>
            </a:pPr>
            <a:r>
              <a:rPr lang="en-US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6:4-11 – </a:t>
            </a:r>
            <a:r>
              <a:rPr lang="en-US" sz="26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God delights in loyalty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i="1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“There” </a:t>
            </a: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Adam in Garden; Israel promised land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Broke covenant in paradise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Dealt treacherously with God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Gilead; city of wrongdoers, bloody footprints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Assassination of Pekahiah? 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355513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2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33846" y="893134"/>
            <a:ext cx="4391246" cy="797554"/>
          </a:xfrm>
        </p:spPr>
        <p:txBody>
          <a:bodyPr>
            <a:noAutofit/>
          </a:bodyPr>
          <a:lstStyle/>
          <a:p>
            <a:pPr algn="ctr"/>
            <a:r>
              <a:rPr lang="en-US" sz="4200" b="1" u="sng" dirty="0">
                <a:latin typeface="Baskerville" charset="0"/>
                <a:ea typeface="Baskerville" charset="0"/>
                <a:cs typeface="Baskerville" charset="0"/>
              </a:rPr>
              <a:t>Chapter 6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331844" y="1825625"/>
            <a:ext cx="6355496" cy="4068279"/>
          </a:xfrm>
        </p:spPr>
        <p:txBody>
          <a:bodyPr>
            <a:normAutofit/>
          </a:bodyPr>
          <a:lstStyle/>
          <a:p>
            <a:pPr>
              <a:spcBef>
                <a:spcPts val="1600"/>
              </a:spcBef>
            </a:pPr>
            <a:r>
              <a:rPr lang="en-US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6:4-11 – </a:t>
            </a:r>
            <a:r>
              <a:rPr lang="en-US" sz="26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God delights in loyalty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Priests do evil like thugs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Similar to Luke 10:30-31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Importance of Shechem in OT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517989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674E7ABD-6FBA-A344-858A-3D88EA01923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560443" y="417443"/>
            <a:ext cx="6023113" cy="60231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0469261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2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33846" y="893134"/>
            <a:ext cx="4391246" cy="797554"/>
          </a:xfrm>
        </p:spPr>
        <p:txBody>
          <a:bodyPr>
            <a:noAutofit/>
          </a:bodyPr>
          <a:lstStyle/>
          <a:p>
            <a:pPr algn="ctr"/>
            <a:r>
              <a:rPr lang="en-US" sz="4200" b="1" u="sng" dirty="0">
                <a:latin typeface="Baskerville" charset="0"/>
                <a:ea typeface="Baskerville" charset="0"/>
                <a:cs typeface="Baskerville" charset="0"/>
              </a:rPr>
              <a:t>Chapter 6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331844" y="1825625"/>
            <a:ext cx="6355496" cy="4068279"/>
          </a:xfrm>
        </p:spPr>
        <p:txBody>
          <a:bodyPr>
            <a:normAutofit lnSpcReduction="10000"/>
          </a:bodyPr>
          <a:lstStyle/>
          <a:p>
            <a:pPr>
              <a:spcBef>
                <a:spcPts val="1600"/>
              </a:spcBef>
            </a:pPr>
            <a:r>
              <a:rPr lang="en-US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6:4-11 – </a:t>
            </a:r>
            <a:r>
              <a:rPr lang="en-US" sz="26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God delights in loyalty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Priests do evil like thugs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Similar to Luke 10:30-31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Importance of Shechem in OT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Patriarchs, Dinah, City of refuge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Joseph’s bones, Joshua farewell, Rehoboam King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Jeroboam residence, Jesus and woman Jn. 4 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6153760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56895737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2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33846" y="893134"/>
            <a:ext cx="4391246" cy="797554"/>
          </a:xfrm>
        </p:spPr>
        <p:txBody>
          <a:bodyPr>
            <a:noAutofit/>
          </a:bodyPr>
          <a:lstStyle/>
          <a:p>
            <a:pPr algn="ctr"/>
            <a:r>
              <a:rPr lang="en-US" sz="4200" b="1" u="sng" dirty="0">
                <a:latin typeface="Baskerville" charset="0"/>
                <a:ea typeface="Baskerville" charset="0"/>
                <a:cs typeface="Baskerville" charset="0"/>
              </a:rPr>
              <a:t>Chapter 6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331844" y="1825625"/>
            <a:ext cx="6355496" cy="4068279"/>
          </a:xfrm>
        </p:spPr>
        <p:txBody>
          <a:bodyPr>
            <a:normAutofit/>
          </a:bodyPr>
          <a:lstStyle/>
          <a:p>
            <a:pPr>
              <a:spcBef>
                <a:spcPts val="1600"/>
              </a:spcBef>
            </a:pPr>
            <a:r>
              <a:rPr lang="en-US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6:4-11 – </a:t>
            </a:r>
            <a:r>
              <a:rPr lang="en-US" sz="26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God delights in loyalty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Priests killing refugees or they are killing then fleeing to Shechem?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Ephraim’s harlotry a horrible thing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Judah remembered for sin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Harvest of judgment; common in OT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Judgment will bring restoration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7594269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2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33846" y="893134"/>
            <a:ext cx="4391246" cy="797554"/>
          </a:xfrm>
        </p:spPr>
        <p:txBody>
          <a:bodyPr>
            <a:noAutofit/>
          </a:bodyPr>
          <a:lstStyle/>
          <a:p>
            <a:pPr algn="ctr"/>
            <a:r>
              <a:rPr lang="en-US" sz="4200" b="1" u="sng" dirty="0">
                <a:latin typeface="Baskerville" charset="0"/>
                <a:ea typeface="Baskerville" charset="0"/>
                <a:cs typeface="Baskerville" charset="0"/>
              </a:rPr>
              <a:t>Chapter 1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351721" y="1690688"/>
            <a:ext cx="6355496" cy="4277463"/>
          </a:xfrm>
        </p:spPr>
        <p:txBody>
          <a:bodyPr>
            <a:normAutofit/>
          </a:bodyPr>
          <a:lstStyle/>
          <a:p>
            <a:pPr>
              <a:spcBef>
                <a:spcPts val="1600"/>
              </a:spcBef>
            </a:pPr>
            <a:r>
              <a:rPr lang="en-US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1:1-2 – </a:t>
            </a:r>
            <a:r>
              <a:rPr lang="en-US" sz="26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Title and Hosea’s Marriage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Inheriting promiscuity?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Out of adultery?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Part of idolatrous nation?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Flagrant harlotry of Israel (Ezek.16, 23)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Hosea’s marriage reflects Israel’s relationship with God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Hosea not only prophet living out message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987270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2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33846" y="893134"/>
            <a:ext cx="4391246" cy="797554"/>
          </a:xfrm>
        </p:spPr>
        <p:txBody>
          <a:bodyPr>
            <a:noAutofit/>
          </a:bodyPr>
          <a:lstStyle/>
          <a:p>
            <a:pPr algn="ctr"/>
            <a:r>
              <a:rPr lang="en-US" sz="4200" b="1" u="sng" dirty="0">
                <a:latin typeface="Baskerville" charset="0"/>
                <a:ea typeface="Baskerville" charset="0"/>
                <a:cs typeface="Baskerville" charset="0"/>
              </a:rPr>
              <a:t>Chapter 7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331844" y="1825625"/>
            <a:ext cx="6355496" cy="4068279"/>
          </a:xfrm>
        </p:spPr>
        <p:txBody>
          <a:bodyPr>
            <a:normAutofit/>
          </a:bodyPr>
          <a:lstStyle/>
          <a:p>
            <a:pPr>
              <a:spcBef>
                <a:spcPts val="1600"/>
              </a:spcBef>
            </a:pPr>
            <a:r>
              <a:rPr lang="en-US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7:1-7 – </a:t>
            </a:r>
            <a:r>
              <a:rPr lang="en-US" sz="26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Ephraim’s Sin Remembered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Surgeon seeking to heal a patient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God’s desire to heal people; prophets sent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Sin of Ephraim, Samaria is overwhelming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Morally depraved society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God knows deeds; blatant and appalling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Rulers and authority figures involved sin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0194847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36476607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2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33846" y="893134"/>
            <a:ext cx="4391246" cy="797554"/>
          </a:xfrm>
        </p:spPr>
        <p:txBody>
          <a:bodyPr>
            <a:noAutofit/>
          </a:bodyPr>
          <a:lstStyle/>
          <a:p>
            <a:pPr algn="ctr"/>
            <a:r>
              <a:rPr lang="en-US" sz="4200" b="1" u="sng" dirty="0">
                <a:latin typeface="Baskerville" charset="0"/>
                <a:ea typeface="Baskerville" charset="0"/>
                <a:cs typeface="Baskerville" charset="0"/>
              </a:rPr>
              <a:t>Chapter 7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331844" y="1825625"/>
            <a:ext cx="6355496" cy="4068279"/>
          </a:xfrm>
        </p:spPr>
        <p:txBody>
          <a:bodyPr>
            <a:normAutofit/>
          </a:bodyPr>
          <a:lstStyle/>
          <a:p>
            <a:pPr>
              <a:spcBef>
                <a:spcPts val="1600"/>
              </a:spcBef>
            </a:pPr>
            <a:r>
              <a:rPr lang="en-US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7:1-7 – </a:t>
            </a:r>
            <a:r>
              <a:rPr lang="en-US" sz="26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Ephraim’s Sin Remembered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Rulers suppose to do justice (Rom. 13:3-4)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All adulterers; spiritually and physically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Passion for sin like heat of baker’s oven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People plot methodically to do sin 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i="1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“Day of King” </a:t>
            </a: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birthday or coronation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Drunk to point of sickness; doing evil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129834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2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33846" y="893134"/>
            <a:ext cx="4391246" cy="797554"/>
          </a:xfrm>
        </p:spPr>
        <p:txBody>
          <a:bodyPr>
            <a:noAutofit/>
          </a:bodyPr>
          <a:lstStyle/>
          <a:p>
            <a:pPr algn="ctr"/>
            <a:r>
              <a:rPr lang="en-US" sz="4200" b="1" u="sng" dirty="0">
                <a:latin typeface="Baskerville" charset="0"/>
                <a:ea typeface="Baskerville" charset="0"/>
                <a:cs typeface="Baskerville" charset="0"/>
              </a:rPr>
              <a:t>Chapter 7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331844" y="1825625"/>
            <a:ext cx="6355496" cy="4068279"/>
          </a:xfrm>
        </p:spPr>
        <p:txBody>
          <a:bodyPr>
            <a:normAutofit/>
          </a:bodyPr>
          <a:lstStyle/>
          <a:p>
            <a:pPr>
              <a:spcBef>
                <a:spcPts val="1600"/>
              </a:spcBef>
            </a:pPr>
            <a:r>
              <a:rPr lang="en-US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7:1-7 – </a:t>
            </a:r>
            <a:r>
              <a:rPr lang="en-US" sz="26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Ephraim’s Sin Remembered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Rulers plot in rage; passionate about evil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Thoughts smolder, fire rages in morning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Chaotic period in Israel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4 of last 6 Kings murdered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No one turns to God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695870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flip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2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33846" y="893134"/>
            <a:ext cx="4391246" cy="797554"/>
          </a:xfrm>
        </p:spPr>
        <p:txBody>
          <a:bodyPr>
            <a:noAutofit/>
          </a:bodyPr>
          <a:lstStyle/>
          <a:p>
            <a:pPr algn="ctr"/>
            <a:r>
              <a:rPr lang="en-US" sz="4200" b="1" u="sng" dirty="0">
                <a:latin typeface="Baskerville" charset="0"/>
                <a:ea typeface="Baskerville" charset="0"/>
                <a:cs typeface="Baskerville" charset="0"/>
              </a:rPr>
              <a:t>Chapter 7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331844" y="1825625"/>
            <a:ext cx="6355496" cy="4068279"/>
          </a:xfrm>
        </p:spPr>
        <p:txBody>
          <a:bodyPr>
            <a:normAutofit/>
          </a:bodyPr>
          <a:lstStyle/>
          <a:p>
            <a:pPr>
              <a:spcBef>
                <a:spcPts val="1600"/>
              </a:spcBef>
            </a:pPr>
            <a:r>
              <a:rPr lang="en-US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7:8-16 – </a:t>
            </a:r>
            <a:r>
              <a:rPr lang="en-US" sz="26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A Heterogeneous People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Israel mixed in among other nations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Supposed to stand out to others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Idolatry, intermarriages, political sciences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Cake not turned; similar to pancake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Israel fully burnt one side, raw on the other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Half-hearted, half-fed, half-cultured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943804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flip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00866185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2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33846" y="893134"/>
            <a:ext cx="4391246" cy="797554"/>
          </a:xfrm>
        </p:spPr>
        <p:txBody>
          <a:bodyPr>
            <a:noAutofit/>
          </a:bodyPr>
          <a:lstStyle/>
          <a:p>
            <a:pPr algn="ctr"/>
            <a:r>
              <a:rPr lang="en-US" sz="4200" b="1" u="sng" dirty="0">
                <a:latin typeface="Baskerville" charset="0"/>
                <a:ea typeface="Baskerville" charset="0"/>
                <a:cs typeface="Baskerville" charset="0"/>
              </a:rPr>
              <a:t>Chapter 7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331844" y="1825625"/>
            <a:ext cx="6355496" cy="4068279"/>
          </a:xfrm>
        </p:spPr>
        <p:txBody>
          <a:bodyPr>
            <a:normAutofit/>
          </a:bodyPr>
          <a:lstStyle/>
          <a:p>
            <a:pPr>
              <a:spcBef>
                <a:spcPts val="1600"/>
              </a:spcBef>
            </a:pPr>
            <a:r>
              <a:rPr lang="en-US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7:8-16 – </a:t>
            </a:r>
            <a:r>
              <a:rPr lang="en-US" sz="26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A Heterogeneous People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Turned to strangers; Assyria, Egypt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Alliances with foreign nations demise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Gray hairs, rapid aging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Sped up process for destruction, death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i="1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“He does not know it”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Israel’s pride </a:t>
            </a:r>
            <a:r>
              <a:rPr lang="en-US" sz="250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causes stumbling</a:t>
            </a: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628978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2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33846" y="893134"/>
            <a:ext cx="4391246" cy="797554"/>
          </a:xfrm>
        </p:spPr>
        <p:txBody>
          <a:bodyPr>
            <a:noAutofit/>
          </a:bodyPr>
          <a:lstStyle/>
          <a:p>
            <a:pPr algn="ctr"/>
            <a:r>
              <a:rPr lang="en-US" sz="4200" b="1" u="sng" dirty="0">
                <a:latin typeface="Baskerville" charset="0"/>
                <a:ea typeface="Baskerville" charset="0"/>
                <a:cs typeface="Baskerville" charset="0"/>
              </a:rPr>
              <a:t>Chapter 7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331844" y="1825625"/>
            <a:ext cx="6355496" cy="4068279"/>
          </a:xfrm>
        </p:spPr>
        <p:txBody>
          <a:bodyPr>
            <a:normAutofit lnSpcReduction="10000"/>
          </a:bodyPr>
          <a:lstStyle/>
          <a:p>
            <a:pPr>
              <a:spcBef>
                <a:spcPts val="1600"/>
              </a:spcBef>
            </a:pPr>
            <a:r>
              <a:rPr lang="en-US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7:8-16 – </a:t>
            </a:r>
            <a:r>
              <a:rPr lang="en-US" sz="26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A Heterogeneous People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Israel is a silly dove; simple animal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Folly of turning to Assyria and Egypt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Sought nations who wanted to harm them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Israel like a dove panics and acts foolishly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God will hunt and catch with nets; use Assyria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Woe pronounced; inevitable calamity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277418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80543183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2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33846" y="893134"/>
            <a:ext cx="4391246" cy="797554"/>
          </a:xfrm>
        </p:spPr>
        <p:txBody>
          <a:bodyPr>
            <a:noAutofit/>
          </a:bodyPr>
          <a:lstStyle/>
          <a:p>
            <a:pPr algn="ctr"/>
            <a:r>
              <a:rPr lang="en-US" sz="4200" b="1" u="sng" dirty="0">
                <a:latin typeface="Baskerville" charset="0"/>
                <a:ea typeface="Baskerville" charset="0"/>
                <a:cs typeface="Baskerville" charset="0"/>
              </a:rPr>
              <a:t>Chapter 7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331844" y="1825625"/>
            <a:ext cx="6355496" cy="4068279"/>
          </a:xfrm>
        </p:spPr>
        <p:txBody>
          <a:bodyPr>
            <a:normAutofit/>
          </a:bodyPr>
          <a:lstStyle/>
          <a:p>
            <a:pPr>
              <a:spcBef>
                <a:spcPts val="1600"/>
              </a:spcBef>
            </a:pPr>
            <a:r>
              <a:rPr lang="en-US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7:8-16 – </a:t>
            </a:r>
            <a:r>
              <a:rPr lang="en-US" sz="26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A Heterogeneous People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Israel deserving of destruction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God would like to redeem; lies won’t allow it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Crying out for material satisfaction 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Wailing for physical sustenance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Selfish; self-indulgent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726619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2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33846" y="893134"/>
            <a:ext cx="4391246" cy="797554"/>
          </a:xfrm>
        </p:spPr>
        <p:txBody>
          <a:bodyPr>
            <a:noAutofit/>
          </a:bodyPr>
          <a:lstStyle/>
          <a:p>
            <a:pPr algn="ctr"/>
            <a:r>
              <a:rPr lang="en-US" sz="4200" b="1" u="sng" dirty="0">
                <a:latin typeface="Baskerville" charset="0"/>
                <a:ea typeface="Baskerville" charset="0"/>
                <a:cs typeface="Baskerville" charset="0"/>
              </a:rPr>
              <a:t>Chapter 1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331844" y="1825625"/>
            <a:ext cx="6355496" cy="4068279"/>
          </a:xfrm>
        </p:spPr>
        <p:txBody>
          <a:bodyPr>
            <a:normAutofit/>
          </a:bodyPr>
          <a:lstStyle/>
          <a:p>
            <a:pPr>
              <a:spcBef>
                <a:spcPts val="1600"/>
              </a:spcBef>
            </a:pPr>
            <a:r>
              <a:rPr lang="en-US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1:3-5 – </a:t>
            </a:r>
            <a:r>
              <a:rPr lang="en-US" sz="26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Jezreel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Hosea follows command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Gomer </a:t>
            </a:r>
            <a:r>
              <a:rPr lang="en-US" sz="2500" i="1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“bore him a son”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Gomer faithful at first?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Jezreel (God scatters or God sows)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Fertility cult; Baal worship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God gives life not Baal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084335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2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33846" y="893134"/>
            <a:ext cx="4391246" cy="797554"/>
          </a:xfrm>
        </p:spPr>
        <p:txBody>
          <a:bodyPr>
            <a:noAutofit/>
          </a:bodyPr>
          <a:lstStyle/>
          <a:p>
            <a:pPr algn="ctr"/>
            <a:r>
              <a:rPr lang="en-US" sz="4200" b="1" u="sng" dirty="0">
                <a:latin typeface="Baskerville" charset="0"/>
                <a:ea typeface="Baskerville" charset="0"/>
                <a:cs typeface="Baskerville" charset="0"/>
              </a:rPr>
              <a:t>Chapter 7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331844" y="1825625"/>
            <a:ext cx="6355496" cy="4068279"/>
          </a:xfrm>
        </p:spPr>
        <p:txBody>
          <a:bodyPr>
            <a:normAutofit/>
          </a:bodyPr>
          <a:lstStyle/>
          <a:p>
            <a:pPr>
              <a:spcBef>
                <a:spcPts val="1600"/>
              </a:spcBef>
            </a:pPr>
            <a:r>
              <a:rPr lang="en-US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7:8-16 – </a:t>
            </a:r>
            <a:r>
              <a:rPr lang="en-US" sz="26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A Heterogeneous People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Parent training young child imagery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God trained Israel and gave them strength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Despite that, they do evil to Him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Israel turns but do no go to God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Israel always missing the mark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All judged; Laughing stock in Egypt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667609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2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90261" y="893134"/>
            <a:ext cx="5936974" cy="797554"/>
          </a:xfrm>
        </p:spPr>
        <p:txBody>
          <a:bodyPr>
            <a:noAutofit/>
          </a:bodyPr>
          <a:lstStyle/>
          <a:p>
            <a:pPr algn="ctr"/>
            <a:r>
              <a:rPr lang="en-US" sz="4200" b="1" u="sng" dirty="0">
                <a:latin typeface="Baskerville" charset="0"/>
                <a:ea typeface="Baskerville" charset="0"/>
                <a:cs typeface="Baskerville" charset="0"/>
              </a:rPr>
              <a:t>Recap of 1</a:t>
            </a:r>
            <a:r>
              <a:rPr lang="en-US" sz="4200" b="1" u="sng" baseline="30000" dirty="0">
                <a:latin typeface="Baskerville" charset="0"/>
                <a:ea typeface="Baskerville" charset="0"/>
                <a:cs typeface="Baskerville" charset="0"/>
              </a:rPr>
              <a:t>st</a:t>
            </a:r>
            <a:r>
              <a:rPr lang="en-US" sz="4200" b="1" u="sng" dirty="0">
                <a:latin typeface="Baskerville" charset="0"/>
                <a:ea typeface="Baskerville" charset="0"/>
                <a:cs typeface="Baskerville" charset="0"/>
              </a:rPr>
              <a:t> Half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331844" y="1825625"/>
            <a:ext cx="6355496" cy="4068279"/>
          </a:xfrm>
        </p:spPr>
        <p:txBody>
          <a:bodyPr>
            <a:normAutofit/>
          </a:bodyPr>
          <a:lstStyle/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Chapter 1– Hosea’s Marriage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Chapter 2– Israel not faithful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Chapter 3– Hosea takes Gomer back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Chapter 4 – Lawlessness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Chapter 5– Israel separated from God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Chapter 6– Loyalty missing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Chapter 7– Israel mixed with others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0353742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2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33846" y="893134"/>
            <a:ext cx="4391246" cy="797554"/>
          </a:xfrm>
        </p:spPr>
        <p:txBody>
          <a:bodyPr>
            <a:noAutofit/>
          </a:bodyPr>
          <a:lstStyle/>
          <a:p>
            <a:pPr algn="ctr"/>
            <a:r>
              <a:rPr lang="en-US" sz="4200" b="1" u="sng" dirty="0">
                <a:latin typeface="Baskerville" charset="0"/>
                <a:ea typeface="Baskerville" charset="0"/>
                <a:cs typeface="Baskerville" charset="0"/>
              </a:rPr>
              <a:t>Chapter 1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331844" y="1825625"/>
            <a:ext cx="6355496" cy="4068279"/>
          </a:xfrm>
        </p:spPr>
        <p:txBody>
          <a:bodyPr>
            <a:normAutofit/>
          </a:bodyPr>
          <a:lstStyle/>
          <a:p>
            <a:pPr>
              <a:spcBef>
                <a:spcPts val="1600"/>
              </a:spcBef>
            </a:pPr>
            <a:r>
              <a:rPr lang="en-US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1:3-5 – </a:t>
            </a:r>
            <a:r>
              <a:rPr lang="en-US" sz="26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Jezreel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City of Omride dynasty’s death; bloodshed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 Jehu’s house punished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Household became corrupt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Zechariah murdered by Shallum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Kingdom coming to an end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Bow destroyed; valley of Jezreel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209270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2979</TotalTime>
  <Words>2368</Words>
  <Application>Microsoft Macintosh PowerPoint</Application>
  <PresentationFormat>On-screen Show (4:3)</PresentationFormat>
  <Paragraphs>798</Paragraphs>
  <Slides>81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81</vt:i4>
      </vt:variant>
    </vt:vector>
  </HeadingPairs>
  <TitlesOfParts>
    <vt:vector size="89" baseType="lpstr">
      <vt:lpstr>Abadi MT Condensed Extra Bold</vt:lpstr>
      <vt:lpstr>Arial</vt:lpstr>
      <vt:lpstr>Baskerville</vt:lpstr>
      <vt:lpstr>Calibri</vt:lpstr>
      <vt:lpstr>Calibri Light</vt:lpstr>
      <vt:lpstr>Wingdings</vt:lpstr>
      <vt:lpstr>Office Theme</vt:lpstr>
      <vt:lpstr>1_Office Theme</vt:lpstr>
      <vt:lpstr>PowerPoint Presentation</vt:lpstr>
      <vt:lpstr>Introduction</vt:lpstr>
      <vt:lpstr>Outline</vt:lpstr>
      <vt:lpstr>Chapter 1</vt:lpstr>
      <vt:lpstr>Chapter 1</vt:lpstr>
      <vt:lpstr>Chapter 1</vt:lpstr>
      <vt:lpstr>Chapter 1</vt:lpstr>
      <vt:lpstr>Chapter 1</vt:lpstr>
      <vt:lpstr>Chapter 1</vt:lpstr>
      <vt:lpstr>Chapter 1</vt:lpstr>
      <vt:lpstr>Chapter 1</vt:lpstr>
      <vt:lpstr>Chapter 1</vt:lpstr>
      <vt:lpstr>PowerPoint Presentation</vt:lpstr>
      <vt:lpstr>Chapter 2</vt:lpstr>
      <vt:lpstr>PowerPoint Presentation</vt:lpstr>
      <vt:lpstr>Chapter 2</vt:lpstr>
      <vt:lpstr>Chapter 2</vt:lpstr>
      <vt:lpstr>PowerPoint Presentation</vt:lpstr>
      <vt:lpstr>Chapter 2</vt:lpstr>
      <vt:lpstr>Chapter 2</vt:lpstr>
      <vt:lpstr>Chapter 2</vt:lpstr>
      <vt:lpstr>PowerPoint Presentation</vt:lpstr>
      <vt:lpstr>Chapter 3</vt:lpstr>
      <vt:lpstr>Chapter 3</vt:lpstr>
      <vt:lpstr>PowerPoint Presentation</vt:lpstr>
      <vt:lpstr>Chapter 3</vt:lpstr>
      <vt:lpstr>Chapter 3</vt:lpstr>
      <vt:lpstr>Chapter 4</vt:lpstr>
      <vt:lpstr>PowerPoint Presentation</vt:lpstr>
      <vt:lpstr>Chapter 4</vt:lpstr>
      <vt:lpstr>Chapter 4</vt:lpstr>
      <vt:lpstr>Chapter 4</vt:lpstr>
      <vt:lpstr>Chapter 4</vt:lpstr>
      <vt:lpstr>Chapter 4</vt:lpstr>
      <vt:lpstr>PowerPoint Presentation</vt:lpstr>
      <vt:lpstr>Chapter 5</vt:lpstr>
      <vt:lpstr>PowerPoint Presentation</vt:lpstr>
      <vt:lpstr>Chapter 5</vt:lpstr>
      <vt:lpstr>PowerPoint Presentation</vt:lpstr>
      <vt:lpstr>Chapter 5</vt:lpstr>
      <vt:lpstr>Chapter 5</vt:lpstr>
      <vt:lpstr>PowerPoint Presentation</vt:lpstr>
      <vt:lpstr>Chapter 5</vt:lpstr>
      <vt:lpstr>Chapter 5</vt:lpstr>
      <vt:lpstr>Chapter 5</vt:lpstr>
      <vt:lpstr>PowerPoint Presentation</vt:lpstr>
      <vt:lpstr>Chapter 5</vt:lpstr>
      <vt:lpstr>PowerPoint Presentation</vt:lpstr>
      <vt:lpstr>PowerPoint Presentation</vt:lpstr>
      <vt:lpstr>PowerPoint Presentation</vt:lpstr>
      <vt:lpstr>Chapter 5</vt:lpstr>
      <vt:lpstr>PowerPoint Presentation</vt:lpstr>
      <vt:lpstr>Chapter 5</vt:lpstr>
      <vt:lpstr>Chapter 5</vt:lpstr>
      <vt:lpstr>Chapter 6</vt:lpstr>
      <vt:lpstr>PowerPoint Presentation</vt:lpstr>
      <vt:lpstr>Chapter 6</vt:lpstr>
      <vt:lpstr>Chapter 6</vt:lpstr>
      <vt:lpstr>Chapter 6</vt:lpstr>
      <vt:lpstr>PowerPoint Presentation</vt:lpstr>
      <vt:lpstr>Chapter 6</vt:lpstr>
      <vt:lpstr>Chapter 6</vt:lpstr>
      <vt:lpstr>PowerPoint Presentation</vt:lpstr>
      <vt:lpstr>Chapter 6</vt:lpstr>
      <vt:lpstr>Chapter 6</vt:lpstr>
      <vt:lpstr>PowerPoint Presentation</vt:lpstr>
      <vt:lpstr>Chapter 6</vt:lpstr>
      <vt:lpstr>PowerPoint Presentation</vt:lpstr>
      <vt:lpstr>Chapter 6</vt:lpstr>
      <vt:lpstr>Chapter 7</vt:lpstr>
      <vt:lpstr>PowerPoint Presentation</vt:lpstr>
      <vt:lpstr>Chapter 7</vt:lpstr>
      <vt:lpstr>Chapter 7</vt:lpstr>
      <vt:lpstr>Chapter 7</vt:lpstr>
      <vt:lpstr>PowerPoint Presentation</vt:lpstr>
      <vt:lpstr>Chapter 7</vt:lpstr>
      <vt:lpstr>Chapter 7</vt:lpstr>
      <vt:lpstr>PowerPoint Presentation</vt:lpstr>
      <vt:lpstr>Chapter 7</vt:lpstr>
      <vt:lpstr>Chapter 7</vt:lpstr>
      <vt:lpstr>Recap of 1st Half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John Pollard</dc:creator>
  <cp:lastModifiedBy>John Pollard</cp:lastModifiedBy>
  <cp:revision>117</cp:revision>
  <dcterms:created xsi:type="dcterms:W3CDTF">2018-03-14T17:15:34Z</dcterms:created>
  <dcterms:modified xsi:type="dcterms:W3CDTF">2019-01-06T01:14:08Z</dcterms:modified>
</cp:coreProperties>
</file>