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3" r:id="rId1"/>
  </p:sldMasterIdLst>
  <p:sldIdLst>
    <p:sldId id="268" r:id="rId2"/>
    <p:sldId id="256" r:id="rId3"/>
    <p:sldId id="257" r:id="rId4"/>
    <p:sldId id="273" r:id="rId5"/>
    <p:sldId id="274" r:id="rId6"/>
    <p:sldId id="27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76"/>
    <p:restoredTop sz="94694"/>
  </p:normalViewPr>
  <p:slideViewPr>
    <p:cSldViewPr snapToGrid="0" snapToObjects="1">
      <p:cViewPr varScale="1">
        <p:scale>
          <a:sx n="120" d="100"/>
          <a:sy n="120" d="100"/>
        </p:scale>
        <p:origin x="18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4A744D4-D636-6041-B3EE-4FACB5A3D82B}" type="datetimeFigureOut">
              <a:rPr lang="en-US" smtClean="0"/>
              <a:t>1/6/19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76733-ACD0-2343-80E8-89FC772AAEC2}" type="slidenum">
              <a:rPr lang="en-US" smtClean="0"/>
              <a:t>‹#›</a:t>
            </a:fld>
            <a:endParaRPr lang="en-US"/>
          </a:p>
        </p:txBody>
      </p:sp>
    </p:spTree>
    <p:extLst>
      <p:ext uri="{BB962C8B-B14F-4D97-AF65-F5344CB8AC3E}">
        <p14:creationId xmlns:p14="http://schemas.microsoft.com/office/powerpoint/2010/main" val="167321281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A744D4-D636-6041-B3EE-4FACB5A3D82B}" type="datetimeFigureOut">
              <a:rPr lang="en-US" smtClean="0"/>
              <a:t>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76733-ACD0-2343-80E8-89FC772AAEC2}" type="slidenum">
              <a:rPr lang="en-US" smtClean="0"/>
              <a:t>‹#›</a:t>
            </a:fld>
            <a:endParaRPr lang="en-US"/>
          </a:p>
        </p:txBody>
      </p:sp>
    </p:spTree>
    <p:extLst>
      <p:ext uri="{BB962C8B-B14F-4D97-AF65-F5344CB8AC3E}">
        <p14:creationId xmlns:p14="http://schemas.microsoft.com/office/powerpoint/2010/main" val="1190579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A744D4-D636-6041-B3EE-4FACB5A3D82B}" type="datetimeFigureOut">
              <a:rPr lang="en-US" smtClean="0"/>
              <a:t>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76733-ACD0-2343-80E8-89FC772AAEC2}" type="slidenum">
              <a:rPr lang="en-US" smtClean="0"/>
              <a:t>‹#›</a:t>
            </a:fld>
            <a:endParaRPr lang="en-US"/>
          </a:p>
        </p:txBody>
      </p:sp>
    </p:spTree>
    <p:extLst>
      <p:ext uri="{BB962C8B-B14F-4D97-AF65-F5344CB8AC3E}">
        <p14:creationId xmlns:p14="http://schemas.microsoft.com/office/powerpoint/2010/main" val="1653476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A744D4-D636-6041-B3EE-4FACB5A3D82B}" type="datetimeFigureOut">
              <a:rPr lang="en-US" smtClean="0"/>
              <a:t>1/6/19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76733-ACD0-2343-80E8-89FC772AAEC2}" type="slidenum">
              <a:rPr lang="en-US" smtClean="0"/>
              <a:t>‹#›</a:t>
            </a:fld>
            <a:endParaRPr lang="en-US"/>
          </a:p>
        </p:txBody>
      </p:sp>
    </p:spTree>
    <p:extLst>
      <p:ext uri="{BB962C8B-B14F-4D97-AF65-F5344CB8AC3E}">
        <p14:creationId xmlns:p14="http://schemas.microsoft.com/office/powerpoint/2010/main" val="1569272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34A744D4-D636-6041-B3EE-4FACB5A3D82B}" type="datetimeFigureOut">
              <a:rPr lang="en-US" smtClean="0"/>
              <a:t>1/6/19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76733-ACD0-2343-80E8-89FC772AAEC2}" type="slidenum">
              <a:rPr lang="en-US" smtClean="0"/>
              <a:t>‹#›</a:t>
            </a:fld>
            <a:endParaRPr lang="en-US"/>
          </a:p>
        </p:txBody>
      </p:sp>
    </p:spTree>
    <p:extLst>
      <p:ext uri="{BB962C8B-B14F-4D97-AF65-F5344CB8AC3E}">
        <p14:creationId xmlns:p14="http://schemas.microsoft.com/office/powerpoint/2010/main" val="258234906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4A744D4-D636-6041-B3EE-4FACB5A3D82B}" type="datetimeFigureOut">
              <a:rPr lang="en-US" smtClean="0"/>
              <a:t>1/6/19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F576733-ACD0-2343-80E8-89FC772AAEC2}" type="slidenum">
              <a:rPr lang="en-US" smtClean="0"/>
              <a:t>‹#›</a:t>
            </a:fld>
            <a:endParaRPr lang="en-US"/>
          </a:p>
        </p:txBody>
      </p:sp>
    </p:spTree>
    <p:extLst>
      <p:ext uri="{BB962C8B-B14F-4D97-AF65-F5344CB8AC3E}">
        <p14:creationId xmlns:p14="http://schemas.microsoft.com/office/powerpoint/2010/main" val="1489536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34A744D4-D636-6041-B3EE-4FACB5A3D82B}" type="datetimeFigureOut">
              <a:rPr lang="en-US" smtClean="0"/>
              <a:t>1/6/19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76733-ACD0-2343-80E8-89FC772AAEC2}"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805600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A744D4-D636-6041-B3EE-4FACB5A3D82B}" type="datetimeFigureOut">
              <a:rPr lang="en-US" smtClean="0"/>
              <a:t>1/6/19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576733-ACD0-2343-80E8-89FC772AAEC2}" type="slidenum">
              <a:rPr lang="en-US" smtClean="0"/>
              <a:t>‹#›</a:t>
            </a:fld>
            <a:endParaRPr lang="en-US"/>
          </a:p>
        </p:txBody>
      </p:sp>
    </p:spTree>
    <p:extLst>
      <p:ext uri="{BB962C8B-B14F-4D97-AF65-F5344CB8AC3E}">
        <p14:creationId xmlns:p14="http://schemas.microsoft.com/office/powerpoint/2010/main" val="3459774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A744D4-D636-6041-B3EE-4FACB5A3D82B}" type="datetimeFigureOut">
              <a:rPr lang="en-US" smtClean="0"/>
              <a:t>1/6/19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576733-ACD0-2343-80E8-89FC772AAEC2}" type="slidenum">
              <a:rPr lang="en-US" smtClean="0"/>
              <a:t>‹#›</a:t>
            </a:fld>
            <a:endParaRPr lang="en-US"/>
          </a:p>
        </p:txBody>
      </p:sp>
    </p:spTree>
    <p:extLst>
      <p:ext uri="{BB962C8B-B14F-4D97-AF65-F5344CB8AC3E}">
        <p14:creationId xmlns:p14="http://schemas.microsoft.com/office/powerpoint/2010/main" val="3935145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34A744D4-D636-6041-B3EE-4FACB5A3D82B}" type="datetimeFigureOut">
              <a:rPr lang="en-US" smtClean="0"/>
              <a:t>1/6/19</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9F576733-ACD0-2343-80E8-89FC772AAEC2}" type="slidenum">
              <a:rPr lang="en-US" smtClean="0"/>
              <a:t>‹#›</a:t>
            </a:fld>
            <a:endParaRPr lang="en-US"/>
          </a:p>
        </p:txBody>
      </p:sp>
    </p:spTree>
    <p:extLst>
      <p:ext uri="{BB962C8B-B14F-4D97-AF65-F5344CB8AC3E}">
        <p14:creationId xmlns:p14="http://schemas.microsoft.com/office/powerpoint/2010/main" val="2876234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4A744D4-D636-6041-B3EE-4FACB5A3D82B}" type="datetimeFigureOut">
              <a:rPr lang="en-US" smtClean="0"/>
              <a:t>1/6/19</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9F576733-ACD0-2343-80E8-89FC772AAEC2}" type="slidenum">
              <a:rPr lang="en-US" smtClean="0"/>
              <a:t>‹#›</a:t>
            </a:fld>
            <a:endParaRPr lang="en-US"/>
          </a:p>
        </p:txBody>
      </p:sp>
    </p:spTree>
    <p:extLst>
      <p:ext uri="{BB962C8B-B14F-4D97-AF65-F5344CB8AC3E}">
        <p14:creationId xmlns:p14="http://schemas.microsoft.com/office/powerpoint/2010/main" val="217664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34A744D4-D636-6041-B3EE-4FACB5A3D82B}" type="datetimeFigureOut">
              <a:rPr lang="en-US" smtClean="0"/>
              <a:t>1/6/19</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9F576733-ACD0-2343-80E8-89FC772AAEC2}" type="slidenum">
              <a:rPr lang="en-US" smtClean="0"/>
              <a:t>‹#›</a:t>
            </a:fld>
            <a:endParaRPr lang="en-US"/>
          </a:p>
        </p:txBody>
      </p:sp>
    </p:spTree>
    <p:extLst>
      <p:ext uri="{BB962C8B-B14F-4D97-AF65-F5344CB8AC3E}">
        <p14:creationId xmlns:p14="http://schemas.microsoft.com/office/powerpoint/2010/main" val="4112607853"/>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4C080-BFB8-9740-9A91-67B9B73EBA6B}"/>
              </a:ext>
            </a:extLst>
          </p:cNvPr>
          <p:cNvSpPr>
            <a:spLocks noGrp="1"/>
          </p:cNvSpPr>
          <p:nvPr>
            <p:ph type="title"/>
          </p:nvPr>
        </p:nvSpPr>
        <p:spPr>
          <a:xfrm>
            <a:off x="244549" y="276448"/>
            <a:ext cx="8623004" cy="778629"/>
          </a:xfrm>
        </p:spPr>
        <p:txBody>
          <a:bodyPr>
            <a:normAutofit fontScale="90000"/>
          </a:bodyPr>
          <a:lstStyle/>
          <a:p>
            <a:r>
              <a:rPr lang="en-US" sz="3600" b="1" u="sng" dirty="0">
                <a:latin typeface="Abadi MT Condensed Extra Bold" panose="020B0306030101010103" pitchFamily="34" charset="77"/>
              </a:rPr>
              <a:t>Where we are going:</a:t>
            </a:r>
          </a:p>
        </p:txBody>
      </p:sp>
      <p:sp>
        <p:nvSpPr>
          <p:cNvPr id="3" name="Content Placeholder 2">
            <a:extLst>
              <a:ext uri="{FF2B5EF4-FFF2-40B4-BE49-F238E27FC236}">
                <a16:creationId xmlns:a16="http://schemas.microsoft.com/office/drawing/2014/main" id="{2DDF79E1-F65A-5A47-9FB2-6FD4802C61BD}"/>
              </a:ext>
            </a:extLst>
          </p:cNvPr>
          <p:cNvSpPr>
            <a:spLocks noGrp="1"/>
          </p:cNvSpPr>
          <p:nvPr>
            <p:ph idx="1"/>
          </p:nvPr>
        </p:nvSpPr>
        <p:spPr>
          <a:xfrm>
            <a:off x="244549" y="1153551"/>
            <a:ext cx="8623004" cy="5555593"/>
          </a:xfrm>
        </p:spPr>
        <p:txBody>
          <a:bodyPr>
            <a:normAutofit/>
          </a:bodyPr>
          <a:lstStyle/>
          <a:p>
            <a:r>
              <a:rPr lang="en-US" sz="3200" b="1" u="sng" dirty="0">
                <a:latin typeface="Abadi MT Condensed Extra Bold" panose="020B0306030101010103" pitchFamily="34" charset="77"/>
              </a:rPr>
              <a:t>External Evidence</a:t>
            </a:r>
          </a:p>
          <a:p>
            <a:pPr lvl="2"/>
            <a:r>
              <a:rPr lang="en-US" sz="2000" dirty="0"/>
              <a:t>Scientific proof</a:t>
            </a:r>
          </a:p>
          <a:p>
            <a:pPr lvl="2"/>
            <a:r>
              <a:rPr lang="en-US" sz="2000" dirty="0"/>
              <a:t>Historical Accuracy OT/NT</a:t>
            </a:r>
          </a:p>
          <a:p>
            <a:r>
              <a:rPr lang="en-US" sz="3200" b="1" u="sng" dirty="0">
                <a:latin typeface="Abadi MT Condensed Extra Bold" panose="020B0306030101010103" pitchFamily="34" charset="77"/>
              </a:rPr>
              <a:t>Internal Evidence</a:t>
            </a:r>
          </a:p>
          <a:p>
            <a:pPr lvl="2"/>
            <a:r>
              <a:rPr lang="en-US" sz="2000" dirty="0"/>
              <a:t>Unity, Coherency, Consistency of Scripture</a:t>
            </a:r>
          </a:p>
          <a:p>
            <a:pPr lvl="2"/>
            <a:r>
              <a:rPr lang="en-US" sz="2000" dirty="0"/>
              <a:t>Prophecy fulfillment</a:t>
            </a:r>
          </a:p>
          <a:p>
            <a:r>
              <a:rPr lang="en-US" sz="3200" b="1" u="sng" dirty="0">
                <a:latin typeface="Abadi MT Condensed Extra Bold" panose="020B0306030101010103" pitchFamily="34" charset="77"/>
              </a:rPr>
              <a:t>Comparison with other “Inspired works”</a:t>
            </a:r>
          </a:p>
          <a:p>
            <a:pPr lvl="2"/>
            <a:r>
              <a:rPr lang="en-US" sz="2000" dirty="0"/>
              <a:t>Quran, Book of Mormon, Deuterocanonical books</a:t>
            </a:r>
          </a:p>
          <a:p>
            <a:r>
              <a:rPr lang="en-US" sz="3200" b="1" u="sng" dirty="0">
                <a:latin typeface="Abadi MT Condensed Extra Bold" panose="020B0306030101010103" pitchFamily="34" charset="77"/>
              </a:rPr>
              <a:t>Bibliographical Evidence</a:t>
            </a:r>
          </a:p>
          <a:p>
            <a:pPr lvl="2"/>
            <a:r>
              <a:rPr lang="en-US" sz="2000" dirty="0"/>
              <a:t>Manuscript copies</a:t>
            </a:r>
          </a:p>
          <a:p>
            <a:pPr lvl="2"/>
            <a:r>
              <a:rPr lang="en-US" sz="2000" dirty="0"/>
              <a:t>Uncial codices</a:t>
            </a:r>
          </a:p>
        </p:txBody>
      </p:sp>
    </p:spTree>
    <p:extLst>
      <p:ext uri="{BB962C8B-B14F-4D97-AF65-F5344CB8AC3E}">
        <p14:creationId xmlns:p14="http://schemas.microsoft.com/office/powerpoint/2010/main" val="2664282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C121A0B-2D88-9943-ADFC-A38D4394D221}"/>
              </a:ext>
            </a:extLst>
          </p:cNvPr>
          <p:cNvSpPr>
            <a:spLocks noGrp="1"/>
          </p:cNvSpPr>
          <p:nvPr>
            <p:ph type="subTitle" idx="1"/>
          </p:nvPr>
        </p:nvSpPr>
        <p:spPr>
          <a:xfrm>
            <a:off x="947046" y="5499895"/>
            <a:ext cx="7228833" cy="847742"/>
          </a:xfrm>
        </p:spPr>
        <p:txBody>
          <a:bodyPr>
            <a:noAutofit/>
          </a:bodyPr>
          <a:lstStyle/>
          <a:p>
            <a:r>
              <a:rPr lang="en-US" sz="5400" b="1" u="sng" dirty="0">
                <a:latin typeface="Abadi MT Condensed Extra Bold" panose="020B0306030101010103" pitchFamily="34" charset="77"/>
              </a:rPr>
              <a:t>Unity of Scriptures</a:t>
            </a:r>
          </a:p>
        </p:txBody>
      </p:sp>
      <p:sp>
        <p:nvSpPr>
          <p:cNvPr id="11" name="Rectangle 7">
            <a:extLst>
              <a:ext uri="{FF2B5EF4-FFF2-40B4-BE49-F238E27FC236}">
                <a16:creationId xmlns:a16="http://schemas.microsoft.com/office/drawing/2014/main" id="{84167985-D6E9-40FF-97C0-4B6D373E85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51" y="640080"/>
            <a:ext cx="8183898" cy="462686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9">
            <a:extLst>
              <a:ext uri="{FF2B5EF4-FFF2-40B4-BE49-F238E27FC236}">
                <a16:creationId xmlns:a16="http://schemas.microsoft.com/office/drawing/2014/main" id="{68801362-349C-44BE-BEF6-8E926E1D3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4647" y="804672"/>
            <a:ext cx="7934706" cy="42976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F944FD-45E2-A640-B454-3C7394B601DB}"/>
              </a:ext>
            </a:extLst>
          </p:cNvPr>
          <p:cNvSpPr>
            <a:spLocks noGrp="1"/>
          </p:cNvSpPr>
          <p:nvPr>
            <p:ph type="ctrTitle"/>
          </p:nvPr>
        </p:nvSpPr>
        <p:spPr>
          <a:xfrm>
            <a:off x="839972" y="1289303"/>
            <a:ext cx="7410893" cy="3339303"/>
          </a:xfrm>
          <a:ln>
            <a:noFill/>
          </a:ln>
        </p:spPr>
        <p:txBody>
          <a:bodyPr>
            <a:normAutofit/>
          </a:bodyPr>
          <a:lstStyle/>
          <a:p>
            <a:r>
              <a:rPr lang="en-US" sz="5400" b="1" u="sng" dirty="0">
                <a:latin typeface="Abadi MT Condensed Extra Bold" panose="020B0306030101010103" pitchFamily="34" charset="77"/>
              </a:rPr>
              <a:t>Is the Bible as God’s Word Trustworthy?</a:t>
            </a:r>
          </a:p>
        </p:txBody>
      </p:sp>
    </p:spTree>
    <p:extLst>
      <p:ext uri="{BB962C8B-B14F-4D97-AF65-F5344CB8AC3E}">
        <p14:creationId xmlns:p14="http://schemas.microsoft.com/office/powerpoint/2010/main" val="3411168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803EB-1C9D-664D-B25E-D42DE6F11C16}"/>
              </a:ext>
            </a:extLst>
          </p:cNvPr>
          <p:cNvSpPr>
            <a:spLocks noGrp="1"/>
          </p:cNvSpPr>
          <p:nvPr>
            <p:ph type="title"/>
          </p:nvPr>
        </p:nvSpPr>
        <p:spPr>
          <a:xfrm>
            <a:off x="520995" y="287079"/>
            <a:ext cx="8006317" cy="1084521"/>
          </a:xfrm>
          <a:solidFill>
            <a:srgbClr val="FFFFFF">
              <a:alpha val="10000"/>
            </a:srgbClr>
          </a:solidFill>
          <a:ln>
            <a:solidFill>
              <a:schemeClr val="tx1"/>
            </a:solidFill>
          </a:ln>
        </p:spPr>
        <p:txBody>
          <a:bodyPr>
            <a:normAutofit/>
          </a:bodyPr>
          <a:lstStyle/>
          <a:p>
            <a:r>
              <a:rPr lang="en-US" sz="4700" b="1" u="sng" dirty="0">
                <a:solidFill>
                  <a:schemeClr val="tx1"/>
                </a:solidFill>
                <a:latin typeface="Abadi MT Condensed Extra Bold" panose="020B0306030101010103" pitchFamily="34" charset="77"/>
              </a:rPr>
              <a:t>Unity inherently from God</a:t>
            </a:r>
          </a:p>
        </p:txBody>
      </p:sp>
      <p:sp>
        <p:nvSpPr>
          <p:cNvPr id="3" name="Content Placeholder 2">
            <a:extLst>
              <a:ext uri="{FF2B5EF4-FFF2-40B4-BE49-F238E27FC236}">
                <a16:creationId xmlns:a16="http://schemas.microsoft.com/office/drawing/2014/main" id="{E1FC3AD9-3800-B040-9EF8-F0C42E075326}"/>
              </a:ext>
            </a:extLst>
          </p:cNvPr>
          <p:cNvSpPr>
            <a:spLocks noGrp="1"/>
          </p:cNvSpPr>
          <p:nvPr>
            <p:ph idx="1"/>
          </p:nvPr>
        </p:nvSpPr>
        <p:spPr>
          <a:xfrm>
            <a:off x="520995" y="1807535"/>
            <a:ext cx="8006317" cy="4572001"/>
          </a:xfrm>
        </p:spPr>
        <p:txBody>
          <a:bodyPr>
            <a:normAutofit/>
          </a:bodyPr>
          <a:lstStyle/>
          <a:p>
            <a:r>
              <a:rPr lang="en-US" sz="3600" b="1" dirty="0">
                <a:latin typeface="Abadi MT Condensed Extra Bold" panose="020B0306030101010103" pitchFamily="34" charset="77"/>
              </a:rPr>
              <a:t>Repeatedly affirms God is one</a:t>
            </a:r>
          </a:p>
          <a:p>
            <a:r>
              <a:rPr lang="en-US" sz="3600" b="1" dirty="0">
                <a:latin typeface="Abadi MT Condensed Extra Bold" panose="020B0306030101010103" pitchFamily="34" charset="77"/>
              </a:rPr>
              <a:t>God of peace and unity</a:t>
            </a:r>
          </a:p>
          <a:p>
            <a:r>
              <a:rPr lang="en-US" sz="3600" b="1" dirty="0">
                <a:latin typeface="Abadi MT Condensed Extra Bold" panose="020B0306030101010103" pitchFamily="34" charset="77"/>
              </a:rPr>
              <a:t>Bibles asserts message originates from God</a:t>
            </a:r>
          </a:p>
          <a:p>
            <a:r>
              <a:rPr lang="en-US" sz="3600" b="1" dirty="0">
                <a:latin typeface="Abadi MT Condensed Extra Bold" panose="020B0306030101010103" pitchFamily="34" charset="77"/>
              </a:rPr>
              <a:t>Men who complied book, attribute work to God and not self</a:t>
            </a:r>
          </a:p>
        </p:txBody>
      </p:sp>
    </p:spTree>
    <p:extLst>
      <p:ext uri="{BB962C8B-B14F-4D97-AF65-F5344CB8AC3E}">
        <p14:creationId xmlns:p14="http://schemas.microsoft.com/office/powerpoint/2010/main" val="309370551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803EB-1C9D-664D-B25E-D42DE6F11C16}"/>
              </a:ext>
            </a:extLst>
          </p:cNvPr>
          <p:cNvSpPr>
            <a:spLocks noGrp="1"/>
          </p:cNvSpPr>
          <p:nvPr>
            <p:ph type="title"/>
          </p:nvPr>
        </p:nvSpPr>
        <p:spPr>
          <a:xfrm>
            <a:off x="520995" y="287079"/>
            <a:ext cx="8006317" cy="1084521"/>
          </a:xfrm>
          <a:solidFill>
            <a:srgbClr val="FFFFFF">
              <a:alpha val="10000"/>
            </a:srgbClr>
          </a:solidFill>
          <a:ln>
            <a:solidFill>
              <a:schemeClr val="tx1"/>
            </a:solidFill>
          </a:ln>
        </p:spPr>
        <p:txBody>
          <a:bodyPr>
            <a:normAutofit fontScale="90000"/>
          </a:bodyPr>
          <a:lstStyle/>
          <a:p>
            <a:r>
              <a:rPr lang="en-US" sz="5400" b="1" u="sng" dirty="0">
                <a:solidFill>
                  <a:schemeClr val="tx1"/>
                </a:solidFill>
                <a:latin typeface="Abadi MT Condensed Extra Bold" panose="020B0306030101010103" pitchFamily="34" charset="77"/>
              </a:rPr>
              <a:t>Unity despite diversity</a:t>
            </a:r>
          </a:p>
        </p:txBody>
      </p:sp>
      <p:sp>
        <p:nvSpPr>
          <p:cNvPr id="3" name="Content Placeholder 2">
            <a:extLst>
              <a:ext uri="{FF2B5EF4-FFF2-40B4-BE49-F238E27FC236}">
                <a16:creationId xmlns:a16="http://schemas.microsoft.com/office/drawing/2014/main" id="{E1FC3AD9-3800-B040-9EF8-F0C42E075326}"/>
              </a:ext>
            </a:extLst>
          </p:cNvPr>
          <p:cNvSpPr>
            <a:spLocks noGrp="1"/>
          </p:cNvSpPr>
          <p:nvPr>
            <p:ph idx="1"/>
          </p:nvPr>
        </p:nvSpPr>
        <p:spPr>
          <a:xfrm>
            <a:off x="404037" y="1584251"/>
            <a:ext cx="8229600" cy="5092996"/>
          </a:xfrm>
        </p:spPr>
        <p:txBody>
          <a:bodyPr>
            <a:normAutofit fontScale="92500" lnSpcReduction="20000"/>
          </a:bodyPr>
          <a:lstStyle/>
          <a:p>
            <a:r>
              <a:rPr lang="en-US" sz="3600" dirty="0">
                <a:latin typeface="Abadi MT Condensed Extra Bold" panose="020B0306030101010103" pitchFamily="34" charset="77"/>
              </a:rPr>
              <a:t>Approximately 40 authors from different backgrounds</a:t>
            </a:r>
          </a:p>
          <a:p>
            <a:r>
              <a:rPr lang="en-US" sz="3600" u="sng" dirty="0">
                <a:latin typeface="Abadi MT Condensed Extra Bold" panose="020B0306030101010103" pitchFamily="34" charset="77"/>
              </a:rPr>
              <a:t>F.F. Bruce on Diversity:</a:t>
            </a:r>
          </a:p>
          <a:p>
            <a:pPr lvl="2"/>
            <a:r>
              <a:rPr lang="en-US" sz="3100" i="1" dirty="0">
                <a:latin typeface="Abadi MT Condensed Extra Bold" panose="020B0306030101010103" pitchFamily="34" charset="77"/>
              </a:rPr>
              <a:t>“The writers themselves were a heterogenous number of people, not only separated from each other by hundreds of years and hundreds of miles but belonging to the most diverse walks of life. In their ranks, we have kings, herdsmen, soldiers, legislators, fishermen, statesmen, courtiers, priests and prophets, a tentmaking rabbi and a Gentile physician, not to speak of the others of whom we know nothing apart from the writings they have left us.” </a:t>
            </a:r>
          </a:p>
          <a:p>
            <a:endParaRPr lang="en-US" sz="2800" b="1" dirty="0">
              <a:latin typeface="Abadi MT Condensed Extra Bold" panose="020B0306030101010103" pitchFamily="34" charset="77"/>
            </a:endParaRPr>
          </a:p>
          <a:p>
            <a:pPr lvl="2"/>
            <a:endParaRPr lang="en-US" sz="2800" b="1" dirty="0">
              <a:latin typeface="Abadi MT Condensed Extra Bold" panose="020B0306030101010103" pitchFamily="34" charset="77"/>
            </a:endParaRPr>
          </a:p>
        </p:txBody>
      </p:sp>
    </p:spTree>
    <p:extLst>
      <p:ext uri="{BB962C8B-B14F-4D97-AF65-F5344CB8AC3E}">
        <p14:creationId xmlns:p14="http://schemas.microsoft.com/office/powerpoint/2010/main" val="270094466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803EB-1C9D-664D-B25E-D42DE6F11C16}"/>
              </a:ext>
            </a:extLst>
          </p:cNvPr>
          <p:cNvSpPr>
            <a:spLocks noGrp="1"/>
          </p:cNvSpPr>
          <p:nvPr>
            <p:ph type="title"/>
          </p:nvPr>
        </p:nvSpPr>
        <p:spPr>
          <a:xfrm>
            <a:off x="520995" y="287079"/>
            <a:ext cx="8006317" cy="1084521"/>
          </a:xfrm>
          <a:solidFill>
            <a:srgbClr val="FFFFFF">
              <a:alpha val="10000"/>
            </a:srgbClr>
          </a:solidFill>
          <a:ln>
            <a:solidFill>
              <a:schemeClr val="tx1"/>
            </a:solidFill>
          </a:ln>
        </p:spPr>
        <p:txBody>
          <a:bodyPr>
            <a:normAutofit fontScale="90000"/>
          </a:bodyPr>
          <a:lstStyle/>
          <a:p>
            <a:r>
              <a:rPr lang="en-US" sz="5400" b="1" u="sng" dirty="0">
                <a:solidFill>
                  <a:schemeClr val="tx1"/>
                </a:solidFill>
                <a:latin typeface="Abadi MT Condensed Extra Bold" panose="020B0306030101010103" pitchFamily="34" charset="77"/>
              </a:rPr>
              <a:t>Unity Despite diversity</a:t>
            </a:r>
          </a:p>
        </p:txBody>
      </p:sp>
      <p:sp>
        <p:nvSpPr>
          <p:cNvPr id="3" name="Content Placeholder 2">
            <a:extLst>
              <a:ext uri="{FF2B5EF4-FFF2-40B4-BE49-F238E27FC236}">
                <a16:creationId xmlns:a16="http://schemas.microsoft.com/office/drawing/2014/main" id="{E1FC3AD9-3800-B040-9EF8-F0C42E075326}"/>
              </a:ext>
            </a:extLst>
          </p:cNvPr>
          <p:cNvSpPr>
            <a:spLocks noGrp="1"/>
          </p:cNvSpPr>
          <p:nvPr>
            <p:ph idx="1"/>
          </p:nvPr>
        </p:nvSpPr>
        <p:spPr>
          <a:xfrm>
            <a:off x="404037" y="1711843"/>
            <a:ext cx="8229600" cy="4965404"/>
          </a:xfrm>
        </p:spPr>
        <p:txBody>
          <a:bodyPr>
            <a:normAutofit/>
          </a:bodyPr>
          <a:lstStyle/>
          <a:p>
            <a:r>
              <a:rPr lang="en-US" sz="3600" b="1" dirty="0">
                <a:latin typeface="Abadi MT Condensed Extra Bold" panose="020B0306030101010103" pitchFamily="34" charset="77"/>
              </a:rPr>
              <a:t>Evidence of God’s fingers at work in compiling message</a:t>
            </a:r>
          </a:p>
          <a:p>
            <a:r>
              <a:rPr lang="en-US" sz="3600" b="1" dirty="0">
                <a:latin typeface="Abadi MT Condensed Extra Bold" panose="020B0306030101010103" pitchFamily="34" charset="77"/>
              </a:rPr>
              <a:t>Differences in education yet same message is spoken</a:t>
            </a:r>
          </a:p>
          <a:p>
            <a:r>
              <a:rPr lang="en-US" sz="3600" b="1" dirty="0">
                <a:latin typeface="Abadi MT Condensed Extra Bold" panose="020B0306030101010103" pitchFamily="34" charset="77"/>
              </a:rPr>
              <a:t>Bible holds together from beginning to end despite this diversity</a:t>
            </a:r>
            <a:endParaRPr lang="en-US" sz="2800" b="1" dirty="0">
              <a:latin typeface="Abadi MT Condensed Extra Bold" panose="020B0306030101010103" pitchFamily="34" charset="77"/>
            </a:endParaRPr>
          </a:p>
        </p:txBody>
      </p:sp>
    </p:spTree>
    <p:extLst>
      <p:ext uri="{BB962C8B-B14F-4D97-AF65-F5344CB8AC3E}">
        <p14:creationId xmlns:p14="http://schemas.microsoft.com/office/powerpoint/2010/main" val="14475520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803EB-1C9D-664D-B25E-D42DE6F11C16}"/>
              </a:ext>
            </a:extLst>
          </p:cNvPr>
          <p:cNvSpPr>
            <a:spLocks noGrp="1"/>
          </p:cNvSpPr>
          <p:nvPr>
            <p:ph type="title"/>
          </p:nvPr>
        </p:nvSpPr>
        <p:spPr>
          <a:xfrm>
            <a:off x="520995" y="287079"/>
            <a:ext cx="8006317" cy="1084521"/>
          </a:xfrm>
          <a:solidFill>
            <a:srgbClr val="FFFFFF">
              <a:alpha val="10000"/>
            </a:srgbClr>
          </a:solidFill>
          <a:ln>
            <a:solidFill>
              <a:schemeClr val="tx1"/>
            </a:solidFill>
          </a:ln>
        </p:spPr>
        <p:txBody>
          <a:bodyPr>
            <a:normAutofit fontScale="90000"/>
          </a:bodyPr>
          <a:lstStyle/>
          <a:p>
            <a:r>
              <a:rPr lang="en-US" sz="5400" b="1" u="sng" dirty="0">
                <a:solidFill>
                  <a:schemeClr val="tx1"/>
                </a:solidFill>
                <a:latin typeface="Abadi MT Condensed Extra Bold" panose="020B0306030101010103" pitchFamily="34" charset="77"/>
              </a:rPr>
              <a:t>Unity despite time span</a:t>
            </a:r>
          </a:p>
        </p:txBody>
      </p:sp>
      <p:sp>
        <p:nvSpPr>
          <p:cNvPr id="3" name="Content Placeholder 2">
            <a:extLst>
              <a:ext uri="{FF2B5EF4-FFF2-40B4-BE49-F238E27FC236}">
                <a16:creationId xmlns:a16="http://schemas.microsoft.com/office/drawing/2014/main" id="{E1FC3AD9-3800-B040-9EF8-F0C42E075326}"/>
              </a:ext>
            </a:extLst>
          </p:cNvPr>
          <p:cNvSpPr>
            <a:spLocks noGrp="1"/>
          </p:cNvSpPr>
          <p:nvPr>
            <p:ph idx="1"/>
          </p:nvPr>
        </p:nvSpPr>
        <p:spPr>
          <a:xfrm>
            <a:off x="404037" y="1711843"/>
            <a:ext cx="8229600" cy="4965404"/>
          </a:xfrm>
        </p:spPr>
        <p:txBody>
          <a:bodyPr>
            <a:normAutofit/>
          </a:bodyPr>
          <a:lstStyle/>
          <a:p>
            <a:r>
              <a:rPr lang="en-US" sz="3600" dirty="0">
                <a:latin typeface="Abadi MT Condensed Extra Bold" panose="020B0306030101010103" pitchFamily="34" charset="77"/>
              </a:rPr>
              <a:t>Compiled over course of 1500 years</a:t>
            </a:r>
          </a:p>
          <a:p>
            <a:r>
              <a:rPr lang="en-US" sz="3600" dirty="0">
                <a:latin typeface="Abadi MT Condensed Extra Bold" panose="020B0306030101010103" pitchFamily="34" charset="77"/>
              </a:rPr>
              <a:t>Compiled b/w 1400 BC and 100 AD</a:t>
            </a:r>
          </a:p>
          <a:p>
            <a:r>
              <a:rPr lang="en-US" sz="3600" dirty="0">
                <a:latin typeface="Abadi MT Condensed Extra Bold" panose="020B0306030101010103" pitchFamily="34" charset="77"/>
              </a:rPr>
              <a:t>Events in bible pertain to well before 1400 BC and well after 100 AD</a:t>
            </a:r>
          </a:p>
          <a:p>
            <a:r>
              <a:rPr lang="en-US" sz="3600" dirty="0">
                <a:latin typeface="Abadi MT Condensed Extra Bold" panose="020B0306030101010103" pitchFamily="34" charset="77"/>
              </a:rPr>
              <a:t>Multiplicity of errors of many years?</a:t>
            </a:r>
          </a:p>
          <a:p>
            <a:r>
              <a:rPr lang="en-US" sz="3600" dirty="0">
                <a:latin typeface="Abadi MT Condensed Extra Bold" panose="020B0306030101010103" pitchFamily="34" charset="77"/>
              </a:rPr>
              <a:t>Despite time span, bible harmonizes perfectly together</a:t>
            </a:r>
            <a:endParaRPr lang="en-US" sz="2600" dirty="0">
              <a:latin typeface="Abadi MT Condensed Extra Bold" panose="020B0306030101010103" pitchFamily="34" charset="77"/>
            </a:endParaRPr>
          </a:p>
          <a:p>
            <a:pPr lvl="2"/>
            <a:endParaRPr lang="en-US" sz="2800" b="1" dirty="0">
              <a:latin typeface="Abadi MT Condensed Extra Bold" panose="020B0306030101010103" pitchFamily="34" charset="77"/>
            </a:endParaRPr>
          </a:p>
          <a:p>
            <a:pPr lvl="2"/>
            <a:endParaRPr lang="en-US" sz="2800" b="1" dirty="0">
              <a:latin typeface="Abadi MT Condensed Extra Bold" panose="020B0306030101010103" pitchFamily="34" charset="77"/>
            </a:endParaRPr>
          </a:p>
        </p:txBody>
      </p:sp>
    </p:spTree>
    <p:extLst>
      <p:ext uri="{BB962C8B-B14F-4D97-AF65-F5344CB8AC3E}">
        <p14:creationId xmlns:p14="http://schemas.microsoft.com/office/powerpoint/2010/main" val="247778293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127</TotalTime>
  <Words>271</Words>
  <Application>Microsoft Macintosh PowerPoint</Application>
  <PresentationFormat>On-screen Show (4:3)</PresentationFormat>
  <Paragraphs>33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Abadi MT Condensed Extra Bold</vt:lpstr>
      <vt:lpstr>Arial</vt:lpstr>
      <vt:lpstr>Gill Sans MT</vt:lpstr>
      <vt:lpstr>Parcel</vt:lpstr>
      <vt:lpstr>Where we are going:</vt:lpstr>
      <vt:lpstr>Is the Bible as God’s Word Trustworthy?</vt:lpstr>
      <vt:lpstr>Unity inherently from God</vt:lpstr>
      <vt:lpstr>Unity despite diversity</vt:lpstr>
      <vt:lpstr>Unity Despite diversity</vt:lpstr>
      <vt:lpstr>Unity despite time span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 Bible as God’s Word Trustworthy?</dc:title>
  <dc:creator>John Pollard</dc:creator>
  <cp:lastModifiedBy>John Pollard</cp:lastModifiedBy>
  <cp:revision>16</cp:revision>
  <dcterms:created xsi:type="dcterms:W3CDTF">2018-12-16T00:42:45Z</dcterms:created>
  <dcterms:modified xsi:type="dcterms:W3CDTF">2019-01-06T22:23:53Z</dcterms:modified>
</cp:coreProperties>
</file>