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handoutMasterIdLst>
    <p:handoutMasterId r:id="rId32"/>
  </p:handoutMasterIdLst>
  <p:sldIdLst>
    <p:sldId id="257" r:id="rId2"/>
    <p:sldId id="258" r:id="rId3"/>
    <p:sldId id="259" r:id="rId4"/>
    <p:sldId id="270" r:id="rId5"/>
    <p:sldId id="260" r:id="rId6"/>
    <p:sldId id="262" r:id="rId7"/>
    <p:sldId id="261" r:id="rId8"/>
    <p:sldId id="263" r:id="rId9"/>
    <p:sldId id="267" r:id="rId10"/>
    <p:sldId id="268" r:id="rId11"/>
    <p:sldId id="266" r:id="rId12"/>
    <p:sldId id="271" r:id="rId13"/>
    <p:sldId id="264" r:id="rId14"/>
    <p:sldId id="265" r:id="rId15"/>
    <p:sldId id="272" r:id="rId16"/>
    <p:sldId id="273" r:id="rId17"/>
    <p:sldId id="278" r:id="rId18"/>
    <p:sldId id="279" r:id="rId19"/>
    <p:sldId id="274" r:id="rId20"/>
    <p:sldId id="275" r:id="rId21"/>
    <p:sldId id="276" r:id="rId22"/>
    <p:sldId id="277" r:id="rId23"/>
    <p:sldId id="280" r:id="rId24"/>
    <p:sldId id="281" r:id="rId25"/>
    <p:sldId id="282" r:id="rId26"/>
    <p:sldId id="283" r:id="rId27"/>
    <p:sldId id="284" r:id="rId28"/>
    <p:sldId id="285" r:id="rId29"/>
    <p:sldId id="286"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808" autoAdjust="0"/>
  </p:normalViewPr>
  <p:slideViewPr>
    <p:cSldViewPr snapToGrid="0" snapToObjects="1">
      <p:cViewPr varScale="1">
        <p:scale>
          <a:sx n="185" d="100"/>
          <a:sy n="185" d="100"/>
        </p:scale>
        <p:origin x="-23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E0A2DCC-2558-5A4E-AB6F-E9A1F5E18F51}" type="datetimeFigureOut">
              <a:rPr lang="en-US" smtClean="0"/>
              <a:t>3/23/19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543DAE5-4CD7-D84A-826E-6E09C29D9467}" type="slidenum">
              <a:rPr lang="en-US" smtClean="0"/>
              <a:t>‹#›</a:t>
            </a:fld>
            <a:endParaRPr lang="en-US"/>
          </a:p>
        </p:txBody>
      </p:sp>
    </p:spTree>
    <p:extLst>
      <p:ext uri="{BB962C8B-B14F-4D97-AF65-F5344CB8AC3E}">
        <p14:creationId xmlns:p14="http://schemas.microsoft.com/office/powerpoint/2010/main" val="21140222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34C174-26DA-7949-BB26-12DCA1705AFB}" type="datetimeFigureOut">
              <a:rPr lang="en-US" smtClean="0"/>
              <a:t>3/23/19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8260F0-C880-8F4A-9805-A0039C89B8FB}" type="slidenum">
              <a:rPr lang="en-US" smtClean="0"/>
              <a:t>‹#›</a:t>
            </a:fld>
            <a:endParaRPr lang="en-US"/>
          </a:p>
        </p:txBody>
      </p:sp>
    </p:spTree>
    <p:extLst>
      <p:ext uri="{BB962C8B-B14F-4D97-AF65-F5344CB8AC3E}">
        <p14:creationId xmlns:p14="http://schemas.microsoft.com/office/powerpoint/2010/main" val="337945206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A6E119-8083-164A-B2B8-135C8AD6BCEC}" type="datetime1">
              <a:rPr lang="en-US" smtClean="0"/>
              <a:t>3/23/19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C00FA-80F9-5E4A-9CC9-3FA8A71E62EB}" type="slidenum">
              <a:rPr lang="en-US" smtClean="0"/>
              <a:t>‹#›</a:t>
            </a:fld>
            <a:endParaRPr lang="en-US"/>
          </a:p>
        </p:txBody>
      </p:sp>
    </p:spTree>
    <p:extLst>
      <p:ext uri="{BB962C8B-B14F-4D97-AF65-F5344CB8AC3E}">
        <p14:creationId xmlns:p14="http://schemas.microsoft.com/office/powerpoint/2010/main" val="1083435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A72256-302B-3245-B13A-620B5ACA0ECF}" type="datetime1">
              <a:rPr lang="en-US" smtClean="0"/>
              <a:t>3/23/19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C00FA-80F9-5E4A-9CC9-3FA8A71E62EB}" type="slidenum">
              <a:rPr lang="en-US" smtClean="0"/>
              <a:t>‹#›</a:t>
            </a:fld>
            <a:endParaRPr lang="en-US"/>
          </a:p>
        </p:txBody>
      </p:sp>
    </p:spTree>
    <p:extLst>
      <p:ext uri="{BB962C8B-B14F-4D97-AF65-F5344CB8AC3E}">
        <p14:creationId xmlns:p14="http://schemas.microsoft.com/office/powerpoint/2010/main" val="3245383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BD2148-7528-1C47-96DE-55B273B43513}" type="datetime1">
              <a:rPr lang="en-US" smtClean="0"/>
              <a:t>3/23/19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C00FA-80F9-5E4A-9CC9-3FA8A71E62EB}" type="slidenum">
              <a:rPr lang="en-US" smtClean="0"/>
              <a:t>‹#›</a:t>
            </a:fld>
            <a:endParaRPr lang="en-US"/>
          </a:p>
        </p:txBody>
      </p:sp>
    </p:spTree>
    <p:extLst>
      <p:ext uri="{BB962C8B-B14F-4D97-AF65-F5344CB8AC3E}">
        <p14:creationId xmlns:p14="http://schemas.microsoft.com/office/powerpoint/2010/main" val="195023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FD0412-7967-674B-944B-29EDAF09A96F}" type="datetime1">
              <a:rPr lang="en-US" smtClean="0"/>
              <a:t>3/23/19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C00FA-80F9-5E4A-9CC9-3FA8A71E62EB}" type="slidenum">
              <a:rPr lang="en-US" smtClean="0"/>
              <a:t>‹#›</a:t>
            </a:fld>
            <a:endParaRPr lang="en-US"/>
          </a:p>
        </p:txBody>
      </p:sp>
    </p:spTree>
    <p:extLst>
      <p:ext uri="{BB962C8B-B14F-4D97-AF65-F5344CB8AC3E}">
        <p14:creationId xmlns:p14="http://schemas.microsoft.com/office/powerpoint/2010/main" val="1625632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A9CD03-C476-2349-A978-701D6FE54FE6}" type="datetime1">
              <a:rPr lang="en-US" smtClean="0"/>
              <a:t>3/23/19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C00FA-80F9-5E4A-9CC9-3FA8A71E62EB}" type="slidenum">
              <a:rPr lang="en-US" smtClean="0"/>
              <a:t>‹#›</a:t>
            </a:fld>
            <a:endParaRPr lang="en-US"/>
          </a:p>
        </p:txBody>
      </p:sp>
    </p:spTree>
    <p:extLst>
      <p:ext uri="{BB962C8B-B14F-4D97-AF65-F5344CB8AC3E}">
        <p14:creationId xmlns:p14="http://schemas.microsoft.com/office/powerpoint/2010/main" val="2550194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2FDF04-EC52-0442-9F16-F703C7D37035}" type="datetime1">
              <a:rPr lang="en-US" smtClean="0"/>
              <a:t>3/23/19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C00FA-80F9-5E4A-9CC9-3FA8A71E62EB}" type="slidenum">
              <a:rPr lang="en-US" smtClean="0"/>
              <a:t>‹#›</a:t>
            </a:fld>
            <a:endParaRPr lang="en-US"/>
          </a:p>
        </p:txBody>
      </p:sp>
    </p:spTree>
    <p:extLst>
      <p:ext uri="{BB962C8B-B14F-4D97-AF65-F5344CB8AC3E}">
        <p14:creationId xmlns:p14="http://schemas.microsoft.com/office/powerpoint/2010/main" val="496286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664849-93D7-2C43-BBF5-30027C73F097}" type="datetime1">
              <a:rPr lang="en-US" smtClean="0"/>
              <a:t>3/23/19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6C00FA-80F9-5E4A-9CC9-3FA8A71E62EB}" type="slidenum">
              <a:rPr lang="en-US" smtClean="0"/>
              <a:t>‹#›</a:t>
            </a:fld>
            <a:endParaRPr lang="en-US"/>
          </a:p>
        </p:txBody>
      </p:sp>
    </p:spTree>
    <p:extLst>
      <p:ext uri="{BB962C8B-B14F-4D97-AF65-F5344CB8AC3E}">
        <p14:creationId xmlns:p14="http://schemas.microsoft.com/office/powerpoint/2010/main" val="1428049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2DAE96-1B26-974A-9631-6A5423644AF7}" type="datetime1">
              <a:rPr lang="en-US" smtClean="0"/>
              <a:t>3/23/19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6C00FA-80F9-5E4A-9CC9-3FA8A71E62EB}" type="slidenum">
              <a:rPr lang="en-US" smtClean="0"/>
              <a:t>‹#›</a:t>
            </a:fld>
            <a:endParaRPr lang="en-US"/>
          </a:p>
        </p:txBody>
      </p:sp>
    </p:spTree>
    <p:extLst>
      <p:ext uri="{BB962C8B-B14F-4D97-AF65-F5344CB8AC3E}">
        <p14:creationId xmlns:p14="http://schemas.microsoft.com/office/powerpoint/2010/main" val="2249637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79C38-DB54-2E40-9130-A03C1DAFE6E8}" type="datetime1">
              <a:rPr lang="en-US" smtClean="0"/>
              <a:t>3/23/19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6C00FA-80F9-5E4A-9CC9-3FA8A71E62EB}" type="slidenum">
              <a:rPr lang="en-US" smtClean="0"/>
              <a:t>‹#›</a:t>
            </a:fld>
            <a:endParaRPr lang="en-US"/>
          </a:p>
        </p:txBody>
      </p:sp>
    </p:spTree>
    <p:extLst>
      <p:ext uri="{BB962C8B-B14F-4D97-AF65-F5344CB8AC3E}">
        <p14:creationId xmlns:p14="http://schemas.microsoft.com/office/powerpoint/2010/main" val="553921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E44F97-20C9-D048-BE9A-92FCDEE7CF2C}" type="datetime1">
              <a:rPr lang="en-US" smtClean="0"/>
              <a:t>3/23/19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C00FA-80F9-5E4A-9CC9-3FA8A71E62EB}" type="slidenum">
              <a:rPr lang="en-US" smtClean="0"/>
              <a:t>‹#›</a:t>
            </a:fld>
            <a:endParaRPr lang="en-US"/>
          </a:p>
        </p:txBody>
      </p:sp>
    </p:spTree>
    <p:extLst>
      <p:ext uri="{BB962C8B-B14F-4D97-AF65-F5344CB8AC3E}">
        <p14:creationId xmlns:p14="http://schemas.microsoft.com/office/powerpoint/2010/main" val="1023279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4D4418-F103-0E4C-9FBD-9039D22335A3}" type="datetime1">
              <a:rPr lang="en-US" smtClean="0"/>
              <a:t>3/23/19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C00FA-80F9-5E4A-9CC9-3FA8A71E62EB}" type="slidenum">
              <a:rPr lang="en-US" smtClean="0"/>
              <a:t>‹#›</a:t>
            </a:fld>
            <a:endParaRPr lang="en-US"/>
          </a:p>
        </p:txBody>
      </p:sp>
    </p:spTree>
    <p:extLst>
      <p:ext uri="{BB962C8B-B14F-4D97-AF65-F5344CB8AC3E}">
        <p14:creationId xmlns:p14="http://schemas.microsoft.com/office/powerpoint/2010/main" val="9304256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D5E6AF-4DAE-2F4B-B827-C5C88240513B}" type="datetime1">
              <a:rPr lang="en-US" smtClean="0"/>
              <a:t>3/23/19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C00FA-80F9-5E4A-9CC9-3FA8A71E62EB}" type="slidenum">
              <a:rPr lang="en-US" smtClean="0"/>
              <a:t>‹#›</a:t>
            </a:fld>
            <a:endParaRPr lang="en-US"/>
          </a:p>
        </p:txBody>
      </p:sp>
    </p:spTree>
    <p:extLst>
      <p:ext uri="{BB962C8B-B14F-4D97-AF65-F5344CB8AC3E}">
        <p14:creationId xmlns:p14="http://schemas.microsoft.com/office/powerpoint/2010/main" val="70535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lstStyle/>
          <a:p>
            <a:r>
              <a:rPr lang="en-US" b="1" dirty="0" smtClean="0"/>
              <a:t>INTRODUCTION</a:t>
            </a:r>
          </a:p>
          <a:p>
            <a:pPr lvl="1"/>
            <a:r>
              <a:rPr lang="en-US" sz="3200" b="1" dirty="0" smtClean="0"/>
              <a:t>Everyone wants a better life. God wants us to have a “better life”. But it is not the lust of the flesh; the lust of the world; and the pride of life. </a:t>
            </a:r>
            <a:r>
              <a:rPr lang="en-US" sz="3200" b="1" dirty="0" smtClean="0">
                <a:solidFill>
                  <a:srgbClr val="FF0000"/>
                </a:solidFill>
              </a:rPr>
              <a:t>1 John 2:15</a:t>
            </a:r>
            <a:r>
              <a:rPr lang="en-US" sz="3200" b="1" dirty="0" smtClean="0"/>
              <a:t>.</a:t>
            </a:r>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1</a:t>
            </a:fld>
            <a:endParaRPr lang="en-US" sz="2800" b="1" dirty="0"/>
          </a:p>
        </p:txBody>
      </p:sp>
    </p:spTree>
    <p:extLst>
      <p:ext uri="{BB962C8B-B14F-4D97-AF65-F5344CB8AC3E}">
        <p14:creationId xmlns:p14="http://schemas.microsoft.com/office/powerpoint/2010/main" val="446017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b="1" dirty="0" smtClean="0"/>
              <a:t>AS AN INDIVIDUAL</a:t>
            </a:r>
          </a:p>
          <a:p>
            <a:r>
              <a:rPr lang="en-US" b="1" dirty="0" smtClean="0"/>
              <a:t>IMMORALITY</a:t>
            </a:r>
          </a:p>
          <a:p>
            <a:pPr lvl="1"/>
            <a:r>
              <a:rPr lang="en-US" sz="3200" b="1" dirty="0" smtClean="0"/>
              <a:t>After </a:t>
            </a:r>
            <a:r>
              <a:rPr lang="en-US" sz="3200" b="1" dirty="0" err="1" smtClean="0"/>
              <a:t>Amnon</a:t>
            </a:r>
            <a:r>
              <a:rPr lang="en-US" sz="3200" b="1" dirty="0" smtClean="0"/>
              <a:t> forced Tamar to have a sexual relationship with him, he hated her more than he had had a love (</a:t>
            </a:r>
            <a:r>
              <a:rPr lang="en-US" sz="3200" b="1" dirty="0" smtClean="0">
                <a:solidFill>
                  <a:srgbClr val="FF0000"/>
                </a:solidFill>
              </a:rPr>
              <a:t>lust of the flesh</a:t>
            </a:r>
            <a:r>
              <a:rPr lang="en-US" sz="3200" b="1" dirty="0" smtClean="0"/>
              <a:t>) for her. </a:t>
            </a:r>
            <a:endParaRPr lang="en-US" sz="3200" b="1" dirty="0"/>
          </a:p>
          <a:p>
            <a:pPr lvl="1"/>
            <a:r>
              <a:rPr lang="en-US" sz="3200" b="1" dirty="0" smtClean="0"/>
              <a:t>In </a:t>
            </a:r>
            <a:r>
              <a:rPr lang="en-US" sz="3200" b="1" dirty="0" smtClean="0">
                <a:solidFill>
                  <a:srgbClr val="FF0000"/>
                </a:solidFill>
              </a:rPr>
              <a:t>2 Sam. 13:15 </a:t>
            </a:r>
            <a:r>
              <a:rPr lang="en-US" sz="3200" b="1" dirty="0" smtClean="0"/>
              <a:t>NASB, “Then </a:t>
            </a:r>
            <a:r>
              <a:rPr lang="en-US" sz="3200" b="1" dirty="0" err="1" smtClean="0"/>
              <a:t>Amnon</a:t>
            </a:r>
            <a:r>
              <a:rPr lang="en-US" sz="3200" b="1" dirty="0" smtClean="0"/>
              <a:t> hated her with a very great hatred; for the hatred with which he hated her was greater than the love with which he had loved her,</a:t>
            </a:r>
            <a:r>
              <a:rPr lang="mr-IN" sz="3200" b="1" dirty="0" smtClean="0"/>
              <a:t>…</a:t>
            </a:r>
            <a:r>
              <a:rPr lang="en-US" sz="3200" b="1" dirty="0" smtClean="0"/>
              <a:t>”</a:t>
            </a:r>
          </a:p>
          <a:p>
            <a:pPr lvl="1"/>
            <a:endParaRPr lang="en-US" b="1" dirty="0" smtClean="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10</a:t>
            </a:fld>
            <a:endParaRPr lang="en-US" sz="2800" b="1" dirty="0"/>
          </a:p>
        </p:txBody>
      </p:sp>
    </p:spTree>
    <p:extLst>
      <p:ext uri="{BB962C8B-B14F-4D97-AF65-F5344CB8AC3E}">
        <p14:creationId xmlns:p14="http://schemas.microsoft.com/office/powerpoint/2010/main" val="3376618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fontScale="92500"/>
          </a:bodyPr>
          <a:lstStyle/>
          <a:p>
            <a:r>
              <a:rPr lang="en-US" b="1" dirty="0" smtClean="0"/>
              <a:t>AS AN INDIVIDUAL</a:t>
            </a:r>
          </a:p>
          <a:p>
            <a:r>
              <a:rPr lang="en-US" b="1" dirty="0" smtClean="0"/>
              <a:t>IMMORALITY</a:t>
            </a:r>
          </a:p>
          <a:p>
            <a:pPr lvl="1"/>
            <a:r>
              <a:rPr lang="en-US" sz="3200" b="1" dirty="0" smtClean="0"/>
              <a:t>In </a:t>
            </a:r>
            <a:r>
              <a:rPr lang="en-US" sz="3200" b="1" dirty="0" smtClean="0">
                <a:solidFill>
                  <a:srgbClr val="FF0000"/>
                </a:solidFill>
              </a:rPr>
              <a:t>2 Samuel 11</a:t>
            </a:r>
            <a:r>
              <a:rPr lang="en-US" sz="3200" b="1" dirty="0" smtClean="0"/>
              <a:t>, David commits adultery with Bathsheba. Also, David commits murder!</a:t>
            </a:r>
          </a:p>
          <a:p>
            <a:pPr lvl="1"/>
            <a:r>
              <a:rPr lang="en-US" sz="3200" b="1" dirty="0" smtClean="0"/>
              <a:t>One sin led to another sin. David kills Uriah the Hittite. In </a:t>
            </a:r>
            <a:r>
              <a:rPr lang="en-US" sz="3200" b="1" dirty="0" smtClean="0">
                <a:solidFill>
                  <a:srgbClr val="FF0000"/>
                </a:solidFill>
              </a:rPr>
              <a:t>2 Sam. 12:7</a:t>
            </a:r>
            <a:r>
              <a:rPr lang="en-US" sz="3200" b="1" dirty="0" smtClean="0"/>
              <a:t>, the prophet Nathan told David “You are the man!...”</a:t>
            </a:r>
          </a:p>
          <a:p>
            <a:pPr lvl="1"/>
            <a:r>
              <a:rPr lang="en-US" sz="3200" b="1" dirty="0" smtClean="0"/>
              <a:t> David tried to hide from man what he knew he couldn’t hide from God. Remember </a:t>
            </a:r>
            <a:r>
              <a:rPr lang="en-US" sz="3200" b="1" dirty="0" smtClean="0">
                <a:solidFill>
                  <a:srgbClr val="FF0000"/>
                </a:solidFill>
              </a:rPr>
              <a:t>Heb. 4:13 </a:t>
            </a:r>
            <a:r>
              <a:rPr lang="en-US" sz="3200" b="1" dirty="0" smtClean="0"/>
              <a:t>NKJV, “</a:t>
            </a:r>
            <a:r>
              <a:rPr lang="mr-IN" sz="3200" b="1" dirty="0" smtClean="0"/>
              <a:t>…</a:t>
            </a:r>
            <a:r>
              <a:rPr lang="en-US" sz="3200" b="1" dirty="0" smtClean="0"/>
              <a:t>all things are naked and open to the eyes of Him (</a:t>
            </a:r>
            <a:r>
              <a:rPr lang="en-US" sz="3200" b="1" dirty="0" smtClean="0">
                <a:solidFill>
                  <a:srgbClr val="FF0000"/>
                </a:solidFill>
              </a:rPr>
              <a:t>God</a:t>
            </a:r>
            <a:r>
              <a:rPr lang="en-US" sz="3200" b="1" dirty="0" smtClean="0"/>
              <a:t>) to whom we must give account.”</a:t>
            </a:r>
          </a:p>
          <a:p>
            <a:pPr marL="457200" lvl="1" indent="0">
              <a:buNone/>
            </a:pPr>
            <a:endParaRPr lang="en-US" sz="3200" b="1" dirty="0" smtClean="0"/>
          </a:p>
          <a:p>
            <a:pPr lvl="1"/>
            <a:endParaRPr lang="en-US" sz="3600" b="1" dirty="0" smtClean="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11</a:t>
            </a:fld>
            <a:endParaRPr lang="en-US" sz="2800" b="1" dirty="0"/>
          </a:p>
        </p:txBody>
      </p:sp>
    </p:spTree>
    <p:extLst>
      <p:ext uri="{BB962C8B-B14F-4D97-AF65-F5344CB8AC3E}">
        <p14:creationId xmlns:p14="http://schemas.microsoft.com/office/powerpoint/2010/main" val="1463127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b="1" dirty="0" smtClean="0"/>
              <a:t>AS AN INDIVIDUAL</a:t>
            </a:r>
          </a:p>
          <a:p>
            <a:r>
              <a:rPr lang="en-US" b="1" dirty="0" smtClean="0"/>
              <a:t>IMMORALITY</a:t>
            </a:r>
          </a:p>
          <a:p>
            <a:pPr lvl="1"/>
            <a:r>
              <a:rPr lang="en-US" sz="3200" b="1" dirty="0" smtClean="0"/>
              <a:t>In </a:t>
            </a:r>
            <a:r>
              <a:rPr lang="en-US" sz="3200" b="1" dirty="0" smtClean="0">
                <a:solidFill>
                  <a:srgbClr val="FF0000"/>
                </a:solidFill>
              </a:rPr>
              <a:t>Number 32:23 </a:t>
            </a:r>
            <a:r>
              <a:rPr lang="en-US" sz="3200" b="1" dirty="0" smtClean="0"/>
              <a:t>NKJV, “</a:t>
            </a:r>
            <a:r>
              <a:rPr lang="mr-IN" sz="3200" b="1" dirty="0" smtClean="0"/>
              <a:t>…</a:t>
            </a:r>
            <a:r>
              <a:rPr lang="en-US" sz="3200" b="1" dirty="0" smtClean="0"/>
              <a:t>you have sinned against the LORD; and be sure your sin will find you out.”</a:t>
            </a:r>
            <a:endParaRPr lang="en-US" sz="3600" b="1" dirty="0" smtClean="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12</a:t>
            </a:fld>
            <a:endParaRPr lang="en-US" sz="2800" b="1" dirty="0"/>
          </a:p>
        </p:txBody>
      </p:sp>
    </p:spTree>
    <p:extLst>
      <p:ext uri="{BB962C8B-B14F-4D97-AF65-F5344CB8AC3E}">
        <p14:creationId xmlns:p14="http://schemas.microsoft.com/office/powerpoint/2010/main" val="193328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b="1" dirty="0" smtClean="0"/>
              <a:t>AS AN INDIVIDUAL</a:t>
            </a:r>
          </a:p>
          <a:p>
            <a:r>
              <a:rPr lang="en-US" b="1" dirty="0" smtClean="0"/>
              <a:t>*MATERIAL THINGS</a:t>
            </a:r>
          </a:p>
          <a:p>
            <a:pPr lvl="1"/>
            <a:r>
              <a:rPr lang="en-US" sz="3200" b="1" dirty="0" smtClean="0"/>
              <a:t>If material things gives everyone a “better life”, then Jesus missed out!</a:t>
            </a:r>
          </a:p>
          <a:p>
            <a:pPr lvl="1"/>
            <a:r>
              <a:rPr lang="en-US" sz="3200" b="1" dirty="0" smtClean="0"/>
              <a:t>Jesus said in </a:t>
            </a:r>
            <a:r>
              <a:rPr lang="en-US" sz="3200" b="1" dirty="0" smtClean="0">
                <a:solidFill>
                  <a:srgbClr val="FF0000"/>
                </a:solidFill>
              </a:rPr>
              <a:t>Mt. 8:20 </a:t>
            </a:r>
            <a:r>
              <a:rPr lang="en-US" sz="3200" b="1" dirty="0" smtClean="0"/>
              <a:t>NASB, “The foxes have holes and the birds of the air have nests, but the Son of Man has nowhere to lay His head.”</a:t>
            </a:r>
          </a:p>
          <a:p>
            <a:pPr lvl="1"/>
            <a:endParaRPr lang="en-US" sz="3200" b="1" dirty="0" smtClean="0"/>
          </a:p>
          <a:p>
            <a:pPr lvl="1"/>
            <a:endParaRPr lang="en-US" sz="3600" b="1" dirty="0" smtClean="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13</a:t>
            </a:fld>
            <a:endParaRPr lang="en-US" sz="2800" b="1" dirty="0"/>
          </a:p>
        </p:txBody>
      </p:sp>
    </p:spTree>
    <p:extLst>
      <p:ext uri="{BB962C8B-B14F-4D97-AF65-F5344CB8AC3E}">
        <p14:creationId xmlns:p14="http://schemas.microsoft.com/office/powerpoint/2010/main" val="4174350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b="1" dirty="0" smtClean="0"/>
              <a:t>AS AN INDIVIDUAL</a:t>
            </a:r>
          </a:p>
          <a:p>
            <a:r>
              <a:rPr lang="en-US" b="1" dirty="0" smtClean="0"/>
              <a:t>MATERIAL THINGS</a:t>
            </a:r>
          </a:p>
          <a:p>
            <a:pPr lvl="1"/>
            <a:r>
              <a:rPr lang="en-US" sz="3200" b="1" dirty="0" smtClean="0"/>
              <a:t>All the silver and gold on earth cannot purchase one soul from Hell! </a:t>
            </a:r>
            <a:r>
              <a:rPr lang="en-US" sz="3200" b="1" dirty="0" smtClean="0">
                <a:solidFill>
                  <a:srgbClr val="FF0000"/>
                </a:solidFill>
              </a:rPr>
              <a:t>1 Pet. 1:18-19</a:t>
            </a:r>
            <a:r>
              <a:rPr lang="en-US" sz="3200" b="1" dirty="0" smtClean="0"/>
              <a:t>. </a:t>
            </a:r>
          </a:p>
          <a:p>
            <a:pPr lvl="1"/>
            <a:r>
              <a:rPr lang="en-US" sz="3200" b="1" dirty="0" smtClean="0"/>
              <a:t>Jesus did! We are redeemed by the blood of Christ!</a:t>
            </a:r>
          </a:p>
          <a:p>
            <a:pPr marL="457200" lvl="1" indent="0">
              <a:buNone/>
            </a:pPr>
            <a:endParaRPr lang="en-US" b="1" dirty="0" smtClean="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14</a:t>
            </a:fld>
            <a:endParaRPr lang="en-US" sz="2800" b="1" dirty="0"/>
          </a:p>
        </p:txBody>
      </p:sp>
    </p:spTree>
    <p:extLst>
      <p:ext uri="{BB962C8B-B14F-4D97-AF65-F5344CB8AC3E}">
        <p14:creationId xmlns:p14="http://schemas.microsoft.com/office/powerpoint/2010/main" val="192220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fontScale="92500" lnSpcReduction="20000"/>
          </a:bodyPr>
          <a:lstStyle/>
          <a:p>
            <a:r>
              <a:rPr lang="en-US" b="1" dirty="0" smtClean="0"/>
              <a:t>AS AN INDIVIDUAL</a:t>
            </a:r>
          </a:p>
          <a:p>
            <a:r>
              <a:rPr lang="en-US" b="1" dirty="0" smtClean="0"/>
              <a:t>*SERVANT</a:t>
            </a:r>
          </a:p>
          <a:p>
            <a:pPr lvl="1"/>
            <a:r>
              <a:rPr lang="en-US" sz="3200" b="1" dirty="0" smtClean="0"/>
              <a:t>The greatest in the Lord’s kingdom (</a:t>
            </a:r>
            <a:r>
              <a:rPr lang="en-US" sz="3200" b="1" dirty="0" smtClean="0">
                <a:solidFill>
                  <a:srgbClr val="FF0000"/>
                </a:solidFill>
              </a:rPr>
              <a:t>church</a:t>
            </a:r>
            <a:r>
              <a:rPr lang="en-US" sz="3200" b="1" dirty="0" smtClean="0"/>
              <a:t>) is a servant.</a:t>
            </a:r>
          </a:p>
          <a:p>
            <a:pPr lvl="1"/>
            <a:r>
              <a:rPr lang="en-US" sz="3200" b="1" dirty="0" smtClean="0"/>
              <a:t>In </a:t>
            </a:r>
            <a:r>
              <a:rPr lang="en-US" sz="3200" b="1" dirty="0" smtClean="0">
                <a:solidFill>
                  <a:srgbClr val="FF0000"/>
                </a:solidFill>
              </a:rPr>
              <a:t>John 13:12b-15 </a:t>
            </a:r>
            <a:r>
              <a:rPr lang="en-US" sz="3200" b="1" dirty="0" smtClean="0"/>
              <a:t>NKJV, Jesus said to His Apostles, “</a:t>
            </a:r>
            <a:r>
              <a:rPr lang="mr-IN" sz="3200" b="1" dirty="0" smtClean="0"/>
              <a:t>…</a:t>
            </a:r>
            <a:r>
              <a:rPr lang="en-US" sz="3200" b="1" dirty="0" smtClean="0"/>
              <a:t>Do you know what I have done to you? </a:t>
            </a:r>
            <a:r>
              <a:rPr lang="en-US" sz="3200" b="1" dirty="0" err="1" smtClean="0">
                <a:solidFill>
                  <a:srgbClr val="FF0000"/>
                </a:solidFill>
              </a:rPr>
              <a:t>Vs</a:t>
            </a:r>
            <a:r>
              <a:rPr lang="en-US" sz="3200" b="1" dirty="0" smtClean="0">
                <a:solidFill>
                  <a:srgbClr val="FF0000"/>
                </a:solidFill>
              </a:rPr>
              <a:t> 13</a:t>
            </a:r>
            <a:r>
              <a:rPr lang="en-US" sz="3200" b="1" dirty="0" smtClean="0"/>
              <a:t>, You call Me teacher and Lord and you say well, for so I am. </a:t>
            </a:r>
            <a:r>
              <a:rPr lang="en-US" sz="3200" b="1" dirty="0" err="1" smtClean="0">
                <a:solidFill>
                  <a:srgbClr val="FF0000"/>
                </a:solidFill>
              </a:rPr>
              <a:t>Vs</a:t>
            </a:r>
            <a:r>
              <a:rPr lang="en-US" sz="3200" b="1" dirty="0" smtClean="0">
                <a:solidFill>
                  <a:srgbClr val="FF0000"/>
                </a:solidFill>
              </a:rPr>
              <a:t> 14</a:t>
            </a:r>
            <a:r>
              <a:rPr lang="en-US" sz="3200" b="1" dirty="0" smtClean="0"/>
              <a:t>, If I then, your Lord and Teacher have washed your feet, you also ought to wash one another’s feet. </a:t>
            </a:r>
            <a:r>
              <a:rPr lang="en-US" sz="3200" b="1" dirty="0" err="1" smtClean="0">
                <a:solidFill>
                  <a:srgbClr val="FF0000"/>
                </a:solidFill>
              </a:rPr>
              <a:t>Vs</a:t>
            </a:r>
            <a:r>
              <a:rPr lang="en-US" sz="3200" b="1" dirty="0" smtClean="0">
                <a:solidFill>
                  <a:srgbClr val="FF0000"/>
                </a:solidFill>
              </a:rPr>
              <a:t> 15</a:t>
            </a:r>
            <a:r>
              <a:rPr lang="en-US" sz="3200" b="1" dirty="0" smtClean="0"/>
              <a:t>, For I have given you an example, that you should do as I have done to you. </a:t>
            </a:r>
            <a:r>
              <a:rPr lang="en-US" sz="3200" b="1" dirty="0" err="1" smtClean="0">
                <a:solidFill>
                  <a:srgbClr val="FF0000"/>
                </a:solidFill>
              </a:rPr>
              <a:t>Vs</a:t>
            </a:r>
            <a:r>
              <a:rPr lang="en-US" sz="3200" b="1" dirty="0" smtClean="0">
                <a:solidFill>
                  <a:srgbClr val="FF0000"/>
                </a:solidFill>
              </a:rPr>
              <a:t> 16</a:t>
            </a:r>
            <a:r>
              <a:rPr lang="en-US" sz="3200" b="1" dirty="0" smtClean="0"/>
              <a:t>, Most assuredly, I say to you, a servant is not greater than his master, nor is he who is sent (Apostle) greater than he who sent him.”</a:t>
            </a:r>
          </a:p>
          <a:p>
            <a:pPr marL="457200" lvl="1" indent="0">
              <a:buNone/>
            </a:pPr>
            <a:endParaRPr lang="en-US" b="1" dirty="0" smtClean="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15</a:t>
            </a:fld>
            <a:endParaRPr lang="en-US" sz="2800" b="1" dirty="0"/>
          </a:p>
        </p:txBody>
      </p:sp>
    </p:spTree>
    <p:extLst>
      <p:ext uri="{BB962C8B-B14F-4D97-AF65-F5344CB8AC3E}">
        <p14:creationId xmlns:p14="http://schemas.microsoft.com/office/powerpoint/2010/main" val="1166962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b="1" dirty="0" smtClean="0"/>
              <a:t>AS AN INDIVIDUAL</a:t>
            </a:r>
          </a:p>
          <a:p>
            <a:r>
              <a:rPr lang="en-US" b="1" dirty="0" smtClean="0"/>
              <a:t>SERVANT</a:t>
            </a:r>
          </a:p>
          <a:p>
            <a:pPr lvl="1"/>
            <a:r>
              <a:rPr lang="en-US" sz="3200" b="1" dirty="0" smtClean="0"/>
              <a:t>Let’s read together </a:t>
            </a:r>
            <a:r>
              <a:rPr lang="en-US" sz="3200" b="1" dirty="0" smtClean="0">
                <a:solidFill>
                  <a:srgbClr val="FF0000"/>
                </a:solidFill>
              </a:rPr>
              <a:t>Mt. 25:34-40</a:t>
            </a:r>
            <a:r>
              <a:rPr lang="en-US" sz="3200" b="1" dirty="0" smtClean="0"/>
              <a:t>. Jesus tells us what a servant is. </a:t>
            </a:r>
          </a:p>
          <a:p>
            <a:pPr lvl="1"/>
            <a:r>
              <a:rPr lang="en-US" sz="3200" b="1" dirty="0" smtClean="0"/>
              <a:t>If we want a better life in the Lord’s Kingdom, we should be a servant.</a:t>
            </a:r>
          </a:p>
          <a:p>
            <a:pPr lvl="1"/>
            <a:r>
              <a:rPr lang="en-US" sz="3200" b="1" dirty="0" smtClean="0"/>
              <a:t>Jesus said in </a:t>
            </a:r>
            <a:r>
              <a:rPr lang="en-US" sz="3200" b="1" dirty="0" smtClean="0">
                <a:solidFill>
                  <a:srgbClr val="FF0000"/>
                </a:solidFill>
              </a:rPr>
              <a:t>Acts 20:35 </a:t>
            </a:r>
            <a:r>
              <a:rPr lang="en-US" sz="3200" b="1" dirty="0" smtClean="0"/>
              <a:t>NKJV, “</a:t>
            </a:r>
            <a:r>
              <a:rPr lang="mr-IN" sz="3200" b="1" dirty="0" smtClean="0"/>
              <a:t>…</a:t>
            </a:r>
            <a:r>
              <a:rPr lang="en-US" sz="3200" b="1" dirty="0" smtClean="0"/>
              <a:t>It is more blessed to give than to receive.”</a:t>
            </a:r>
          </a:p>
          <a:p>
            <a:pPr lvl="1"/>
            <a:r>
              <a:rPr lang="en-US" sz="3200" b="1" dirty="0" smtClean="0"/>
              <a:t>A servant esteems others better than himself, </a:t>
            </a:r>
            <a:r>
              <a:rPr lang="en-US" sz="3200" b="1" dirty="0" smtClean="0">
                <a:solidFill>
                  <a:srgbClr val="FF0000"/>
                </a:solidFill>
              </a:rPr>
              <a:t>Phil. 2:3-7</a:t>
            </a:r>
            <a:r>
              <a:rPr lang="en-US" sz="3200" b="1" dirty="0" smtClean="0"/>
              <a:t>. </a:t>
            </a:r>
            <a:r>
              <a:rPr lang="en-US" sz="3200" b="1" smtClean="0"/>
              <a:t>Jesus did!</a:t>
            </a:r>
            <a:endParaRPr lang="en-US" b="1" dirty="0" smtClean="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16</a:t>
            </a:fld>
            <a:endParaRPr lang="en-US" sz="2800" b="1" dirty="0"/>
          </a:p>
        </p:txBody>
      </p:sp>
    </p:spTree>
    <p:extLst>
      <p:ext uri="{BB962C8B-B14F-4D97-AF65-F5344CB8AC3E}">
        <p14:creationId xmlns:p14="http://schemas.microsoft.com/office/powerpoint/2010/main" val="4294267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b="1" dirty="0" smtClean="0"/>
              <a:t>AS AN INDIVIDUAL</a:t>
            </a:r>
          </a:p>
          <a:p>
            <a:r>
              <a:rPr lang="en-US" b="1" dirty="0" smtClean="0"/>
              <a:t>*TRUST</a:t>
            </a:r>
          </a:p>
          <a:p>
            <a:pPr lvl="1"/>
            <a:r>
              <a:rPr lang="en-US" sz="3200" b="1" dirty="0" smtClean="0"/>
              <a:t>In </a:t>
            </a:r>
            <a:r>
              <a:rPr lang="en-US" sz="3200" b="1" dirty="0" smtClean="0">
                <a:solidFill>
                  <a:srgbClr val="FF0000"/>
                </a:solidFill>
              </a:rPr>
              <a:t>Prov. 3:5 </a:t>
            </a:r>
            <a:r>
              <a:rPr lang="en-US" sz="3200" b="1" dirty="0" smtClean="0"/>
              <a:t>NASB, “Trust in the LORD with all your heart and do not lean on your own understanding.”</a:t>
            </a:r>
          </a:p>
          <a:p>
            <a:pPr lvl="1"/>
            <a:r>
              <a:rPr lang="en-US" sz="3200" b="1" dirty="0" smtClean="0"/>
              <a:t>In </a:t>
            </a:r>
            <a:r>
              <a:rPr lang="en-US" sz="3200" b="1" dirty="0" smtClean="0">
                <a:solidFill>
                  <a:srgbClr val="FF0000"/>
                </a:solidFill>
              </a:rPr>
              <a:t>Prov. 16:25 </a:t>
            </a:r>
            <a:r>
              <a:rPr lang="en-US" sz="3200" b="1" dirty="0" smtClean="0"/>
              <a:t>NKJV, “There is a way that seems right to a man, but its end is the way of death.”</a:t>
            </a:r>
          </a:p>
          <a:p>
            <a:pPr lvl="1"/>
            <a:r>
              <a:rPr lang="en-US" sz="3200" b="1" dirty="0" smtClean="0"/>
              <a:t>In </a:t>
            </a:r>
            <a:r>
              <a:rPr lang="en-US" sz="3200" b="1" dirty="0" smtClean="0">
                <a:solidFill>
                  <a:srgbClr val="FF0000"/>
                </a:solidFill>
              </a:rPr>
              <a:t>Heb. 13:5 </a:t>
            </a:r>
            <a:r>
              <a:rPr lang="en-US" sz="3200" b="1" dirty="0" smtClean="0"/>
              <a:t>NKJV, Jesus said, “I will never leave you nor forsake you.”</a:t>
            </a:r>
          </a:p>
          <a:p>
            <a:pPr lvl="1"/>
            <a:endParaRPr lang="en-US" sz="3200" b="1" dirty="0" smtClean="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17</a:t>
            </a:fld>
            <a:endParaRPr lang="en-US" sz="2800" b="1" dirty="0"/>
          </a:p>
        </p:txBody>
      </p:sp>
    </p:spTree>
    <p:extLst>
      <p:ext uri="{BB962C8B-B14F-4D97-AF65-F5344CB8AC3E}">
        <p14:creationId xmlns:p14="http://schemas.microsoft.com/office/powerpoint/2010/main" val="743102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lnSpcReduction="10000"/>
          </a:bodyPr>
          <a:lstStyle/>
          <a:p>
            <a:r>
              <a:rPr lang="en-US" b="1" dirty="0" smtClean="0"/>
              <a:t>AS AN INDIVIDUAL</a:t>
            </a:r>
          </a:p>
          <a:p>
            <a:r>
              <a:rPr lang="en-US" b="1" dirty="0" smtClean="0"/>
              <a:t>*TRUST</a:t>
            </a:r>
          </a:p>
          <a:p>
            <a:pPr lvl="1"/>
            <a:r>
              <a:rPr lang="en-US" sz="3200" b="1" dirty="0" smtClean="0"/>
              <a:t>Let’s read </a:t>
            </a:r>
            <a:r>
              <a:rPr lang="en-US" sz="3200" b="1" dirty="0" smtClean="0">
                <a:solidFill>
                  <a:srgbClr val="FF0000"/>
                </a:solidFill>
              </a:rPr>
              <a:t>Ps. 23</a:t>
            </a:r>
            <a:r>
              <a:rPr lang="en-US" sz="3200" b="1" dirty="0" smtClean="0"/>
              <a:t>; a Psalm of David.</a:t>
            </a:r>
          </a:p>
          <a:p>
            <a:pPr lvl="1"/>
            <a:r>
              <a:rPr lang="en-US" sz="3200" b="1" dirty="0" smtClean="0"/>
              <a:t>God is the Great Shepherd. </a:t>
            </a:r>
          </a:p>
          <a:p>
            <a:pPr lvl="1"/>
            <a:r>
              <a:rPr lang="en-US" sz="3200" b="1" dirty="0" smtClean="0"/>
              <a:t>A shepherd leads. A shepherd doesn’t drive. </a:t>
            </a:r>
          </a:p>
          <a:p>
            <a:pPr lvl="1"/>
            <a:r>
              <a:rPr lang="en-US" sz="3200" b="1" dirty="0" smtClean="0"/>
              <a:t>A shepherd knows what his sheep needs!</a:t>
            </a:r>
          </a:p>
          <a:p>
            <a:r>
              <a:rPr lang="en-US" sz="3600" b="1" dirty="0" smtClean="0"/>
              <a:t>We are to TRUST in the God who cannot lie! In </a:t>
            </a:r>
            <a:r>
              <a:rPr lang="en-US" sz="3600" b="1" dirty="0" smtClean="0">
                <a:solidFill>
                  <a:srgbClr val="FF0000"/>
                </a:solidFill>
              </a:rPr>
              <a:t>Titus 1:2</a:t>
            </a:r>
            <a:r>
              <a:rPr lang="en-US" sz="3600" b="1" dirty="0" smtClean="0"/>
              <a:t> NKJV, “in hope of eternal life which God, who cannot lie, promised before time began,”</a:t>
            </a:r>
          </a:p>
          <a:p>
            <a:pPr lvl="1"/>
            <a:endParaRPr lang="en-US" sz="3200" b="1" dirty="0" smtClean="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18</a:t>
            </a:fld>
            <a:endParaRPr lang="en-US" sz="2800" b="1" dirty="0"/>
          </a:p>
        </p:txBody>
      </p:sp>
    </p:spTree>
    <p:extLst>
      <p:ext uri="{BB962C8B-B14F-4D97-AF65-F5344CB8AC3E}">
        <p14:creationId xmlns:p14="http://schemas.microsoft.com/office/powerpoint/2010/main" val="2298854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b="1" dirty="0" smtClean="0"/>
              <a:t>*IN A FAMILY</a:t>
            </a:r>
          </a:p>
          <a:p>
            <a:r>
              <a:rPr lang="en-US" b="1" dirty="0" smtClean="0"/>
              <a:t>God designed the family. </a:t>
            </a:r>
            <a:r>
              <a:rPr lang="en-US" b="1" dirty="0" smtClean="0">
                <a:solidFill>
                  <a:srgbClr val="FF0000"/>
                </a:solidFill>
              </a:rPr>
              <a:t>Gen. 2:18-24</a:t>
            </a:r>
            <a:r>
              <a:rPr lang="en-US" b="1" dirty="0" smtClean="0"/>
              <a:t>. God said that it wasn’t good for man to be alone.</a:t>
            </a:r>
            <a:endParaRPr lang="en-US" b="1" dirty="0"/>
          </a:p>
          <a:p>
            <a:r>
              <a:rPr lang="en-US" b="1" dirty="0" smtClean="0"/>
              <a:t>In </a:t>
            </a:r>
            <a:r>
              <a:rPr lang="en-US" b="1" dirty="0" smtClean="0">
                <a:solidFill>
                  <a:srgbClr val="FF0000"/>
                </a:solidFill>
              </a:rPr>
              <a:t>Gen. 1:27 </a:t>
            </a:r>
            <a:r>
              <a:rPr lang="en-US" b="1" dirty="0" smtClean="0"/>
              <a:t>NASB, “God created man in His own image, in the image of God He create him; male and female He created them. </a:t>
            </a:r>
            <a:r>
              <a:rPr lang="en-US" b="1" dirty="0" err="1" smtClean="0">
                <a:solidFill>
                  <a:srgbClr val="FF0000"/>
                </a:solidFill>
              </a:rPr>
              <a:t>Vs</a:t>
            </a:r>
            <a:r>
              <a:rPr lang="en-US" b="1" dirty="0" smtClean="0">
                <a:solidFill>
                  <a:srgbClr val="FF0000"/>
                </a:solidFill>
              </a:rPr>
              <a:t> 28</a:t>
            </a:r>
            <a:r>
              <a:rPr lang="en-US" b="1" dirty="0" smtClean="0"/>
              <a:t>, God blessed them; and God said to them, ‘Be fruitful and multiply, and fill the earth, and subdue it; and rule over</a:t>
            </a:r>
            <a:r>
              <a:rPr lang="mr-IN" b="1" dirty="0" smtClean="0"/>
              <a:t>…</a:t>
            </a:r>
            <a:r>
              <a:rPr lang="en-US" b="1" dirty="0" smtClean="0"/>
              <a:t>every living thing that mover on the earth.”</a:t>
            </a:r>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19</a:t>
            </a:fld>
            <a:endParaRPr lang="en-US" sz="2800" b="1" dirty="0"/>
          </a:p>
        </p:txBody>
      </p:sp>
    </p:spTree>
    <p:extLst>
      <p:ext uri="{BB962C8B-B14F-4D97-AF65-F5344CB8AC3E}">
        <p14:creationId xmlns:p14="http://schemas.microsoft.com/office/powerpoint/2010/main" val="3125635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b="1" dirty="0" smtClean="0"/>
              <a:t>INTRODUCTION</a:t>
            </a:r>
          </a:p>
          <a:p>
            <a:pPr lvl="1"/>
            <a:r>
              <a:rPr lang="en-US" sz="3200" b="1" dirty="0" smtClean="0"/>
              <a:t>Man thinks the “good life” depends upon (1) material prosperity; (2) Pleasure; (3) Popularity.</a:t>
            </a:r>
          </a:p>
          <a:p>
            <a:pPr lvl="1"/>
            <a:r>
              <a:rPr lang="en-US" sz="3200" b="1" dirty="0"/>
              <a:t>The Prodigal Son thought that his life would be fulfilled with happiness through the things of this world but he was wrong. See </a:t>
            </a:r>
            <a:r>
              <a:rPr lang="en-US" sz="3200" b="1" dirty="0">
                <a:solidFill>
                  <a:srgbClr val="FF0000"/>
                </a:solidFill>
              </a:rPr>
              <a:t>Luke 15:11-32</a:t>
            </a:r>
            <a:r>
              <a:rPr lang="en-US" sz="3200" b="1" dirty="0" smtClean="0"/>
              <a:t>.</a:t>
            </a:r>
          </a:p>
          <a:p>
            <a:pPr marL="457200" lvl="1" indent="0">
              <a:buNone/>
            </a:pPr>
            <a:endParaRPr lang="en-US" sz="3200" b="1" dirty="0" smtClean="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2</a:t>
            </a:fld>
            <a:endParaRPr lang="en-US" sz="2800" b="1" dirty="0"/>
          </a:p>
        </p:txBody>
      </p:sp>
    </p:spTree>
    <p:extLst>
      <p:ext uri="{BB962C8B-B14F-4D97-AF65-F5344CB8AC3E}">
        <p14:creationId xmlns:p14="http://schemas.microsoft.com/office/powerpoint/2010/main" val="1640898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fontScale="92500" lnSpcReduction="10000"/>
          </a:bodyPr>
          <a:lstStyle/>
          <a:p>
            <a:r>
              <a:rPr lang="en-US" b="1" dirty="0" smtClean="0"/>
              <a:t>IN A FAMILY</a:t>
            </a:r>
          </a:p>
          <a:p>
            <a:r>
              <a:rPr lang="en-US" b="1" dirty="0" smtClean="0"/>
              <a:t>God gives husband, wife and children their roles within a family. If we want a BETTER LIFE, we will honor those roles.</a:t>
            </a:r>
          </a:p>
          <a:p>
            <a:r>
              <a:rPr lang="en-US" b="1" dirty="0" smtClean="0"/>
              <a:t>In </a:t>
            </a:r>
            <a:r>
              <a:rPr lang="en-US" b="1" dirty="0" smtClean="0">
                <a:solidFill>
                  <a:srgbClr val="FF0000"/>
                </a:solidFill>
              </a:rPr>
              <a:t>Eph. 5:22-33</a:t>
            </a:r>
            <a:r>
              <a:rPr lang="en-US" b="1" dirty="0" smtClean="0"/>
              <a:t>, God gives husband and wife their roles as a married couple.</a:t>
            </a:r>
          </a:p>
          <a:p>
            <a:r>
              <a:rPr lang="en-US" b="1" dirty="0" smtClean="0"/>
              <a:t>In </a:t>
            </a:r>
            <a:r>
              <a:rPr lang="en-US" b="1" dirty="0" smtClean="0">
                <a:solidFill>
                  <a:srgbClr val="FF0000"/>
                </a:solidFill>
              </a:rPr>
              <a:t>Eph. 6:1-3</a:t>
            </a:r>
            <a:r>
              <a:rPr lang="en-US" b="1" dirty="0" smtClean="0"/>
              <a:t>, God gives children their roles toward their parents. Their role is to obey and honor them so it will be well for them. It is not CORBAN found in </a:t>
            </a:r>
            <a:r>
              <a:rPr lang="en-US" b="1" dirty="0" smtClean="0">
                <a:solidFill>
                  <a:srgbClr val="FF0000"/>
                </a:solidFill>
              </a:rPr>
              <a:t>Mark 7:9-13</a:t>
            </a:r>
            <a:r>
              <a:rPr lang="en-US" b="1" dirty="0" smtClean="0"/>
              <a:t>. Jesus condemned the tradition of the Pharisees and scribes (</a:t>
            </a:r>
            <a:r>
              <a:rPr lang="en-US" b="1" dirty="0" err="1" smtClean="0">
                <a:solidFill>
                  <a:srgbClr val="FF0000"/>
                </a:solidFill>
              </a:rPr>
              <a:t>vs</a:t>
            </a:r>
            <a:r>
              <a:rPr lang="en-US" b="1" dirty="0" smtClean="0">
                <a:solidFill>
                  <a:srgbClr val="FF0000"/>
                </a:solidFill>
              </a:rPr>
              <a:t> 5</a:t>
            </a:r>
            <a:r>
              <a:rPr lang="en-US" b="1" dirty="0" smtClean="0"/>
              <a:t>) of the Jews for not teaching the care of everyone’s parents.</a:t>
            </a:r>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20</a:t>
            </a:fld>
            <a:endParaRPr lang="en-US" sz="2800" b="1" dirty="0"/>
          </a:p>
        </p:txBody>
      </p:sp>
    </p:spTree>
    <p:extLst>
      <p:ext uri="{BB962C8B-B14F-4D97-AF65-F5344CB8AC3E}">
        <p14:creationId xmlns:p14="http://schemas.microsoft.com/office/powerpoint/2010/main" val="23287970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b="1" dirty="0" smtClean="0"/>
              <a:t>IN A FAMILY</a:t>
            </a:r>
          </a:p>
          <a:p>
            <a:r>
              <a:rPr lang="en-US" b="1" dirty="0" smtClean="0"/>
              <a:t>God gives the father the role of training and admonition of the Lord to the children. </a:t>
            </a:r>
          </a:p>
          <a:p>
            <a:r>
              <a:rPr lang="en-US" b="1" dirty="0" smtClean="0"/>
              <a:t>In </a:t>
            </a:r>
            <a:r>
              <a:rPr lang="en-US" b="1" dirty="0" smtClean="0">
                <a:solidFill>
                  <a:srgbClr val="FF0000"/>
                </a:solidFill>
              </a:rPr>
              <a:t>Eph. 6:4 </a:t>
            </a:r>
            <a:r>
              <a:rPr lang="en-US" b="1" dirty="0" smtClean="0"/>
              <a:t>NKJV, “</a:t>
            </a:r>
            <a:r>
              <a:rPr lang="mr-IN" b="1" dirty="0" smtClean="0"/>
              <a:t>…</a:t>
            </a:r>
            <a:r>
              <a:rPr lang="en-US" b="1" dirty="0" smtClean="0"/>
              <a:t>fathers, do not provoke your children to wrath, but bring them up in the training and admonition of the Lord.”</a:t>
            </a:r>
          </a:p>
          <a:p>
            <a:r>
              <a:rPr lang="en-US" b="1" dirty="0" smtClean="0"/>
              <a:t>In </a:t>
            </a:r>
            <a:r>
              <a:rPr lang="en-US" b="1" dirty="0" smtClean="0">
                <a:solidFill>
                  <a:srgbClr val="FF0000"/>
                </a:solidFill>
              </a:rPr>
              <a:t>Prov. 22:6 </a:t>
            </a:r>
            <a:r>
              <a:rPr lang="en-US" b="1" dirty="0" smtClean="0"/>
              <a:t>NKJV, “Train up a child in the way he should go, and when he is old he will not depart from it.”</a:t>
            </a:r>
          </a:p>
          <a:p>
            <a:r>
              <a:rPr lang="en-US" b="1" dirty="0" smtClean="0"/>
              <a:t>See </a:t>
            </a:r>
            <a:r>
              <a:rPr lang="en-US" b="1" dirty="0" smtClean="0">
                <a:solidFill>
                  <a:srgbClr val="FF0000"/>
                </a:solidFill>
              </a:rPr>
              <a:t>Deut. 6:7-9</a:t>
            </a:r>
            <a:r>
              <a:rPr lang="en-US" b="1" dirty="0" smtClean="0"/>
              <a:t>.</a:t>
            </a:r>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21</a:t>
            </a:fld>
            <a:endParaRPr lang="en-US" sz="2800" b="1" dirty="0"/>
          </a:p>
        </p:txBody>
      </p:sp>
    </p:spTree>
    <p:extLst>
      <p:ext uri="{BB962C8B-B14F-4D97-AF65-F5344CB8AC3E}">
        <p14:creationId xmlns:p14="http://schemas.microsoft.com/office/powerpoint/2010/main" val="2612785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b="1" dirty="0" smtClean="0"/>
              <a:t>IN A FAMILY</a:t>
            </a:r>
          </a:p>
          <a:p>
            <a:r>
              <a:rPr lang="en-US" b="1" dirty="0" smtClean="0"/>
              <a:t>In </a:t>
            </a:r>
            <a:r>
              <a:rPr lang="en-US" b="1" dirty="0" smtClean="0">
                <a:solidFill>
                  <a:srgbClr val="FF0000"/>
                </a:solidFill>
              </a:rPr>
              <a:t>Titus 2:4-5</a:t>
            </a:r>
            <a:r>
              <a:rPr lang="en-US" b="1" dirty="0" smtClean="0"/>
              <a:t> NKJV, God gives the role of a mother. “that they (</a:t>
            </a:r>
            <a:r>
              <a:rPr lang="en-US" b="1" dirty="0" smtClean="0">
                <a:solidFill>
                  <a:srgbClr val="FF0000"/>
                </a:solidFill>
              </a:rPr>
              <a:t>older women</a:t>
            </a:r>
            <a:r>
              <a:rPr lang="en-US" b="1" dirty="0" smtClean="0"/>
              <a:t>) admonish (</a:t>
            </a:r>
            <a:r>
              <a:rPr lang="en-US" b="1" dirty="0" smtClean="0">
                <a:solidFill>
                  <a:srgbClr val="FF0000"/>
                </a:solidFill>
              </a:rPr>
              <a:t>NASB “encourage”, which means to exhort them earnestly</a:t>
            </a:r>
            <a:r>
              <a:rPr lang="en-US" b="1" dirty="0" smtClean="0"/>
              <a:t>) the young women to love their husbands, to love their children,</a:t>
            </a:r>
            <a:r>
              <a:rPr lang="en-US" b="1" dirty="0"/>
              <a:t> </a:t>
            </a:r>
            <a:r>
              <a:rPr lang="en-US" b="1" dirty="0" err="1" smtClean="0">
                <a:solidFill>
                  <a:srgbClr val="FF0000"/>
                </a:solidFill>
              </a:rPr>
              <a:t>vs</a:t>
            </a:r>
            <a:r>
              <a:rPr lang="en-US" b="1" dirty="0" smtClean="0">
                <a:solidFill>
                  <a:srgbClr val="FF0000"/>
                </a:solidFill>
              </a:rPr>
              <a:t> 5</a:t>
            </a:r>
            <a:r>
              <a:rPr lang="en-US" b="1" dirty="0" smtClean="0"/>
              <a:t>, to be discreet (</a:t>
            </a:r>
            <a:r>
              <a:rPr lang="en-US" b="1" dirty="0" smtClean="0">
                <a:solidFill>
                  <a:srgbClr val="FF0000"/>
                </a:solidFill>
              </a:rPr>
              <a:t>sensible NASB</a:t>
            </a:r>
            <a:r>
              <a:rPr lang="en-US" b="1" dirty="0" smtClean="0"/>
              <a:t>) chaste (</a:t>
            </a:r>
            <a:r>
              <a:rPr lang="en-US" b="1" dirty="0" smtClean="0">
                <a:solidFill>
                  <a:srgbClr val="FF0000"/>
                </a:solidFill>
              </a:rPr>
              <a:t>pure NASB</a:t>
            </a:r>
            <a:r>
              <a:rPr lang="en-US" b="1" dirty="0" smtClean="0"/>
              <a:t>), homemakers, good, obedient to their own husbands, that the word of God (</a:t>
            </a:r>
            <a:r>
              <a:rPr lang="en-US" b="1" dirty="0" smtClean="0">
                <a:solidFill>
                  <a:srgbClr val="FF0000"/>
                </a:solidFill>
              </a:rPr>
              <a:t>roles within a home</a:t>
            </a:r>
            <a:r>
              <a:rPr lang="en-US" b="1" dirty="0" smtClean="0"/>
              <a:t>) may not be blasphemed.”</a:t>
            </a:r>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22</a:t>
            </a:fld>
            <a:endParaRPr lang="en-US" sz="2800" b="1" dirty="0"/>
          </a:p>
        </p:txBody>
      </p:sp>
    </p:spTree>
    <p:extLst>
      <p:ext uri="{BB962C8B-B14F-4D97-AF65-F5344CB8AC3E}">
        <p14:creationId xmlns:p14="http://schemas.microsoft.com/office/powerpoint/2010/main" val="854247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b="1" dirty="0" smtClean="0"/>
              <a:t>*FOR A NATION!</a:t>
            </a:r>
          </a:p>
          <a:p>
            <a:r>
              <a:rPr lang="en-US" b="1" dirty="0" smtClean="0"/>
              <a:t>In </a:t>
            </a:r>
            <a:r>
              <a:rPr lang="en-US" b="1" dirty="0" smtClean="0">
                <a:solidFill>
                  <a:srgbClr val="FF0000"/>
                </a:solidFill>
              </a:rPr>
              <a:t>Prov. 14:34 </a:t>
            </a:r>
            <a:r>
              <a:rPr lang="en-US" b="1" dirty="0" smtClean="0"/>
              <a:t>NKJV, “RIGHTEOUSNESS EXALTS A NATION, BUT SIN IS A REPROACH TO ANY PEOPLE.”</a:t>
            </a:r>
          </a:p>
          <a:p>
            <a:r>
              <a:rPr lang="en-US" b="1" dirty="0" smtClean="0"/>
              <a:t>God rules in the kingdoms of man! In </a:t>
            </a:r>
            <a:r>
              <a:rPr lang="en-US" b="1" dirty="0" smtClean="0">
                <a:solidFill>
                  <a:srgbClr val="FF0000"/>
                </a:solidFill>
              </a:rPr>
              <a:t>Dan. 4:25 </a:t>
            </a:r>
            <a:r>
              <a:rPr lang="en-US" b="1" dirty="0" smtClean="0"/>
              <a:t>NASB, “</a:t>
            </a:r>
            <a:r>
              <a:rPr lang="mr-IN" b="1" dirty="0" smtClean="0"/>
              <a:t>…</a:t>
            </a:r>
            <a:r>
              <a:rPr lang="en-US" b="1" dirty="0" smtClean="0"/>
              <a:t>that the Most High (</a:t>
            </a:r>
            <a:r>
              <a:rPr lang="en-US" b="1" dirty="0" smtClean="0">
                <a:solidFill>
                  <a:srgbClr val="FF0000"/>
                </a:solidFill>
              </a:rPr>
              <a:t>God</a:t>
            </a:r>
            <a:r>
              <a:rPr lang="en-US" b="1" dirty="0" smtClean="0"/>
              <a:t>) is ruler over the realm of mankind (</a:t>
            </a:r>
            <a:r>
              <a:rPr lang="en-US" b="1" dirty="0" smtClean="0">
                <a:solidFill>
                  <a:srgbClr val="FF0000"/>
                </a:solidFill>
              </a:rPr>
              <a:t>Nations</a:t>
            </a:r>
            <a:r>
              <a:rPr lang="en-US" b="1" dirty="0" smtClean="0"/>
              <a:t>) and bestows it on whomever He (</a:t>
            </a:r>
            <a:r>
              <a:rPr lang="en-US" b="1" dirty="0" smtClean="0">
                <a:solidFill>
                  <a:srgbClr val="FF0000"/>
                </a:solidFill>
              </a:rPr>
              <a:t>God</a:t>
            </a:r>
            <a:r>
              <a:rPr lang="en-US" b="1" dirty="0" smtClean="0"/>
              <a:t>) wishes.”</a:t>
            </a:r>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23</a:t>
            </a:fld>
            <a:endParaRPr lang="en-US" sz="2800" b="1" dirty="0"/>
          </a:p>
        </p:txBody>
      </p:sp>
    </p:spTree>
    <p:extLst>
      <p:ext uri="{BB962C8B-B14F-4D97-AF65-F5344CB8AC3E}">
        <p14:creationId xmlns:p14="http://schemas.microsoft.com/office/powerpoint/2010/main" val="519762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916616"/>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967946"/>
            <a:ext cx="9144000" cy="5890054"/>
          </a:xfrm>
        </p:spPr>
        <p:txBody>
          <a:bodyPr>
            <a:normAutofit fontScale="92500"/>
          </a:bodyPr>
          <a:lstStyle/>
          <a:p>
            <a:r>
              <a:rPr lang="en-US" b="1" dirty="0" smtClean="0"/>
              <a:t>FOR A NATION!</a:t>
            </a:r>
          </a:p>
          <a:p>
            <a:r>
              <a:rPr lang="en-US" b="1" dirty="0" smtClean="0"/>
              <a:t>Rulers of the Nations of the earth should never have the “me, my and I” attitude.</a:t>
            </a:r>
          </a:p>
          <a:p>
            <a:r>
              <a:rPr lang="en-US" b="1" dirty="0" smtClean="0"/>
              <a:t>Nebuchadnezzar did! He ate grass for seven years. In </a:t>
            </a:r>
            <a:r>
              <a:rPr lang="en-US" b="1" dirty="0" smtClean="0">
                <a:solidFill>
                  <a:srgbClr val="FF0000"/>
                </a:solidFill>
              </a:rPr>
              <a:t>Daniel 4:25 </a:t>
            </a:r>
            <a:r>
              <a:rPr lang="en-US" b="1" dirty="0" smtClean="0"/>
              <a:t>NASB, God said through Daniel, “that you (</a:t>
            </a:r>
            <a:r>
              <a:rPr lang="en-US" b="1" dirty="0" smtClean="0">
                <a:solidFill>
                  <a:srgbClr val="FF0000"/>
                </a:solidFill>
              </a:rPr>
              <a:t>Nebuchadnezzar</a:t>
            </a:r>
            <a:r>
              <a:rPr lang="en-US" b="1" dirty="0" smtClean="0"/>
              <a:t>) be </a:t>
            </a:r>
            <a:r>
              <a:rPr lang="en-US" b="1" dirty="0"/>
              <a:t>d</a:t>
            </a:r>
            <a:r>
              <a:rPr lang="en-US" b="1" dirty="0" smtClean="0"/>
              <a:t>riven away from mankind and your dwelling place be with the beasts of the field, and you be given grass to eat like cattle and be drenched with the dew of heaven; and seven periods (</a:t>
            </a:r>
            <a:r>
              <a:rPr lang="en-US" b="1" dirty="0" smtClean="0">
                <a:solidFill>
                  <a:srgbClr val="FF0000"/>
                </a:solidFill>
              </a:rPr>
              <a:t>7 years</a:t>
            </a:r>
            <a:r>
              <a:rPr lang="en-US" b="1" dirty="0" smtClean="0"/>
              <a:t>) of time will pass over you, until you recognize that the Most High is ruler over the realm of mankind and bestows it on whomever He wishes.”</a:t>
            </a:r>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24</a:t>
            </a:fld>
            <a:endParaRPr lang="en-US" sz="2800" b="1" dirty="0"/>
          </a:p>
        </p:txBody>
      </p:sp>
    </p:spTree>
    <p:extLst>
      <p:ext uri="{BB962C8B-B14F-4D97-AF65-F5344CB8AC3E}">
        <p14:creationId xmlns:p14="http://schemas.microsoft.com/office/powerpoint/2010/main" val="10710113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b="1" dirty="0" smtClean="0"/>
              <a:t>FOR A NATION!</a:t>
            </a:r>
          </a:p>
          <a:p>
            <a:r>
              <a:rPr lang="en-US" b="1" dirty="0" smtClean="0"/>
              <a:t>After Nebuchadnezzar finished his 7 years, he was humbled. See </a:t>
            </a:r>
            <a:r>
              <a:rPr lang="en-US" b="1" dirty="0" smtClean="0">
                <a:solidFill>
                  <a:srgbClr val="FF0000"/>
                </a:solidFill>
              </a:rPr>
              <a:t>Dan. 4:34</a:t>
            </a:r>
            <a:r>
              <a:rPr lang="en-US" b="1" dirty="0" smtClean="0"/>
              <a:t>. In </a:t>
            </a:r>
            <a:r>
              <a:rPr lang="en-US" b="1" dirty="0" smtClean="0">
                <a:solidFill>
                  <a:srgbClr val="FF0000"/>
                </a:solidFill>
              </a:rPr>
              <a:t>Dan. 4:36</a:t>
            </a:r>
            <a:r>
              <a:rPr lang="en-US" b="1" dirty="0" smtClean="0"/>
              <a:t>, Nebuchadnezzar’s kingdom was restored to him.</a:t>
            </a:r>
          </a:p>
          <a:p>
            <a:r>
              <a:rPr lang="en-US" b="1" dirty="0" smtClean="0"/>
              <a:t>In </a:t>
            </a:r>
            <a:r>
              <a:rPr lang="en-US" b="1" dirty="0" smtClean="0">
                <a:solidFill>
                  <a:srgbClr val="FF0000"/>
                </a:solidFill>
              </a:rPr>
              <a:t>Dan. 4:36 </a:t>
            </a:r>
            <a:r>
              <a:rPr lang="en-US" b="1" dirty="0" smtClean="0"/>
              <a:t>NASB, “At that time my reason returned to me. And my </a:t>
            </a:r>
            <a:r>
              <a:rPr lang="en-US" b="1" dirty="0"/>
              <a:t>m</a:t>
            </a:r>
            <a:r>
              <a:rPr lang="en-US" b="1" dirty="0" smtClean="0"/>
              <a:t>ajesty and splendor were restored to me for the glory of my kingdom</a:t>
            </a:r>
            <a:r>
              <a:rPr lang="mr-IN" b="1" dirty="0" smtClean="0"/>
              <a:t>…</a:t>
            </a:r>
            <a:r>
              <a:rPr lang="en-US" b="1" dirty="0" smtClean="0"/>
              <a:t>” </a:t>
            </a:r>
            <a:r>
              <a:rPr lang="en-US" b="1" dirty="0" err="1" smtClean="0">
                <a:solidFill>
                  <a:srgbClr val="FF0000"/>
                </a:solidFill>
              </a:rPr>
              <a:t>vs</a:t>
            </a:r>
            <a:r>
              <a:rPr lang="en-US" b="1" dirty="0" smtClean="0">
                <a:solidFill>
                  <a:srgbClr val="FF0000"/>
                </a:solidFill>
              </a:rPr>
              <a:t> 37</a:t>
            </a:r>
            <a:r>
              <a:rPr lang="en-US" b="1" dirty="0" smtClean="0"/>
              <a:t>, Now I, Nebuchadnezzar praise, exalt and honor the King of heaven (</a:t>
            </a:r>
            <a:r>
              <a:rPr lang="en-US" b="1" dirty="0" smtClean="0">
                <a:solidFill>
                  <a:srgbClr val="FF0000"/>
                </a:solidFill>
              </a:rPr>
              <a:t>God</a:t>
            </a:r>
            <a:r>
              <a:rPr lang="en-US" b="1" dirty="0" smtClean="0"/>
              <a:t>), for all His (</a:t>
            </a:r>
            <a:r>
              <a:rPr lang="en-US" b="1" dirty="0" smtClean="0">
                <a:solidFill>
                  <a:srgbClr val="FF0000"/>
                </a:solidFill>
              </a:rPr>
              <a:t>God’s</a:t>
            </a:r>
            <a:r>
              <a:rPr lang="en-US" b="1" dirty="0" smtClean="0"/>
              <a:t>) works are true and His ways just, and He is able to humble those who walk in pride.”</a:t>
            </a:r>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25</a:t>
            </a:fld>
            <a:endParaRPr lang="en-US" sz="2800" b="1" dirty="0"/>
          </a:p>
        </p:txBody>
      </p:sp>
    </p:spTree>
    <p:extLst>
      <p:ext uri="{BB962C8B-B14F-4D97-AF65-F5344CB8AC3E}">
        <p14:creationId xmlns:p14="http://schemas.microsoft.com/office/powerpoint/2010/main" val="2354772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fontScale="92500"/>
          </a:bodyPr>
          <a:lstStyle/>
          <a:p>
            <a:r>
              <a:rPr lang="en-US" b="1" dirty="0" smtClean="0"/>
              <a:t>FOR A NATION!</a:t>
            </a:r>
          </a:p>
          <a:p>
            <a:r>
              <a:rPr lang="en-US" b="1" dirty="0" smtClean="0"/>
              <a:t>Read all of </a:t>
            </a:r>
            <a:r>
              <a:rPr lang="en-US" b="1" dirty="0" smtClean="0">
                <a:solidFill>
                  <a:srgbClr val="FF0000"/>
                </a:solidFill>
              </a:rPr>
              <a:t>Psalm 2</a:t>
            </a:r>
            <a:r>
              <a:rPr lang="en-US" b="1" dirty="0" smtClean="0"/>
              <a:t> concerning Jesus and the Nations.</a:t>
            </a:r>
          </a:p>
          <a:p>
            <a:r>
              <a:rPr lang="en-US" b="1" dirty="0" smtClean="0"/>
              <a:t>In </a:t>
            </a:r>
            <a:r>
              <a:rPr lang="en-US" b="1" dirty="0" smtClean="0">
                <a:solidFill>
                  <a:srgbClr val="FF0000"/>
                </a:solidFill>
              </a:rPr>
              <a:t>Psalm 2:7-9</a:t>
            </a:r>
            <a:r>
              <a:rPr lang="en-US" b="1" dirty="0" smtClean="0"/>
              <a:t> NKJV, “I (</a:t>
            </a:r>
            <a:r>
              <a:rPr lang="en-US" b="1" dirty="0" smtClean="0">
                <a:solidFill>
                  <a:srgbClr val="FF0000"/>
                </a:solidFill>
              </a:rPr>
              <a:t>God</a:t>
            </a:r>
            <a:r>
              <a:rPr lang="en-US" b="1" dirty="0" smtClean="0"/>
              <a:t>) will declare the decree (</a:t>
            </a:r>
            <a:r>
              <a:rPr lang="en-US" b="1" dirty="0" smtClean="0">
                <a:solidFill>
                  <a:srgbClr val="FF0000"/>
                </a:solidFill>
              </a:rPr>
              <a:t>WD “An order having the force of Law”</a:t>
            </a:r>
            <a:r>
              <a:rPr lang="en-US" b="1" dirty="0" smtClean="0"/>
              <a:t>): The LORD has said to Me (</a:t>
            </a:r>
            <a:r>
              <a:rPr lang="en-US" b="1" dirty="0" smtClean="0">
                <a:solidFill>
                  <a:srgbClr val="FF0000"/>
                </a:solidFill>
              </a:rPr>
              <a:t>Jesus</a:t>
            </a:r>
            <a:r>
              <a:rPr lang="en-US" b="1" dirty="0" smtClean="0"/>
              <a:t>), You (</a:t>
            </a:r>
            <a:r>
              <a:rPr lang="en-US" b="1" dirty="0" smtClean="0">
                <a:solidFill>
                  <a:srgbClr val="FF0000"/>
                </a:solidFill>
              </a:rPr>
              <a:t>Jesus</a:t>
            </a:r>
            <a:r>
              <a:rPr lang="en-US" b="1" dirty="0" smtClean="0"/>
              <a:t>) are My (</a:t>
            </a:r>
            <a:r>
              <a:rPr lang="en-US" b="1" dirty="0" smtClean="0">
                <a:solidFill>
                  <a:srgbClr val="FF0000"/>
                </a:solidFill>
              </a:rPr>
              <a:t>God’s</a:t>
            </a:r>
            <a:r>
              <a:rPr lang="en-US" b="1" dirty="0" smtClean="0"/>
              <a:t>) Son, today I have begotten You (</a:t>
            </a:r>
            <a:r>
              <a:rPr lang="en-US" b="1" dirty="0" smtClean="0">
                <a:solidFill>
                  <a:srgbClr val="FF0000"/>
                </a:solidFill>
              </a:rPr>
              <a:t>see Acts 13:33</a:t>
            </a:r>
            <a:r>
              <a:rPr lang="en-US" b="1" dirty="0" smtClean="0"/>
              <a:t>), </a:t>
            </a:r>
            <a:r>
              <a:rPr lang="en-US" b="1" dirty="0" err="1" smtClean="0">
                <a:solidFill>
                  <a:srgbClr val="FF0000"/>
                </a:solidFill>
              </a:rPr>
              <a:t>vs</a:t>
            </a:r>
            <a:r>
              <a:rPr lang="en-US" b="1" dirty="0" smtClean="0">
                <a:solidFill>
                  <a:srgbClr val="FF0000"/>
                </a:solidFill>
              </a:rPr>
              <a:t> 8</a:t>
            </a:r>
            <a:r>
              <a:rPr lang="en-US" b="1" dirty="0" smtClean="0"/>
              <a:t>, Ask of Me (</a:t>
            </a:r>
            <a:r>
              <a:rPr lang="en-US" b="1" dirty="0" smtClean="0">
                <a:solidFill>
                  <a:srgbClr val="FF0000"/>
                </a:solidFill>
              </a:rPr>
              <a:t>God</a:t>
            </a:r>
            <a:r>
              <a:rPr lang="en-US" b="1" dirty="0" smtClean="0"/>
              <a:t>), and I will give You (</a:t>
            </a:r>
            <a:r>
              <a:rPr lang="en-US" b="1" dirty="0" smtClean="0">
                <a:solidFill>
                  <a:srgbClr val="FF0000"/>
                </a:solidFill>
              </a:rPr>
              <a:t>Jesus</a:t>
            </a:r>
            <a:r>
              <a:rPr lang="en-US" b="1" dirty="0" smtClean="0"/>
              <a:t>) the nations for Your (</a:t>
            </a:r>
            <a:r>
              <a:rPr lang="en-US" b="1" dirty="0" smtClean="0">
                <a:solidFill>
                  <a:srgbClr val="FF0000"/>
                </a:solidFill>
              </a:rPr>
              <a:t>Jesus’</a:t>
            </a:r>
            <a:r>
              <a:rPr lang="en-US" b="1" dirty="0" smtClean="0"/>
              <a:t>) inheritance, and the ends of the earth for You possession. </a:t>
            </a:r>
            <a:r>
              <a:rPr lang="en-US" b="1" dirty="0" err="1" smtClean="0">
                <a:solidFill>
                  <a:srgbClr val="FF0000"/>
                </a:solidFill>
              </a:rPr>
              <a:t>Vs</a:t>
            </a:r>
            <a:r>
              <a:rPr lang="en-US" b="1" dirty="0" smtClean="0">
                <a:solidFill>
                  <a:srgbClr val="FF0000"/>
                </a:solidFill>
              </a:rPr>
              <a:t> 9</a:t>
            </a:r>
            <a:r>
              <a:rPr lang="en-US" b="1" dirty="0" smtClean="0"/>
              <a:t>, You shall break them (Nations) with a rod of iron; You (</a:t>
            </a:r>
            <a:r>
              <a:rPr lang="en-US" b="1" dirty="0" smtClean="0">
                <a:solidFill>
                  <a:srgbClr val="FF0000"/>
                </a:solidFill>
              </a:rPr>
              <a:t>Jesus</a:t>
            </a:r>
            <a:r>
              <a:rPr lang="en-US" b="1" dirty="0" smtClean="0"/>
              <a:t>) shall dash them to pieces like a potter’s vessel.”</a:t>
            </a:r>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26</a:t>
            </a:fld>
            <a:endParaRPr lang="en-US" sz="2800" b="1" dirty="0"/>
          </a:p>
        </p:txBody>
      </p:sp>
    </p:spTree>
    <p:extLst>
      <p:ext uri="{BB962C8B-B14F-4D97-AF65-F5344CB8AC3E}">
        <p14:creationId xmlns:p14="http://schemas.microsoft.com/office/powerpoint/2010/main" val="2178792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lnSpcReduction="10000"/>
          </a:bodyPr>
          <a:lstStyle/>
          <a:p>
            <a:r>
              <a:rPr lang="en-US" b="1" dirty="0" smtClean="0"/>
              <a:t>FOR A NATION!</a:t>
            </a:r>
          </a:p>
          <a:p>
            <a:r>
              <a:rPr lang="en-US" b="1" dirty="0" smtClean="0"/>
              <a:t>In </a:t>
            </a:r>
            <a:r>
              <a:rPr lang="en-US" b="1" dirty="0" smtClean="0">
                <a:solidFill>
                  <a:srgbClr val="FF0000"/>
                </a:solidFill>
              </a:rPr>
              <a:t>Isa. 40:15 </a:t>
            </a:r>
            <a:r>
              <a:rPr lang="en-US" b="1" dirty="0" smtClean="0"/>
              <a:t>NASB, “Behold, the nations are like a drop from a bucket, and are regarded as a speck of dust on the scales;</a:t>
            </a:r>
            <a:r>
              <a:rPr lang="mr-IN" b="1" dirty="0" smtClean="0"/>
              <a:t>…</a:t>
            </a:r>
            <a:r>
              <a:rPr lang="en-US" b="1" dirty="0" smtClean="0"/>
              <a:t>”</a:t>
            </a:r>
          </a:p>
          <a:p>
            <a:r>
              <a:rPr lang="en-US" b="1" dirty="0" smtClean="0"/>
              <a:t>In </a:t>
            </a:r>
            <a:r>
              <a:rPr lang="en-US" b="1" dirty="0" smtClean="0">
                <a:solidFill>
                  <a:srgbClr val="FF0000"/>
                </a:solidFill>
              </a:rPr>
              <a:t>Isa. 40:17 </a:t>
            </a:r>
            <a:r>
              <a:rPr lang="en-US" b="1" dirty="0" smtClean="0"/>
              <a:t>NASB “All the nations are as nothing before Him (</a:t>
            </a:r>
            <a:r>
              <a:rPr lang="en-US" b="1" dirty="0" smtClean="0">
                <a:solidFill>
                  <a:srgbClr val="FF0000"/>
                </a:solidFill>
              </a:rPr>
              <a:t>God through Jesus, Ps. 2</a:t>
            </a:r>
            <a:r>
              <a:rPr lang="en-US" b="1" dirty="0" smtClean="0"/>
              <a:t>), they are regarded by Him (</a:t>
            </a:r>
            <a:r>
              <a:rPr lang="en-US" b="1" dirty="0" smtClean="0">
                <a:solidFill>
                  <a:srgbClr val="FF0000"/>
                </a:solidFill>
              </a:rPr>
              <a:t>God through Jesus</a:t>
            </a:r>
            <a:r>
              <a:rPr lang="en-US" b="1" dirty="0" smtClean="0"/>
              <a:t>) as less than nothing and meaningless.”</a:t>
            </a:r>
          </a:p>
          <a:p>
            <a:r>
              <a:rPr lang="en-US" b="1" dirty="0" smtClean="0"/>
              <a:t>In </a:t>
            </a:r>
            <a:r>
              <a:rPr lang="en-US" b="1" dirty="0" smtClean="0">
                <a:solidFill>
                  <a:srgbClr val="FF0000"/>
                </a:solidFill>
              </a:rPr>
              <a:t>Isa. 40:23 </a:t>
            </a:r>
            <a:r>
              <a:rPr lang="en-US" b="1" dirty="0" smtClean="0"/>
              <a:t>NASB, “He (</a:t>
            </a:r>
            <a:r>
              <a:rPr lang="en-US" b="1" dirty="0" smtClean="0">
                <a:solidFill>
                  <a:srgbClr val="FF0000"/>
                </a:solidFill>
              </a:rPr>
              <a:t>God through Jesus</a:t>
            </a:r>
            <a:r>
              <a:rPr lang="en-US" b="1" dirty="0" smtClean="0"/>
              <a:t>) it is who reduces rulers to nothing, Who (</a:t>
            </a:r>
            <a:r>
              <a:rPr lang="en-US" b="1" dirty="0" smtClean="0">
                <a:solidFill>
                  <a:srgbClr val="FF0000"/>
                </a:solidFill>
              </a:rPr>
              <a:t>Jesus</a:t>
            </a:r>
            <a:r>
              <a:rPr lang="en-US" b="1" dirty="0" smtClean="0"/>
              <a:t>) makes the judges of the earth meaningless.”</a:t>
            </a:r>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27</a:t>
            </a:fld>
            <a:endParaRPr lang="en-US" sz="2800" b="1" dirty="0"/>
          </a:p>
        </p:txBody>
      </p:sp>
    </p:spTree>
    <p:extLst>
      <p:ext uri="{BB962C8B-B14F-4D97-AF65-F5344CB8AC3E}">
        <p14:creationId xmlns:p14="http://schemas.microsoft.com/office/powerpoint/2010/main" val="28042881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b="1" dirty="0" smtClean="0"/>
              <a:t>FOR A NATION!</a:t>
            </a:r>
          </a:p>
          <a:p>
            <a:r>
              <a:rPr lang="en-US" b="1" dirty="0" smtClean="0"/>
              <a:t>The United States needs to consider </a:t>
            </a:r>
            <a:r>
              <a:rPr lang="en-US" b="1" dirty="0" smtClean="0">
                <a:solidFill>
                  <a:srgbClr val="FF0000"/>
                </a:solidFill>
              </a:rPr>
              <a:t>Deut. 8:11-17</a:t>
            </a:r>
            <a:r>
              <a:rPr lang="en-US" b="1" dirty="0" smtClean="0"/>
              <a:t>.</a:t>
            </a:r>
          </a:p>
          <a:p>
            <a:r>
              <a:rPr lang="en-US" b="1" dirty="0" smtClean="0"/>
              <a:t>The United states needs to consider that God will cause the USA perish like Israel did in </a:t>
            </a:r>
            <a:r>
              <a:rPr lang="en-US" b="1" dirty="0" smtClean="0">
                <a:solidFill>
                  <a:srgbClr val="FF0000"/>
                </a:solidFill>
              </a:rPr>
              <a:t>Deut. 8:17-19</a:t>
            </a:r>
            <a:r>
              <a:rPr lang="en-US" b="1" dirty="0" smtClean="0"/>
              <a:t>.</a:t>
            </a:r>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28</a:t>
            </a:fld>
            <a:endParaRPr lang="en-US" sz="2800" b="1" dirty="0"/>
          </a:p>
        </p:txBody>
      </p:sp>
    </p:spTree>
    <p:extLst>
      <p:ext uri="{BB962C8B-B14F-4D97-AF65-F5344CB8AC3E}">
        <p14:creationId xmlns:p14="http://schemas.microsoft.com/office/powerpoint/2010/main" val="24967614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CONCLUSION</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b="1" dirty="0" smtClean="0"/>
              <a:t>We are what we are as (</a:t>
            </a:r>
            <a:r>
              <a:rPr lang="en-US" b="1" dirty="0" smtClean="0">
                <a:solidFill>
                  <a:srgbClr val="FF0000"/>
                </a:solidFill>
              </a:rPr>
              <a:t>1</a:t>
            </a:r>
            <a:r>
              <a:rPr lang="en-US" b="1" dirty="0" smtClean="0"/>
              <a:t>) an individual, (</a:t>
            </a:r>
            <a:r>
              <a:rPr lang="en-US" b="1" dirty="0" smtClean="0">
                <a:solidFill>
                  <a:srgbClr val="FF0000"/>
                </a:solidFill>
              </a:rPr>
              <a:t>2</a:t>
            </a:r>
            <a:r>
              <a:rPr lang="en-US" b="1" dirty="0" smtClean="0"/>
              <a:t>) as a family, (</a:t>
            </a:r>
            <a:r>
              <a:rPr lang="en-US" b="1" dirty="0" smtClean="0">
                <a:solidFill>
                  <a:srgbClr val="FF0000"/>
                </a:solidFill>
              </a:rPr>
              <a:t>3</a:t>
            </a:r>
            <a:r>
              <a:rPr lang="en-US" b="1" dirty="0" smtClean="0"/>
              <a:t>) as a nation, by the GRACE of God!</a:t>
            </a:r>
          </a:p>
          <a:p>
            <a:r>
              <a:rPr lang="en-US" b="1" dirty="0" smtClean="0"/>
              <a:t>In </a:t>
            </a:r>
            <a:r>
              <a:rPr lang="en-US" b="1" dirty="0" smtClean="0">
                <a:solidFill>
                  <a:srgbClr val="FF0000"/>
                </a:solidFill>
              </a:rPr>
              <a:t>1 Cor. 15:10 </a:t>
            </a:r>
            <a:r>
              <a:rPr lang="en-US" b="1" dirty="0" smtClean="0"/>
              <a:t>NKJV, “</a:t>
            </a:r>
            <a:r>
              <a:rPr lang="mr-IN" b="1" dirty="0" smtClean="0"/>
              <a:t>…</a:t>
            </a:r>
            <a:r>
              <a:rPr lang="en-US" b="1" dirty="0" smtClean="0"/>
              <a:t>by the grace of God I am what I am, and His (</a:t>
            </a:r>
            <a:r>
              <a:rPr lang="en-US" b="1" dirty="0" smtClean="0">
                <a:solidFill>
                  <a:srgbClr val="FF0000"/>
                </a:solidFill>
              </a:rPr>
              <a:t>God’s</a:t>
            </a:r>
            <a:r>
              <a:rPr lang="en-US" b="1" dirty="0" smtClean="0"/>
              <a:t>) grace toward me was not in vain;</a:t>
            </a:r>
            <a:r>
              <a:rPr lang="mr-IN" b="1" dirty="0" smtClean="0"/>
              <a:t>…</a:t>
            </a:r>
            <a:r>
              <a:rPr lang="en-US" b="1" dirty="0" smtClean="0"/>
              <a:t>”</a:t>
            </a:r>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29</a:t>
            </a:fld>
            <a:endParaRPr lang="en-US" sz="2800" b="1" dirty="0"/>
          </a:p>
        </p:txBody>
      </p:sp>
    </p:spTree>
    <p:extLst>
      <p:ext uri="{BB962C8B-B14F-4D97-AF65-F5344CB8AC3E}">
        <p14:creationId xmlns:p14="http://schemas.microsoft.com/office/powerpoint/2010/main" val="158233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lnSpcReduction="10000"/>
          </a:bodyPr>
          <a:lstStyle/>
          <a:p>
            <a:r>
              <a:rPr lang="en-US" b="1" dirty="0" smtClean="0"/>
              <a:t>INTRODUCTION</a:t>
            </a:r>
          </a:p>
          <a:p>
            <a:pPr lvl="1"/>
            <a:r>
              <a:rPr lang="en-US" sz="3200" b="1" dirty="0" smtClean="0"/>
              <a:t>In </a:t>
            </a:r>
            <a:r>
              <a:rPr lang="en-US" sz="3200" b="1" dirty="0" smtClean="0">
                <a:solidFill>
                  <a:srgbClr val="FF0000"/>
                </a:solidFill>
              </a:rPr>
              <a:t>Luke 15:12</a:t>
            </a:r>
            <a:r>
              <a:rPr lang="en-US" sz="3200" b="1" dirty="0" smtClean="0"/>
              <a:t>, the Prodigal Son was given (1) material prosperity. (2) in </a:t>
            </a:r>
            <a:r>
              <a:rPr lang="en-US" sz="3200" b="1" dirty="0" smtClean="0">
                <a:solidFill>
                  <a:srgbClr val="FF0000"/>
                </a:solidFill>
              </a:rPr>
              <a:t>Luke 15:30</a:t>
            </a:r>
            <a:r>
              <a:rPr lang="en-US" sz="3200" b="1" dirty="0" smtClean="0"/>
              <a:t>, the Prodigal Son sought pleasure with prostitutes. (3) No doubt, the Prodigal Son was popular until his money ran out.</a:t>
            </a:r>
          </a:p>
          <a:p>
            <a:pPr lvl="1"/>
            <a:r>
              <a:rPr lang="en-US" sz="3200" b="1" dirty="0" smtClean="0"/>
              <a:t>Did the above bring the Prodigal Son a “better life”?</a:t>
            </a:r>
          </a:p>
          <a:p>
            <a:pPr lvl="1"/>
            <a:r>
              <a:rPr lang="en-US" sz="3200" b="1" dirty="0" smtClean="0"/>
              <a:t>In </a:t>
            </a:r>
            <a:r>
              <a:rPr lang="en-US" sz="3200" b="1" dirty="0" smtClean="0">
                <a:solidFill>
                  <a:srgbClr val="FF0000"/>
                </a:solidFill>
              </a:rPr>
              <a:t>Luke 15:17-24</a:t>
            </a:r>
            <a:r>
              <a:rPr lang="en-US" sz="3200" b="1" dirty="0" smtClean="0"/>
              <a:t>, the Prodigal Son was so unhappy with the “better life” that he wanted just to be a servant for his father, </a:t>
            </a:r>
            <a:r>
              <a:rPr lang="en-US" sz="3200" b="1" dirty="0" err="1" smtClean="0">
                <a:solidFill>
                  <a:srgbClr val="FF0000"/>
                </a:solidFill>
              </a:rPr>
              <a:t>Lk</a:t>
            </a:r>
            <a:r>
              <a:rPr lang="en-US" sz="3200" b="1" dirty="0" smtClean="0">
                <a:solidFill>
                  <a:srgbClr val="FF0000"/>
                </a:solidFill>
              </a:rPr>
              <a:t>. 15:19</a:t>
            </a:r>
            <a:r>
              <a:rPr lang="en-US" sz="3200" b="1" dirty="0" smtClean="0"/>
              <a:t>.</a:t>
            </a:r>
            <a:endParaRPr lang="en-US" sz="3200" b="1" dirty="0"/>
          </a:p>
          <a:p>
            <a:pPr marL="457200" lvl="1" indent="0">
              <a:buNone/>
            </a:pPr>
            <a:endParaRPr lang="en-US" sz="3200" b="1" dirty="0" smtClean="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3</a:t>
            </a:fld>
            <a:endParaRPr lang="en-US" sz="2800" b="1" dirty="0"/>
          </a:p>
        </p:txBody>
      </p:sp>
    </p:spTree>
    <p:extLst>
      <p:ext uri="{BB962C8B-B14F-4D97-AF65-F5344CB8AC3E}">
        <p14:creationId xmlns:p14="http://schemas.microsoft.com/office/powerpoint/2010/main" val="452064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b="1" dirty="0" smtClean="0"/>
              <a:t>AS AN INDIVIDUAL</a:t>
            </a:r>
          </a:p>
          <a:p>
            <a:pPr lvl="1"/>
            <a:r>
              <a:rPr lang="en-US" sz="3200" b="1" dirty="0" smtClean="0"/>
              <a:t>(1)Sin will take a person further than a person wants to go. </a:t>
            </a:r>
          </a:p>
          <a:p>
            <a:pPr lvl="1"/>
            <a:r>
              <a:rPr lang="en-US" sz="3200" b="1" dirty="0" smtClean="0"/>
              <a:t>(2) Sin will keep a person longer than they want to stay. </a:t>
            </a:r>
          </a:p>
          <a:p>
            <a:pPr lvl="1"/>
            <a:r>
              <a:rPr lang="en-US" sz="3200" b="1" dirty="0" smtClean="0"/>
              <a:t>(3) Sin will make a person pay more than they want to pay!</a:t>
            </a:r>
          </a:p>
          <a:p>
            <a:pPr lvl="1"/>
            <a:endParaRPr lang="en-US" b="1" dirty="0" smtClean="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4</a:t>
            </a:fld>
            <a:endParaRPr lang="en-US" sz="2800" b="1" dirty="0"/>
          </a:p>
        </p:txBody>
      </p:sp>
    </p:spTree>
    <p:extLst>
      <p:ext uri="{BB962C8B-B14F-4D97-AF65-F5344CB8AC3E}">
        <p14:creationId xmlns:p14="http://schemas.microsoft.com/office/powerpoint/2010/main" val="3261508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b="1" dirty="0" smtClean="0"/>
              <a:t>INTRODUCTION</a:t>
            </a:r>
          </a:p>
          <a:p>
            <a:pPr lvl="1"/>
            <a:r>
              <a:rPr lang="en-US" sz="3200" b="1" dirty="0" smtClean="0"/>
              <a:t>John said to the brethren in </a:t>
            </a:r>
            <a:r>
              <a:rPr lang="en-US" sz="3200" b="1" dirty="0" smtClean="0">
                <a:solidFill>
                  <a:srgbClr val="FF0000"/>
                </a:solidFill>
              </a:rPr>
              <a:t>1 John 2:15-17 </a:t>
            </a:r>
            <a:r>
              <a:rPr lang="en-US" sz="3200" b="1" dirty="0" smtClean="0"/>
              <a:t>NASB, “Do not love the world nor the things in the world. If anyone loves the world, the love of the Father is not in him. </a:t>
            </a:r>
            <a:r>
              <a:rPr lang="en-US" sz="3200" b="1" dirty="0" err="1" smtClean="0">
                <a:solidFill>
                  <a:srgbClr val="FF0000"/>
                </a:solidFill>
              </a:rPr>
              <a:t>Vs</a:t>
            </a:r>
            <a:r>
              <a:rPr lang="en-US" sz="3200" b="1" dirty="0" smtClean="0">
                <a:solidFill>
                  <a:srgbClr val="FF0000"/>
                </a:solidFill>
              </a:rPr>
              <a:t> 16</a:t>
            </a:r>
            <a:r>
              <a:rPr lang="en-US" sz="3200" b="1" dirty="0" smtClean="0"/>
              <a:t>, For all that is in the world, the lust of the flesh and the lust of the eyes and the boastful pride of life, is not from the Father, but is from the world. </a:t>
            </a:r>
            <a:r>
              <a:rPr lang="en-US" sz="3200" b="1" dirty="0" err="1" smtClean="0">
                <a:solidFill>
                  <a:srgbClr val="FF0000"/>
                </a:solidFill>
              </a:rPr>
              <a:t>Vs</a:t>
            </a:r>
            <a:r>
              <a:rPr lang="en-US" sz="3200" b="1" dirty="0" smtClean="0">
                <a:solidFill>
                  <a:srgbClr val="FF0000"/>
                </a:solidFill>
              </a:rPr>
              <a:t> 17</a:t>
            </a:r>
            <a:r>
              <a:rPr lang="en-US" sz="3200" b="1" dirty="0" smtClean="0"/>
              <a:t>, The world is passing away, and also it lusts; but the one who does the will of God lives forever.”</a:t>
            </a:r>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5</a:t>
            </a:fld>
            <a:endParaRPr lang="en-US" sz="2800" b="1" dirty="0"/>
          </a:p>
        </p:txBody>
      </p:sp>
    </p:spTree>
    <p:extLst>
      <p:ext uri="{BB962C8B-B14F-4D97-AF65-F5344CB8AC3E}">
        <p14:creationId xmlns:p14="http://schemas.microsoft.com/office/powerpoint/2010/main" val="3781830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b="1" dirty="0" smtClean="0"/>
              <a:t>INTRODUCTION</a:t>
            </a:r>
          </a:p>
          <a:p>
            <a:pPr lvl="1"/>
            <a:r>
              <a:rPr lang="en-US" sz="3200" b="1" dirty="0" smtClean="0"/>
              <a:t>Jesus is the WAY to A BETTER LIFE as an</a:t>
            </a:r>
            <a:r>
              <a:rPr lang="mr-IN" sz="3200" b="1" dirty="0" smtClean="0"/>
              <a:t>…</a:t>
            </a:r>
            <a:endParaRPr lang="en-US" sz="3200" b="1" dirty="0" smtClean="0"/>
          </a:p>
          <a:p>
            <a:pPr lvl="1"/>
            <a:r>
              <a:rPr lang="en-US" sz="3200" b="1" dirty="0" smtClean="0"/>
              <a:t>(1) Individual</a:t>
            </a:r>
          </a:p>
          <a:p>
            <a:pPr lvl="1"/>
            <a:r>
              <a:rPr lang="en-US" sz="3200" b="1" dirty="0" smtClean="0"/>
              <a:t>(2) family</a:t>
            </a:r>
          </a:p>
          <a:p>
            <a:pPr lvl="1"/>
            <a:r>
              <a:rPr lang="en-US" sz="3200" b="1" dirty="0" smtClean="0"/>
              <a:t>(3) Nation</a:t>
            </a:r>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6</a:t>
            </a:fld>
            <a:endParaRPr lang="en-US" sz="2800" b="1" dirty="0"/>
          </a:p>
        </p:txBody>
      </p:sp>
    </p:spTree>
    <p:extLst>
      <p:ext uri="{BB962C8B-B14F-4D97-AF65-F5344CB8AC3E}">
        <p14:creationId xmlns:p14="http://schemas.microsoft.com/office/powerpoint/2010/main" val="1506139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b="1" dirty="0" smtClean="0"/>
              <a:t>*1. AS AN INDIVIDUAL</a:t>
            </a:r>
          </a:p>
          <a:p>
            <a:pPr lvl="1"/>
            <a:r>
              <a:rPr lang="en-US" sz="3200" b="1" dirty="0" smtClean="0"/>
              <a:t>Do you have the “me, my and I” attitude?</a:t>
            </a:r>
          </a:p>
          <a:p>
            <a:pPr lvl="1"/>
            <a:r>
              <a:rPr lang="en-US" sz="3200" b="1" dirty="0" smtClean="0"/>
              <a:t>Do you want the world to revolve around you or do you want to revolve around God? </a:t>
            </a:r>
          </a:p>
          <a:p>
            <a:pPr lvl="1"/>
            <a:r>
              <a:rPr lang="en-US" sz="3200" b="1" dirty="0" smtClean="0"/>
              <a:t>Can a person know how to attain a “better life”?</a:t>
            </a:r>
          </a:p>
          <a:p>
            <a:pPr lvl="1"/>
            <a:r>
              <a:rPr lang="en-US" sz="3200" b="1" dirty="0" smtClean="0"/>
              <a:t>Jesus said in </a:t>
            </a:r>
            <a:r>
              <a:rPr lang="en-US" sz="3200" b="1" dirty="0" smtClean="0">
                <a:solidFill>
                  <a:srgbClr val="FF0000"/>
                </a:solidFill>
              </a:rPr>
              <a:t>Mt. 7:7 </a:t>
            </a:r>
            <a:r>
              <a:rPr lang="en-US" sz="3200" b="1" dirty="0" smtClean="0"/>
              <a:t>NKJV, “Ask, and it (</a:t>
            </a:r>
            <a:r>
              <a:rPr lang="en-US" sz="3200" b="1" dirty="0" smtClean="0">
                <a:solidFill>
                  <a:srgbClr val="FF0000"/>
                </a:solidFill>
              </a:rPr>
              <a:t>a better life</a:t>
            </a:r>
            <a:r>
              <a:rPr lang="en-US" sz="3200" b="1" dirty="0" smtClean="0"/>
              <a:t>) will be given to you; seek, and you will find; knock, and it will be opened to you.”</a:t>
            </a:r>
          </a:p>
          <a:p>
            <a:pPr lvl="1"/>
            <a:endParaRPr lang="en-US" sz="3200" b="1" dirty="0" smtClean="0"/>
          </a:p>
          <a:p>
            <a:pPr lvl="1"/>
            <a:endParaRPr lang="en-US" sz="3600" b="1" dirty="0" smtClean="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7</a:t>
            </a:fld>
            <a:endParaRPr lang="en-US" sz="2800" b="1" dirty="0"/>
          </a:p>
        </p:txBody>
      </p:sp>
    </p:spTree>
    <p:extLst>
      <p:ext uri="{BB962C8B-B14F-4D97-AF65-F5344CB8AC3E}">
        <p14:creationId xmlns:p14="http://schemas.microsoft.com/office/powerpoint/2010/main" val="1779809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b="1" dirty="0" smtClean="0"/>
              <a:t>AS AN INDIVIDUAL</a:t>
            </a:r>
          </a:p>
          <a:p>
            <a:pPr lvl="1"/>
            <a:r>
              <a:rPr lang="en-US" sz="3200" b="1" dirty="0" smtClean="0"/>
              <a:t>Jesus said in </a:t>
            </a:r>
            <a:r>
              <a:rPr lang="en-US" sz="3200" b="1" dirty="0" smtClean="0">
                <a:solidFill>
                  <a:srgbClr val="FF0000"/>
                </a:solidFill>
              </a:rPr>
              <a:t>John 10:10 </a:t>
            </a:r>
            <a:r>
              <a:rPr lang="en-US" sz="3200" b="1" dirty="0" smtClean="0"/>
              <a:t>NASB, “</a:t>
            </a:r>
            <a:r>
              <a:rPr lang="mr-IN" sz="3200" b="1" dirty="0" smtClean="0"/>
              <a:t>…</a:t>
            </a:r>
            <a:r>
              <a:rPr lang="en-US" sz="3200" b="1" dirty="0" smtClean="0"/>
              <a:t>I have come that they (</a:t>
            </a:r>
            <a:r>
              <a:rPr lang="en-US" sz="3200" b="1" dirty="0" smtClean="0">
                <a:solidFill>
                  <a:srgbClr val="FF0000"/>
                </a:solidFill>
              </a:rPr>
              <a:t>mankind</a:t>
            </a:r>
            <a:r>
              <a:rPr lang="en-US" sz="3200" b="1" dirty="0" smtClean="0"/>
              <a:t>) may have life (</a:t>
            </a:r>
            <a:r>
              <a:rPr lang="en-US" sz="3200" b="1" dirty="0" smtClean="0">
                <a:solidFill>
                  <a:srgbClr val="FF0000"/>
                </a:solidFill>
              </a:rPr>
              <a:t>spiritual life</a:t>
            </a:r>
            <a:r>
              <a:rPr lang="en-US" sz="3200" b="1" dirty="0" smtClean="0"/>
              <a:t>), and that they may have it more abundantly.”</a:t>
            </a:r>
          </a:p>
          <a:p>
            <a:pPr marL="457200" lvl="1" indent="0">
              <a:buNone/>
            </a:pPr>
            <a:endParaRPr lang="en-US" sz="3600" b="1" dirty="0" smtClean="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8</a:t>
            </a:fld>
            <a:endParaRPr lang="en-US" sz="2800" b="1" dirty="0"/>
          </a:p>
        </p:txBody>
      </p:sp>
    </p:spTree>
    <p:extLst>
      <p:ext uri="{BB962C8B-B14F-4D97-AF65-F5344CB8AC3E}">
        <p14:creationId xmlns:p14="http://schemas.microsoft.com/office/powerpoint/2010/main" val="852862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lstStyle/>
          <a:p>
            <a:r>
              <a:rPr lang="en-US" b="1" dirty="0" smtClean="0"/>
              <a:t>Jesus is the Way to a Better Life!</a:t>
            </a:r>
            <a:endParaRPr lang="en-US" b="1" dirty="0"/>
          </a:p>
        </p:txBody>
      </p:sp>
      <p:sp>
        <p:nvSpPr>
          <p:cNvPr id="3" name="Content Placeholder 2"/>
          <p:cNvSpPr>
            <a:spLocks noGrp="1"/>
          </p:cNvSpPr>
          <p:nvPr>
            <p:ph idx="1"/>
          </p:nvPr>
        </p:nvSpPr>
        <p:spPr>
          <a:xfrm>
            <a:off x="0" y="1194330"/>
            <a:ext cx="9144000" cy="5663670"/>
          </a:xfrm>
        </p:spPr>
        <p:txBody>
          <a:bodyPr>
            <a:normAutofit lnSpcReduction="10000"/>
          </a:bodyPr>
          <a:lstStyle/>
          <a:p>
            <a:r>
              <a:rPr lang="en-US" b="1" dirty="0" smtClean="0"/>
              <a:t>AS AN INDIVIDUAL</a:t>
            </a:r>
          </a:p>
          <a:p>
            <a:r>
              <a:rPr lang="en-US" b="1" dirty="0" smtClean="0"/>
              <a:t>*IMMORALITY</a:t>
            </a:r>
          </a:p>
          <a:p>
            <a:pPr lvl="1"/>
            <a:r>
              <a:rPr lang="en-US" sz="3200" b="1" dirty="0" smtClean="0"/>
              <a:t>Sin is selfishness!</a:t>
            </a:r>
          </a:p>
          <a:p>
            <a:pPr lvl="1"/>
            <a:r>
              <a:rPr lang="en-US" sz="3200" b="1" dirty="0" smtClean="0"/>
              <a:t>In </a:t>
            </a:r>
            <a:r>
              <a:rPr lang="en-US" sz="3200" b="1" dirty="0" smtClean="0">
                <a:solidFill>
                  <a:srgbClr val="FF0000"/>
                </a:solidFill>
              </a:rPr>
              <a:t>2 Sam. 13:1 </a:t>
            </a:r>
            <a:r>
              <a:rPr lang="en-US" sz="3200" b="1" dirty="0" smtClean="0"/>
              <a:t>NKJV, “</a:t>
            </a:r>
            <a:r>
              <a:rPr lang="mr-IN" sz="3200" b="1" dirty="0" smtClean="0"/>
              <a:t>…</a:t>
            </a:r>
            <a:r>
              <a:rPr lang="en-US" sz="3200" b="1" dirty="0" smtClean="0"/>
              <a:t>Absalom the son of David had a lovely sister, whose name was Tamar; and </a:t>
            </a:r>
            <a:r>
              <a:rPr lang="en-US" sz="3200" b="1" dirty="0" err="1" smtClean="0"/>
              <a:t>Amnon</a:t>
            </a:r>
            <a:r>
              <a:rPr lang="en-US" sz="3200" b="1" dirty="0" smtClean="0"/>
              <a:t> (</a:t>
            </a:r>
            <a:r>
              <a:rPr lang="en-US" sz="3200" b="1" dirty="0" smtClean="0">
                <a:solidFill>
                  <a:srgbClr val="FF0000"/>
                </a:solidFill>
              </a:rPr>
              <a:t>Tamar’s half brother</a:t>
            </a:r>
            <a:r>
              <a:rPr lang="en-US" sz="3200" b="1" dirty="0" smtClean="0"/>
              <a:t>) the son of David loved her (</a:t>
            </a:r>
            <a:r>
              <a:rPr lang="en-US" sz="3200" b="1" dirty="0" smtClean="0">
                <a:solidFill>
                  <a:srgbClr val="FF0000"/>
                </a:solidFill>
              </a:rPr>
              <a:t>lust for her</a:t>
            </a:r>
            <a:r>
              <a:rPr lang="en-US" sz="3200" b="1" dirty="0" smtClean="0"/>
              <a:t>). </a:t>
            </a:r>
            <a:r>
              <a:rPr lang="en-US" sz="3200" b="1" dirty="0" err="1" smtClean="0">
                <a:solidFill>
                  <a:srgbClr val="FF0000"/>
                </a:solidFill>
              </a:rPr>
              <a:t>Vs</a:t>
            </a:r>
            <a:r>
              <a:rPr lang="en-US" sz="3200" b="1" dirty="0" smtClean="0">
                <a:solidFill>
                  <a:srgbClr val="FF0000"/>
                </a:solidFill>
              </a:rPr>
              <a:t> 2</a:t>
            </a:r>
            <a:r>
              <a:rPr lang="en-US" sz="3200" b="1" dirty="0" smtClean="0"/>
              <a:t>, </a:t>
            </a:r>
            <a:r>
              <a:rPr lang="en-US" sz="3200" b="1" dirty="0" err="1" smtClean="0"/>
              <a:t>Amnon</a:t>
            </a:r>
            <a:r>
              <a:rPr lang="en-US" sz="3200" b="1" dirty="0" smtClean="0"/>
              <a:t> was so distressed over his sister Tamar that he became sick; for she was a virgin. And it was improper (</a:t>
            </a:r>
            <a:r>
              <a:rPr lang="en-US" sz="3200" b="1" dirty="0" smtClean="0">
                <a:solidFill>
                  <a:srgbClr val="FF0000"/>
                </a:solidFill>
              </a:rPr>
              <a:t>sin</a:t>
            </a:r>
            <a:r>
              <a:rPr lang="en-US" sz="3200" b="1" dirty="0" smtClean="0"/>
              <a:t>) for </a:t>
            </a:r>
            <a:r>
              <a:rPr lang="en-US" sz="3200" b="1" dirty="0" err="1" smtClean="0"/>
              <a:t>Amnon</a:t>
            </a:r>
            <a:r>
              <a:rPr lang="en-US" sz="3200" b="1" dirty="0" smtClean="0"/>
              <a:t> to do anything to her.”</a:t>
            </a:r>
          </a:p>
          <a:p>
            <a:pPr marL="457200" lvl="1" indent="0">
              <a:buNone/>
            </a:pPr>
            <a:endParaRPr lang="en-US" sz="3200" b="1" dirty="0" smtClean="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9</a:t>
            </a:fld>
            <a:endParaRPr lang="en-US" sz="2800" b="1" dirty="0"/>
          </a:p>
        </p:txBody>
      </p:sp>
    </p:spTree>
    <p:extLst>
      <p:ext uri="{BB962C8B-B14F-4D97-AF65-F5344CB8AC3E}">
        <p14:creationId xmlns:p14="http://schemas.microsoft.com/office/powerpoint/2010/main" val="972438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1655</TotalTime>
  <Words>2719</Words>
  <Application>Microsoft Macintosh PowerPoint</Application>
  <PresentationFormat>On-screen Show (4:3)</PresentationFormat>
  <Paragraphs>166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Jesus is the Way to a Better Life!</vt:lpstr>
      <vt:lpstr>Jesus is the Way to a Better Life!</vt:lpstr>
      <vt:lpstr>Jesus is the Way to a Better Life!</vt:lpstr>
      <vt:lpstr>Jesus is the Way to a Better Life!</vt:lpstr>
      <vt:lpstr>Jesus is the Way to a Better Life!</vt:lpstr>
      <vt:lpstr>Jesus is the Way to a Better Life!</vt:lpstr>
      <vt:lpstr>Jesus is the Way to a Better Life!</vt:lpstr>
      <vt:lpstr>Jesus is the Way to a Better Life!</vt:lpstr>
      <vt:lpstr>Jesus is the Way to a Better Life!</vt:lpstr>
      <vt:lpstr>Jesus is the Way to a Better Life!</vt:lpstr>
      <vt:lpstr>Jesus is the Way to a Better Life!</vt:lpstr>
      <vt:lpstr>Jesus is the Way to a Better Life!</vt:lpstr>
      <vt:lpstr>Jesus is the Way to a Better Life!</vt:lpstr>
      <vt:lpstr>Jesus is the Way to a Better Life!</vt:lpstr>
      <vt:lpstr>Jesus is the Way to a Better Life!</vt:lpstr>
      <vt:lpstr>Jesus is the Way to a Better Life!</vt:lpstr>
      <vt:lpstr>Jesus is the Way to a Better Life!</vt:lpstr>
      <vt:lpstr>Jesus is the Way to a Better Life!</vt:lpstr>
      <vt:lpstr>Jesus is the Way to a Better Life!</vt:lpstr>
      <vt:lpstr>Jesus is the Way to a Better Life!</vt:lpstr>
      <vt:lpstr>Jesus is the Way to a Better Life!</vt:lpstr>
      <vt:lpstr>Jesus is the Way to a Better Life!</vt:lpstr>
      <vt:lpstr>Jesus is the Way to a Better Life!</vt:lpstr>
      <vt:lpstr>Jesus is the Way to a Better Life!</vt:lpstr>
      <vt:lpstr>Jesus is the Way to a Better Life!</vt:lpstr>
      <vt:lpstr>Jesus is the Way to a Better Life!</vt:lpstr>
      <vt:lpstr>Jesus is the Way to a Better Life!</vt:lpstr>
      <vt:lpstr>Jesus is the Way to a Better Life!</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Alton Bailey</dc:creator>
  <cp:lastModifiedBy>Alton Bailey</cp:lastModifiedBy>
  <cp:revision>70</cp:revision>
  <dcterms:created xsi:type="dcterms:W3CDTF">2018-09-21T20:22:04Z</dcterms:created>
  <dcterms:modified xsi:type="dcterms:W3CDTF">2019-03-23T16:50:58Z</dcterms:modified>
</cp:coreProperties>
</file>