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handoutMasterIdLst>
    <p:handoutMasterId r:id="rId43"/>
  </p:handoutMasterIdLst>
  <p:sldIdLst>
    <p:sldId id="293" r:id="rId2"/>
    <p:sldId id="258" r:id="rId3"/>
    <p:sldId id="257" r:id="rId4"/>
    <p:sldId id="259" r:id="rId5"/>
    <p:sldId id="294" r:id="rId6"/>
    <p:sldId id="260" r:id="rId7"/>
    <p:sldId id="261" r:id="rId8"/>
    <p:sldId id="263" r:id="rId9"/>
    <p:sldId id="262" r:id="rId10"/>
    <p:sldId id="265" r:id="rId11"/>
    <p:sldId id="264" r:id="rId12"/>
    <p:sldId id="266" r:id="rId13"/>
    <p:sldId id="267" r:id="rId14"/>
    <p:sldId id="268" r:id="rId15"/>
    <p:sldId id="275" r:id="rId16"/>
    <p:sldId id="269" r:id="rId17"/>
    <p:sldId id="271" r:id="rId18"/>
    <p:sldId id="272" r:id="rId19"/>
    <p:sldId id="270" r:id="rId20"/>
    <p:sldId id="273" r:id="rId21"/>
    <p:sldId id="274" r:id="rId22"/>
    <p:sldId id="297" r:id="rId23"/>
    <p:sldId id="296" r:id="rId24"/>
    <p:sldId id="276" r:id="rId25"/>
    <p:sldId id="278" r:id="rId26"/>
    <p:sldId id="279" r:id="rId27"/>
    <p:sldId id="280" r:id="rId28"/>
    <p:sldId id="282" r:id="rId29"/>
    <p:sldId id="281" r:id="rId30"/>
    <p:sldId id="284" r:id="rId31"/>
    <p:sldId id="283" r:id="rId32"/>
    <p:sldId id="285" r:id="rId33"/>
    <p:sldId id="286" r:id="rId34"/>
    <p:sldId id="287" r:id="rId35"/>
    <p:sldId id="288" r:id="rId36"/>
    <p:sldId id="295" r:id="rId37"/>
    <p:sldId id="289" r:id="rId38"/>
    <p:sldId id="290" r:id="rId39"/>
    <p:sldId id="291" r:id="rId40"/>
    <p:sldId id="29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outline"/>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18382B5-1420-E24C-A3E0-B859398A3BF2}" type="datetimeFigureOut">
              <a:rPr lang="en-US" smtClean="0"/>
              <a:t>4/23/2019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CC1A7F-E984-2E4A-AA28-106A00BEAA2C}" type="slidenum">
              <a:rPr lang="en-US" smtClean="0"/>
              <a:t>‹#›</a:t>
            </a:fld>
            <a:endParaRPr lang="en-US"/>
          </a:p>
        </p:txBody>
      </p:sp>
    </p:spTree>
    <p:extLst>
      <p:ext uri="{BB962C8B-B14F-4D97-AF65-F5344CB8AC3E}">
        <p14:creationId xmlns:p14="http://schemas.microsoft.com/office/powerpoint/2010/main" val="1334479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4E0E10-4D45-45E3-A29C-36383AAF76E8}" type="datetimeFigureOut">
              <a:rPr lang="en-US" smtClean="0"/>
              <a:t>4/23/2019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5AFCFB-1748-403E-8633-6DA1D86E380E}" type="slidenum">
              <a:rPr lang="en-US" smtClean="0"/>
              <a:t>‹#›</a:t>
            </a:fld>
            <a:endParaRPr lang="en-US"/>
          </a:p>
        </p:txBody>
      </p:sp>
    </p:spTree>
    <p:extLst>
      <p:ext uri="{BB962C8B-B14F-4D97-AF65-F5344CB8AC3E}">
        <p14:creationId xmlns:p14="http://schemas.microsoft.com/office/powerpoint/2010/main" val="24753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CEDBB3-60DB-4659-BA3D-286C49AE14F4}"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2055420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789437-338C-45AD-87D8-6C1F6E5BF00A}"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4053357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8B01C0-B09E-4947-A815-C5A38DD89A88}"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1208796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E28367-1066-40CF-BBFB-2390EFD82BEB}"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2457828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08730-B8EF-4C53-B8FA-481C24BF75B1}" type="datetime1">
              <a:rPr lang="en-US" smtClean="0"/>
              <a:t>4/23/2019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11988019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43202B-0AEC-4A90-94B2-19F49FB8AD73}"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1210420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B49541-9377-44BD-A1F1-8B50D4D2652E}" type="datetime1">
              <a:rPr lang="en-US" smtClean="0"/>
              <a:t>4/23/2019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29437639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52DD07-5A3F-4E59-8DE1-8EAE3FAF8638}" type="datetime1">
              <a:rPr lang="en-US" smtClean="0"/>
              <a:t>4/23/2019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2394381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A86C9C-7EE9-4CF1-BBEF-E2D91821645A}" type="datetime1">
              <a:rPr lang="en-US" smtClean="0"/>
              <a:t>4/23/2019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371867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9C4912-368F-40C1-90EE-DB4C05D43D8F}"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906438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B198B8-6F68-459B-AA45-DE3BA971D57C}" type="datetime1">
              <a:rPr lang="en-US" smtClean="0"/>
              <a:t>4/23/2019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0C2225-F6A7-4781-82F8-A41EC9C28323}" type="slidenum">
              <a:rPr lang="en-US" smtClean="0"/>
              <a:t>‹#›</a:t>
            </a:fld>
            <a:endParaRPr lang="en-US"/>
          </a:p>
        </p:txBody>
      </p:sp>
    </p:spTree>
    <p:extLst>
      <p:ext uri="{BB962C8B-B14F-4D97-AF65-F5344CB8AC3E}">
        <p14:creationId xmlns:p14="http://schemas.microsoft.com/office/powerpoint/2010/main" val="3688389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B88500A-B088-4F22-A24E-AA445FB4C440}" type="datetime1">
              <a:rPr lang="en-US" smtClean="0"/>
              <a:t>4/23/2019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0C2225-F6A7-4781-82F8-A41EC9C28323}" type="slidenum">
              <a:rPr lang="en-US" smtClean="0"/>
              <a:t>‹#›</a:t>
            </a:fld>
            <a:endParaRPr lang="en-US"/>
          </a:p>
        </p:txBody>
      </p:sp>
    </p:spTree>
    <p:extLst>
      <p:ext uri="{BB962C8B-B14F-4D97-AF65-F5344CB8AC3E}">
        <p14:creationId xmlns:p14="http://schemas.microsoft.com/office/powerpoint/2010/main" val="2999444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990600"/>
            <a:ext cx="9144000" cy="5867400"/>
          </a:xfrm>
        </p:spPr>
        <p:txBody>
          <a:bodyPr>
            <a:normAutofit lnSpcReduction="10000"/>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The ancient Jewish wedding is a custom that every Christian should study and understand. Why? Because it is interesting to note how often Jesus followed the steps of a Jewish bridegroom when taking His own bride, the church.</a:t>
            </a:r>
          </a:p>
          <a:p>
            <a:pPr lvl="1"/>
            <a:r>
              <a:rPr lang="en-US" b="1" i="1" dirty="0" smtClean="0">
                <a:effectLst>
                  <a:outerShdw blurRad="38100" dist="38100" dir="2700000" algn="tl">
                    <a:srgbClr val="000000">
                      <a:alpha val="43137"/>
                    </a:srgbClr>
                  </a:outerShdw>
                </a:effectLst>
              </a:rPr>
              <a:t>Please “Google” or find other sources concerning an “</a:t>
            </a:r>
            <a:r>
              <a:rPr lang="en-US" b="1" i="1" dirty="0">
                <a:effectLst>
                  <a:outerShdw blurRad="38100" dist="38100" dir="2700000" algn="tl">
                    <a:srgbClr val="000000">
                      <a:alpha val="43137"/>
                    </a:srgbClr>
                  </a:outerShdw>
                </a:effectLst>
              </a:rPr>
              <a:t>A</a:t>
            </a:r>
            <a:r>
              <a:rPr lang="en-US" b="1" i="1" dirty="0" smtClean="0">
                <a:effectLst>
                  <a:outerShdw blurRad="38100" dist="38100" dir="2700000" algn="tl">
                    <a:srgbClr val="000000">
                      <a:alpha val="43137"/>
                    </a:srgbClr>
                  </a:outerShdw>
                </a:effectLst>
              </a:rPr>
              <a:t>ncient Jewish Wedding”. </a:t>
            </a:r>
          </a:p>
          <a:p>
            <a:pPr lvl="1"/>
            <a:r>
              <a:rPr lang="en-US" b="1" i="1" dirty="0" smtClean="0">
                <a:effectLst>
                  <a:outerShdw blurRad="38100" dist="38100" dir="2700000" algn="tl">
                    <a:srgbClr val="000000">
                      <a:alpha val="43137"/>
                    </a:srgbClr>
                  </a:outerShdw>
                </a:effectLst>
              </a:rPr>
              <a:t>Concerning the church, Jesus is the Bridegroom. </a:t>
            </a:r>
            <a:r>
              <a:rPr lang="en-US" b="1" i="1" dirty="0" smtClean="0">
                <a:solidFill>
                  <a:srgbClr val="FF0000"/>
                </a:solidFill>
                <a:effectLst>
                  <a:outerShdw blurRad="38100" dist="38100" dir="2700000" algn="tl">
                    <a:srgbClr val="000000">
                      <a:alpha val="43137"/>
                    </a:srgbClr>
                  </a:outerShdw>
                </a:effectLst>
              </a:rPr>
              <a:t>Rev. 21:9 </a:t>
            </a:r>
            <a:r>
              <a:rPr lang="en-US" b="1" i="1" dirty="0" smtClean="0">
                <a:effectLst>
                  <a:outerShdw blurRad="38100" dist="38100" dir="2700000" algn="tl">
                    <a:srgbClr val="000000">
                      <a:alpha val="43137"/>
                    </a:srgbClr>
                  </a:outerShdw>
                </a:effectLst>
              </a:rPr>
              <a:t>NKJV, “…Come, I will show you the bride, the Lamb’s wife.” The Lamb is Jesus. </a:t>
            </a:r>
            <a:r>
              <a:rPr lang="en-US" b="1" i="1" dirty="0" smtClean="0">
                <a:solidFill>
                  <a:srgbClr val="FF0000"/>
                </a:solidFill>
                <a:effectLst>
                  <a:outerShdw blurRad="38100" dist="38100" dir="2700000" algn="tl">
                    <a:srgbClr val="000000">
                      <a:alpha val="43137"/>
                    </a:srgbClr>
                  </a:outerShdw>
                </a:effectLst>
              </a:rPr>
              <a:t>John 1:29 </a:t>
            </a:r>
            <a:r>
              <a:rPr lang="en-US" b="1" i="1" dirty="0" smtClean="0">
                <a:effectLst>
                  <a:outerShdw blurRad="38100" dist="38100" dir="2700000" algn="tl">
                    <a:srgbClr val="000000">
                      <a:alpha val="43137"/>
                    </a:srgbClr>
                  </a:outerShdw>
                </a:effectLst>
              </a:rPr>
              <a:t>NKJV, “The next day John saw Jesus coming toward him, and said, ‘Behold! The Lamb of God who takes away the sin of the world!’” </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a:t>
            </a:fld>
            <a:endParaRPr lang="en-US" sz="2800" b="1" dirty="0"/>
          </a:p>
        </p:txBody>
      </p:sp>
    </p:spTree>
    <p:extLst>
      <p:ext uri="{BB962C8B-B14F-4D97-AF65-F5344CB8AC3E}">
        <p14:creationId xmlns:p14="http://schemas.microsoft.com/office/powerpoint/2010/main" val="949455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one: The selection of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Concerning Jesus’ bride…the Bride for Jesus (</a:t>
            </a:r>
            <a:r>
              <a:rPr lang="en-US" b="1" i="1" dirty="0" smtClean="0">
                <a:solidFill>
                  <a:srgbClr val="FF0000"/>
                </a:solidFill>
                <a:effectLst>
                  <a:outerShdw blurRad="38100" dist="38100" dir="2700000" algn="tl">
                    <a:srgbClr val="000000">
                      <a:alpha val="43137"/>
                    </a:srgbClr>
                  </a:outerShdw>
                </a:effectLst>
              </a:rPr>
              <a:t>His church</a:t>
            </a:r>
            <a:r>
              <a:rPr lang="en-US" b="1" i="1" dirty="0" smtClean="0">
                <a:effectLst>
                  <a:outerShdw blurRad="38100" dist="38100" dir="2700000" algn="tl">
                    <a:srgbClr val="000000">
                      <a:alpha val="43137"/>
                    </a:srgbClr>
                  </a:outerShdw>
                </a:effectLst>
              </a:rPr>
              <a:t>) was in the Father’s mind before the foundation of the world. </a:t>
            </a:r>
            <a:r>
              <a:rPr lang="en-US" b="1" i="1" dirty="0" smtClean="0">
                <a:solidFill>
                  <a:srgbClr val="FF0000"/>
                </a:solidFill>
                <a:effectLst>
                  <a:outerShdw blurRad="38100" dist="38100" dir="2700000" algn="tl">
                    <a:srgbClr val="000000">
                      <a:alpha val="43137"/>
                    </a:srgbClr>
                  </a:outerShdw>
                </a:effectLst>
              </a:rPr>
              <a:t>Eph. 1:3-4 </a:t>
            </a:r>
            <a:r>
              <a:rPr lang="en-US" b="1" i="1" dirty="0" smtClean="0">
                <a:effectLst>
                  <a:outerShdw blurRad="38100" dist="38100" dir="2700000" algn="tl">
                    <a:srgbClr val="000000">
                      <a:alpha val="43137"/>
                    </a:srgbClr>
                  </a:outerShdw>
                </a:effectLst>
              </a:rPr>
              <a:t>NASB, “Blessed be the God and Father of our Lord Jesus Christ, who has blessed us with every spiritual blessing in the heavenly places (</a:t>
            </a:r>
            <a:r>
              <a:rPr lang="en-US" b="1" i="1" dirty="0" smtClean="0">
                <a:solidFill>
                  <a:srgbClr val="FF0000"/>
                </a:solidFill>
                <a:effectLst>
                  <a:outerShdw blurRad="38100" dist="38100" dir="2700000" algn="tl">
                    <a:srgbClr val="000000">
                      <a:alpha val="43137"/>
                    </a:srgbClr>
                  </a:outerShdw>
                </a:effectLst>
              </a:rPr>
              <a:t>The Church</a:t>
            </a:r>
            <a:r>
              <a:rPr lang="en-US" b="1" i="1" dirty="0" smtClean="0">
                <a:effectLst>
                  <a:outerShdw blurRad="38100" dist="38100" dir="2700000" algn="tl">
                    <a:srgbClr val="000000">
                      <a:alpha val="43137"/>
                    </a:srgbClr>
                  </a:outerShdw>
                </a:effectLst>
              </a:rPr>
              <a:t>) in Christ,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4</a:t>
            </a:r>
            <a:r>
              <a:rPr lang="en-US" b="1" i="1" dirty="0" smtClean="0">
                <a:effectLst>
                  <a:outerShdw blurRad="38100" dist="38100" dir="2700000" algn="tl">
                    <a:srgbClr val="000000">
                      <a:alpha val="43137"/>
                    </a:srgbClr>
                  </a:outerShdw>
                </a:effectLst>
              </a:rPr>
              <a:t> just as He (</a:t>
            </a:r>
            <a:r>
              <a:rPr lang="en-US" b="1" i="1" dirty="0" smtClean="0">
                <a:solidFill>
                  <a:srgbClr val="FF0000"/>
                </a:solidFill>
                <a:effectLst>
                  <a:outerShdw blurRad="38100" dist="38100" dir="2700000" algn="tl">
                    <a:srgbClr val="000000">
                      <a:alpha val="43137"/>
                    </a:srgbClr>
                  </a:outerShdw>
                </a:effectLst>
              </a:rPr>
              <a:t>God</a:t>
            </a:r>
            <a:r>
              <a:rPr lang="en-US" b="1" i="1" dirty="0" smtClean="0">
                <a:effectLst>
                  <a:outerShdw blurRad="38100" dist="38100" dir="2700000" algn="tl">
                    <a:srgbClr val="000000">
                      <a:alpha val="43137"/>
                    </a:srgbClr>
                  </a:outerShdw>
                </a:effectLst>
              </a:rPr>
              <a:t>) chose us in Him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before the foundation of the world,…”</a:t>
            </a:r>
          </a:p>
          <a:p>
            <a:r>
              <a:rPr lang="en-US" b="1" i="1" dirty="0" smtClean="0">
                <a:effectLst>
                  <a:outerShdw blurRad="38100" dist="38100" dir="2700000" algn="tl">
                    <a:srgbClr val="000000">
                      <a:alpha val="43137"/>
                    </a:srgbClr>
                  </a:outerShdw>
                </a:effectLst>
              </a:rPr>
              <a:t>A father wants the best bride for his son.  Abraham did not want Isaac to marry a Canaanite, </a:t>
            </a:r>
            <a:r>
              <a:rPr lang="en-US" b="1" i="1" dirty="0" smtClean="0">
                <a:solidFill>
                  <a:srgbClr val="FF0000"/>
                </a:solidFill>
                <a:effectLst>
                  <a:outerShdw blurRad="38100" dist="38100" dir="2700000" algn="tl">
                    <a:srgbClr val="000000">
                      <a:alpha val="43137"/>
                    </a:srgbClr>
                  </a:outerShdw>
                </a:effectLst>
              </a:rPr>
              <a:t>Gen. 24:3-4</a:t>
            </a:r>
            <a:r>
              <a:rPr lang="en-US" b="1" i="1" dirty="0" smtClean="0">
                <a:effectLst>
                  <a:outerShdw blurRad="38100" dist="38100" dir="2700000" algn="tl">
                    <a:srgbClr val="000000">
                      <a:alpha val="43137"/>
                    </a:srgbClr>
                  </a:outerShdw>
                </a:effectLst>
              </a:rPr>
              <a:t>. As a father, shouldn’t we want our son’s bride to be a Christian? </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10</a:t>
            </a:fld>
            <a:endParaRPr lang="en-US" sz="2800" b="1" dirty="0"/>
          </a:p>
        </p:txBody>
      </p:sp>
    </p:spTree>
    <p:extLst>
      <p:ext uri="{BB962C8B-B14F-4D97-AF65-F5344CB8AC3E}">
        <p14:creationId xmlns:p14="http://schemas.microsoft.com/office/powerpoint/2010/main" val="4275400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lstStyle/>
          <a:p>
            <a:r>
              <a:rPr lang="en-US" b="1" i="1" dirty="0" smtClean="0">
                <a:effectLst>
                  <a:outerShdw blurRad="38100" dist="38100" dir="2700000" algn="tl">
                    <a:srgbClr val="000000">
                      <a:alpha val="43137"/>
                    </a:srgbClr>
                  </a:outerShdw>
                </a:effectLst>
              </a:rPr>
              <a:t>Step one: The selection of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914400"/>
            <a:ext cx="9144000" cy="5943600"/>
          </a:xfrm>
        </p:spPr>
        <p:txBody>
          <a:bodyPr>
            <a:normAutofit fontScale="92500"/>
          </a:bodyPr>
          <a:lstStyle/>
          <a:p>
            <a:r>
              <a:rPr lang="en-US" b="1" i="1" dirty="0" smtClean="0">
                <a:effectLst>
                  <a:outerShdw blurRad="38100" dist="38100" dir="2700000" algn="tl">
                    <a:srgbClr val="000000">
                      <a:alpha val="43137"/>
                    </a:srgbClr>
                  </a:outerShdw>
                </a:effectLst>
              </a:rPr>
              <a:t>Jesus is particular in whom becomes a part of His bride. </a:t>
            </a:r>
          </a:p>
          <a:p>
            <a:r>
              <a:rPr lang="en-US" b="1" i="1" dirty="0" smtClean="0">
                <a:effectLst>
                  <a:outerShdw blurRad="38100" dist="38100" dir="2700000" algn="tl">
                    <a:srgbClr val="000000">
                      <a:alpha val="43137"/>
                    </a:srgbClr>
                  </a:outerShdw>
                </a:effectLst>
              </a:rPr>
              <a:t>We must believe in Him, Repent of our sins, Confess Him before man and be baptized for the remission of our sins. Then Jesus will choose us to be a part of His church (</a:t>
            </a:r>
            <a:r>
              <a:rPr lang="en-US" b="1" i="1" dirty="0" smtClean="0">
                <a:solidFill>
                  <a:srgbClr val="FF0000"/>
                </a:solidFill>
                <a:effectLst>
                  <a:outerShdw blurRad="38100" dist="38100" dir="2700000" algn="tl">
                    <a:srgbClr val="000000">
                      <a:alpha val="43137"/>
                    </a:srgbClr>
                  </a:outerShdw>
                </a:effectLst>
              </a:rPr>
              <a:t>His Bride, Acts 2:47</a:t>
            </a:r>
            <a:r>
              <a:rPr lang="en-US" b="1" i="1" dirty="0" smtClean="0">
                <a:effectLst>
                  <a:outerShdw blurRad="38100" dist="38100" dir="2700000" algn="tl">
                    <a:srgbClr val="000000">
                      <a:alpha val="43137"/>
                    </a:srgbClr>
                  </a:outerShdw>
                </a:effectLst>
              </a:rPr>
              <a:t>). He will add to His church (</a:t>
            </a:r>
            <a:r>
              <a:rPr lang="en-US" b="1" i="1" dirty="0" smtClean="0">
                <a:solidFill>
                  <a:srgbClr val="FF0000"/>
                </a:solidFill>
                <a:effectLst>
                  <a:outerShdw blurRad="38100" dist="38100" dir="2700000" algn="tl">
                    <a:srgbClr val="000000">
                      <a:alpha val="43137"/>
                    </a:srgbClr>
                  </a:outerShdw>
                </a:effectLst>
              </a:rPr>
              <a:t>His bride</a:t>
            </a:r>
            <a:r>
              <a:rPr lang="en-US" b="1" i="1" dirty="0" smtClean="0">
                <a:effectLst>
                  <a:outerShdw blurRad="38100" dist="38100" dir="2700000" algn="tl">
                    <a:srgbClr val="000000">
                      <a:alpha val="43137"/>
                    </a:srgbClr>
                  </a:outerShdw>
                </a:effectLst>
              </a:rPr>
              <a:t>) those who are being saved. </a:t>
            </a:r>
          </a:p>
          <a:p>
            <a:r>
              <a:rPr lang="en-US" b="1" i="1" dirty="0" smtClean="0">
                <a:effectLst>
                  <a:outerShdw blurRad="38100" dist="38100" dir="2700000" algn="tl">
                    <a:srgbClr val="000000">
                      <a:alpha val="43137"/>
                    </a:srgbClr>
                  </a:outerShdw>
                </a:effectLst>
              </a:rPr>
              <a:t>Jesus chose His apostles. </a:t>
            </a:r>
            <a:r>
              <a:rPr lang="en-US" b="1" i="1" dirty="0" smtClean="0">
                <a:solidFill>
                  <a:srgbClr val="FF0000"/>
                </a:solidFill>
                <a:effectLst>
                  <a:outerShdw blurRad="38100" dist="38100" dir="2700000" algn="tl">
                    <a:srgbClr val="000000">
                      <a:alpha val="43137"/>
                    </a:srgbClr>
                  </a:outerShdw>
                </a:effectLst>
              </a:rPr>
              <a:t>John 15:16 </a:t>
            </a:r>
            <a:r>
              <a:rPr lang="en-US" b="1" i="1" dirty="0" smtClean="0">
                <a:effectLst>
                  <a:outerShdw blurRad="38100" dist="38100" dir="2700000" algn="tl">
                    <a:srgbClr val="000000">
                      <a:alpha val="43137"/>
                    </a:srgbClr>
                  </a:outerShdw>
                </a:effectLst>
              </a:rPr>
              <a:t>NASB, “You did not choose Me but I chose you,…”</a:t>
            </a:r>
          </a:p>
          <a:p>
            <a:r>
              <a:rPr lang="en-US" b="1" i="1" dirty="0" smtClean="0">
                <a:effectLst>
                  <a:outerShdw blurRad="38100" dist="38100" dir="2700000" algn="tl">
                    <a:srgbClr val="000000">
                      <a:alpha val="43137"/>
                    </a:srgbClr>
                  </a:outerShdw>
                </a:effectLst>
              </a:rPr>
              <a:t>The apostles were the first in the church. Hence, they were the first to become a part of Jesus’ bride (</a:t>
            </a:r>
            <a:r>
              <a:rPr lang="en-US" b="1" i="1" dirty="0" smtClean="0">
                <a:solidFill>
                  <a:srgbClr val="FF0000"/>
                </a:solidFill>
                <a:effectLst>
                  <a:outerShdw blurRad="38100" dist="38100" dir="2700000" algn="tl">
                    <a:srgbClr val="000000">
                      <a:alpha val="43137"/>
                    </a:srgbClr>
                  </a:outerShdw>
                </a:effectLst>
              </a:rPr>
              <a:t>the church</a:t>
            </a:r>
            <a:r>
              <a:rPr lang="en-US" b="1" i="1" dirty="0" smtClean="0">
                <a:effectLst>
                  <a:outerShdw blurRad="38100" dist="38100" dir="2700000" algn="tl">
                    <a:srgbClr val="000000">
                      <a:alpha val="43137"/>
                    </a:srgbClr>
                  </a:outerShdw>
                </a:effectLst>
              </a:rPr>
              <a:t>). The Bridegroom chose the Bride (</a:t>
            </a:r>
            <a:r>
              <a:rPr lang="en-US" b="1" i="1" dirty="0" smtClean="0">
                <a:solidFill>
                  <a:srgbClr val="FF0000"/>
                </a:solidFill>
                <a:effectLst>
                  <a:outerShdw blurRad="38100" dist="38100" dir="2700000" algn="tl">
                    <a:srgbClr val="000000">
                      <a:alpha val="43137"/>
                    </a:srgbClr>
                  </a:outerShdw>
                </a:effectLst>
              </a:rPr>
              <a:t>His church</a:t>
            </a:r>
            <a:r>
              <a:rPr lang="en-US" b="1" i="1" dirty="0" smtClean="0">
                <a:effectLst>
                  <a:outerShdw blurRad="38100" dist="38100" dir="2700000" algn="tl">
                    <a:srgbClr val="000000">
                      <a:alpha val="43137"/>
                    </a:srgbClr>
                  </a:outerShdw>
                </a:effectLst>
              </a:rPr>
              <a:t>). </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11</a:t>
            </a:fld>
            <a:endParaRPr lang="en-US" sz="2800" b="1" dirty="0"/>
          </a:p>
        </p:txBody>
      </p:sp>
    </p:spTree>
    <p:extLst>
      <p:ext uri="{BB962C8B-B14F-4D97-AF65-F5344CB8AC3E}">
        <p14:creationId xmlns:p14="http://schemas.microsoft.com/office/powerpoint/2010/main" val="2740406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Two: The price of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fontScale="92500" lnSpcReduction="20000"/>
          </a:bodyPr>
          <a:lstStyle/>
          <a:p>
            <a:r>
              <a:rPr lang="en-US" b="1" i="1" dirty="0" smtClean="0">
                <a:effectLst>
                  <a:outerShdw blurRad="38100" dist="38100" dir="2700000" algn="tl">
                    <a:srgbClr val="000000">
                      <a:alpha val="43137"/>
                    </a:srgbClr>
                  </a:outerShdw>
                </a:effectLst>
              </a:rPr>
              <a:t>As previously mentioned, God the Father and Jesus the Son agreed upon what was to be paid for Jesus’ bride. It was Jesus’ life. He died upon the cross.</a:t>
            </a:r>
          </a:p>
          <a:p>
            <a:r>
              <a:rPr lang="en-US" b="1" i="1" dirty="0" smtClean="0">
                <a:effectLst>
                  <a:outerShdw blurRad="38100" dist="38100" dir="2700000" algn="tl">
                    <a:srgbClr val="000000">
                      <a:alpha val="43137"/>
                    </a:srgbClr>
                  </a:outerShdw>
                </a:effectLst>
              </a:rPr>
              <a:t>Concerning the Father, </a:t>
            </a:r>
            <a:r>
              <a:rPr lang="en-US" b="1" i="1" dirty="0" smtClean="0">
                <a:solidFill>
                  <a:srgbClr val="FF0000"/>
                </a:solidFill>
                <a:effectLst>
                  <a:outerShdw blurRad="38100" dist="38100" dir="2700000" algn="tl">
                    <a:srgbClr val="000000">
                      <a:alpha val="43137"/>
                    </a:srgbClr>
                  </a:outerShdw>
                </a:effectLst>
              </a:rPr>
              <a:t>John 3:16 </a:t>
            </a:r>
            <a:r>
              <a:rPr lang="en-US" b="1" i="1" dirty="0" smtClean="0">
                <a:effectLst>
                  <a:outerShdw blurRad="38100" dist="38100" dir="2700000" algn="tl">
                    <a:srgbClr val="000000">
                      <a:alpha val="43137"/>
                    </a:srgbClr>
                  </a:outerShdw>
                </a:effectLst>
              </a:rPr>
              <a:t>NASB, “For God so love the world, that He gave His only begotten Son,…”</a:t>
            </a:r>
          </a:p>
          <a:p>
            <a:r>
              <a:rPr lang="en-US" b="1" i="1" dirty="0" smtClean="0">
                <a:effectLst>
                  <a:outerShdw blurRad="38100" dist="38100" dir="2700000" algn="tl">
                    <a:srgbClr val="000000">
                      <a:alpha val="43137"/>
                    </a:srgbClr>
                  </a:outerShdw>
                </a:effectLst>
              </a:rPr>
              <a:t>Concerning the Son, Jesus purchased His bride with His own blood, </a:t>
            </a:r>
            <a:r>
              <a:rPr lang="en-US" b="1" i="1" dirty="0" smtClean="0">
                <a:solidFill>
                  <a:srgbClr val="FF0000"/>
                </a:solidFill>
                <a:effectLst>
                  <a:outerShdw blurRad="38100" dist="38100" dir="2700000" algn="tl">
                    <a:srgbClr val="000000">
                      <a:alpha val="43137"/>
                    </a:srgbClr>
                  </a:outerShdw>
                </a:effectLst>
              </a:rPr>
              <a:t>Acts 20:28</a:t>
            </a:r>
            <a:r>
              <a:rPr lang="en-US" b="1" i="1" dirty="0" smtClean="0">
                <a:effectLst>
                  <a:outerShdw blurRad="38100" dist="38100" dir="2700000" algn="tl">
                    <a:srgbClr val="000000">
                      <a:alpha val="43137"/>
                    </a:srgbClr>
                  </a:outerShdw>
                </a:effectLst>
              </a:rPr>
              <a:t>.</a:t>
            </a:r>
          </a:p>
          <a:p>
            <a:r>
              <a:rPr lang="en-US" b="1" i="1" dirty="0" smtClean="0">
                <a:effectLst>
                  <a:outerShdw blurRad="38100" dist="38100" dir="2700000" algn="tl">
                    <a:srgbClr val="000000">
                      <a:alpha val="43137"/>
                    </a:srgbClr>
                  </a:outerShdw>
                </a:effectLst>
              </a:rPr>
              <a:t>As a bride, who is waiting on her Bridegroom, we need to keep in mind the price the Bridegroom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paid for us.</a:t>
            </a:r>
          </a:p>
          <a:p>
            <a:r>
              <a:rPr lang="en-US" b="1" i="1" dirty="0" smtClean="0">
                <a:solidFill>
                  <a:srgbClr val="FF0000"/>
                </a:solidFill>
                <a:effectLst>
                  <a:outerShdw blurRad="38100" dist="38100" dir="2700000" algn="tl">
                    <a:srgbClr val="000000">
                      <a:alpha val="43137"/>
                    </a:srgbClr>
                  </a:outerShdw>
                </a:effectLst>
              </a:rPr>
              <a:t>1 Pet. 1:18 </a:t>
            </a:r>
            <a:r>
              <a:rPr lang="en-US" b="1" i="1" dirty="0" smtClean="0">
                <a:effectLst>
                  <a:outerShdw blurRad="38100" dist="38100" dir="2700000" algn="tl">
                    <a:srgbClr val="000000">
                      <a:alpha val="43137"/>
                    </a:srgbClr>
                  </a:outerShdw>
                </a:effectLst>
              </a:rPr>
              <a:t>NASB, “Knowing that you were not redeemed with perishable things like silver or gold from your futile way of life…”</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12</a:t>
            </a:fld>
            <a:endParaRPr lang="en-US" sz="2800" b="1" dirty="0"/>
          </a:p>
        </p:txBody>
      </p:sp>
    </p:spTree>
    <p:extLst>
      <p:ext uri="{BB962C8B-B14F-4D97-AF65-F5344CB8AC3E}">
        <p14:creationId xmlns:p14="http://schemas.microsoft.com/office/powerpoint/2010/main" val="703826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Two: The price of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fontScale="92500" lnSpcReduction="10000"/>
          </a:bodyPr>
          <a:lstStyle/>
          <a:p>
            <a:r>
              <a:rPr lang="en-US" b="1" i="1" dirty="0" smtClean="0">
                <a:solidFill>
                  <a:srgbClr val="FF0000"/>
                </a:solidFill>
                <a:effectLst>
                  <a:outerShdw blurRad="38100" dist="38100" dir="2700000" algn="tl">
                    <a:srgbClr val="000000">
                      <a:alpha val="43137"/>
                    </a:srgbClr>
                  </a:outerShdw>
                </a:effectLst>
              </a:rPr>
              <a:t>1 Cor. 6:20 </a:t>
            </a:r>
            <a:r>
              <a:rPr lang="en-US" b="1" i="1" dirty="0" smtClean="0">
                <a:effectLst>
                  <a:outerShdw blurRad="38100" dist="38100" dir="2700000" algn="tl">
                    <a:srgbClr val="000000">
                      <a:alpha val="43137"/>
                    </a:srgbClr>
                  </a:outerShdw>
                </a:effectLst>
              </a:rPr>
              <a:t>NASB, “For you have been bought with a price: therefore glorify God in your body.” </a:t>
            </a:r>
          </a:p>
          <a:p>
            <a:r>
              <a:rPr lang="en-US" b="1" i="1" dirty="0" smtClean="0">
                <a:effectLst>
                  <a:outerShdw blurRad="38100" dist="38100" dir="2700000" algn="tl">
                    <a:srgbClr val="000000">
                      <a:alpha val="43137"/>
                    </a:srgbClr>
                  </a:outerShdw>
                </a:effectLst>
              </a:rPr>
              <a:t>Jesus is not only our Bridegroom, He is our friend. </a:t>
            </a:r>
            <a:r>
              <a:rPr lang="en-US" b="1" i="1" dirty="0" smtClean="0">
                <a:solidFill>
                  <a:srgbClr val="FF0000"/>
                </a:solidFill>
                <a:effectLst>
                  <a:outerShdw blurRad="38100" dist="38100" dir="2700000" algn="tl">
                    <a:srgbClr val="000000">
                      <a:alpha val="43137"/>
                    </a:srgbClr>
                  </a:outerShdw>
                </a:effectLst>
              </a:rPr>
              <a:t>John 15:13 </a:t>
            </a:r>
            <a:r>
              <a:rPr lang="en-US" b="1" i="1" dirty="0" smtClean="0">
                <a:effectLst>
                  <a:outerShdw blurRad="38100" dist="38100" dir="2700000" algn="tl">
                    <a:srgbClr val="000000">
                      <a:alpha val="43137"/>
                    </a:srgbClr>
                  </a:outerShdw>
                </a:effectLst>
              </a:rPr>
              <a:t>NASB, “Greater love has no one than this, that one lay down his life for his friends.”</a:t>
            </a:r>
          </a:p>
          <a:p>
            <a:r>
              <a:rPr lang="en-US" b="1" i="1" dirty="0" smtClean="0">
                <a:effectLst>
                  <a:outerShdw blurRad="38100" dist="38100" dir="2700000" algn="tl">
                    <a:srgbClr val="000000">
                      <a:alpha val="43137"/>
                    </a:srgbClr>
                  </a:outerShdw>
                </a:effectLst>
              </a:rPr>
              <a:t>Our Bridegroom gave His life for His bride (</a:t>
            </a:r>
            <a:r>
              <a:rPr lang="en-US" b="1" i="1" dirty="0" smtClean="0">
                <a:solidFill>
                  <a:srgbClr val="FF0000"/>
                </a:solidFill>
                <a:effectLst>
                  <a:outerShdw blurRad="38100" dist="38100" dir="2700000" algn="tl">
                    <a:srgbClr val="000000">
                      <a:alpha val="43137"/>
                    </a:srgbClr>
                  </a:outerShdw>
                </a:effectLst>
              </a:rPr>
              <a:t>the church, Acts 20:28</a:t>
            </a:r>
            <a:r>
              <a:rPr lang="en-US" b="1" i="1" dirty="0" smtClean="0">
                <a:effectLst>
                  <a:outerShdw blurRad="38100" dist="38100" dir="2700000" algn="tl">
                    <a:srgbClr val="000000">
                      <a:alpha val="43137"/>
                    </a:srgbClr>
                  </a:outerShdw>
                </a:effectLst>
              </a:rPr>
              <a:t>). Jesus purchased His church (</a:t>
            </a:r>
            <a:r>
              <a:rPr lang="en-US" b="1" i="1" dirty="0" smtClean="0">
                <a:solidFill>
                  <a:srgbClr val="FF0000"/>
                </a:solidFill>
                <a:effectLst>
                  <a:outerShdw blurRad="38100" dist="38100" dir="2700000" algn="tl">
                    <a:srgbClr val="000000">
                      <a:alpha val="43137"/>
                    </a:srgbClr>
                  </a:outerShdw>
                </a:effectLst>
              </a:rPr>
              <a:t>His bride</a:t>
            </a:r>
            <a:r>
              <a:rPr lang="en-US" b="1" i="1" dirty="0" smtClean="0">
                <a:effectLst>
                  <a:outerShdw blurRad="38100" dist="38100" dir="2700000" algn="tl">
                    <a:srgbClr val="000000">
                      <a:alpha val="43137"/>
                    </a:srgbClr>
                  </a:outerShdw>
                </a:effectLst>
              </a:rPr>
              <a:t>) with His own blood. </a:t>
            </a:r>
          </a:p>
          <a:p>
            <a:r>
              <a:rPr lang="en-US" b="1" i="1" dirty="0" smtClean="0">
                <a:effectLst>
                  <a:outerShdw blurRad="38100" dist="38100" dir="2700000" algn="tl">
                    <a:srgbClr val="000000">
                      <a:alpha val="43137"/>
                    </a:srgbClr>
                  </a:outerShdw>
                </a:effectLst>
              </a:rPr>
              <a:t>In a physical  world, this could not happen. Why? Because the bridegroom would be dead. But in the spiritual it did happen! The church is a spiritual kingdom. It is not of this world (</a:t>
            </a:r>
            <a:r>
              <a:rPr lang="en-US" b="1" i="1" dirty="0" smtClean="0">
                <a:solidFill>
                  <a:srgbClr val="FF0000"/>
                </a:solidFill>
                <a:effectLst>
                  <a:outerShdw blurRad="38100" dist="38100" dir="2700000" algn="tl">
                    <a:srgbClr val="000000">
                      <a:alpha val="43137"/>
                    </a:srgbClr>
                  </a:outerShdw>
                </a:effectLst>
              </a:rPr>
              <a:t>John 18:36, Jesus told Pilate. In </a:t>
            </a:r>
            <a:r>
              <a:rPr lang="en-US" b="1" i="1" dirty="0" err="1" smtClean="0">
                <a:solidFill>
                  <a:srgbClr val="FF0000"/>
                </a:solidFill>
                <a:effectLst>
                  <a:outerShdw blurRad="38100" dist="38100" dir="2700000" algn="tl">
                    <a:srgbClr val="000000">
                      <a:alpha val="43137"/>
                    </a:srgbClr>
                  </a:outerShdw>
                </a:effectLst>
              </a:rPr>
              <a:t>Lk</a:t>
            </a:r>
            <a:r>
              <a:rPr lang="en-US" b="1" i="1" dirty="0" smtClean="0">
                <a:solidFill>
                  <a:srgbClr val="FF0000"/>
                </a:solidFill>
                <a:effectLst>
                  <a:outerShdw blurRad="38100" dist="38100" dir="2700000" algn="tl">
                    <a:srgbClr val="000000">
                      <a:alpha val="43137"/>
                    </a:srgbClr>
                  </a:outerShdw>
                </a:effectLst>
              </a:rPr>
              <a:t> 17:20-21, The kingdom is within us.</a:t>
            </a:r>
            <a:r>
              <a:rPr lang="en-US" b="1" i="1" dirty="0" smtClean="0">
                <a:effectLst>
                  <a:outerShdw blurRad="38100" dist="38100" dir="2700000" algn="tl">
                    <a:srgbClr val="000000">
                      <a:alpha val="43137"/>
                    </a:srgbClr>
                  </a:outerShdw>
                </a:effectLst>
              </a:rPr>
              <a:t>). </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13</a:t>
            </a:fld>
            <a:endParaRPr lang="en-US" sz="2800" b="1" dirty="0"/>
          </a:p>
        </p:txBody>
      </p:sp>
    </p:spTree>
    <p:extLst>
      <p:ext uri="{BB962C8B-B14F-4D97-AF65-F5344CB8AC3E}">
        <p14:creationId xmlns:p14="http://schemas.microsoft.com/office/powerpoint/2010/main" val="2544253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Three: The Betrothal</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066800"/>
            <a:ext cx="9144000" cy="5791200"/>
          </a:xfrm>
        </p:spPr>
        <p:txBody>
          <a:bodyPr>
            <a:normAutofit fontScale="85000" lnSpcReduction="10000"/>
          </a:bodyPr>
          <a:lstStyle/>
          <a:p>
            <a:r>
              <a:rPr lang="en-US" b="1" i="1" dirty="0" smtClean="0">
                <a:effectLst>
                  <a:outerShdw blurRad="38100" dist="38100" dir="2700000" algn="tl">
                    <a:srgbClr val="000000">
                      <a:alpha val="43137"/>
                    </a:srgbClr>
                  </a:outerShdw>
                </a:effectLst>
              </a:rPr>
              <a:t>The betrothal is much like our engagement today, but with a much greater sense of commitment. </a:t>
            </a:r>
          </a:p>
          <a:p>
            <a:r>
              <a:rPr lang="en-US" b="1" i="1" dirty="0" smtClean="0">
                <a:effectLst>
                  <a:outerShdw blurRad="38100" dist="38100" dir="2700000" algn="tl">
                    <a:srgbClr val="000000">
                      <a:alpha val="43137"/>
                    </a:srgbClr>
                  </a:outerShdw>
                </a:effectLst>
              </a:rPr>
              <a:t>During the betrothal the Jewish couple is actually entering into a covenant. The covenant is binding. </a:t>
            </a:r>
          </a:p>
          <a:p>
            <a:r>
              <a:rPr lang="en-US" b="1" i="1" dirty="0" smtClean="0">
                <a:effectLst>
                  <a:outerShdw blurRad="38100" dist="38100" dir="2700000" algn="tl">
                    <a:srgbClr val="000000">
                      <a:alpha val="43137"/>
                    </a:srgbClr>
                  </a:outerShdw>
                </a:effectLst>
              </a:rPr>
              <a:t>Once a couple entered into the covenant of a betrothal, they were legally married in all aspects except for the physical consummation of the marriage.</a:t>
            </a:r>
          </a:p>
          <a:p>
            <a:r>
              <a:rPr lang="en-US" b="1" i="1" dirty="0" smtClean="0">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Mt. 1:18-19 </a:t>
            </a:r>
            <a:r>
              <a:rPr lang="en-US" b="1" i="1" dirty="0" smtClean="0">
                <a:effectLst>
                  <a:outerShdw blurRad="38100" dist="38100" dir="2700000" algn="tl">
                    <a:srgbClr val="000000">
                      <a:alpha val="43137"/>
                    </a:srgbClr>
                  </a:outerShdw>
                </a:effectLst>
              </a:rPr>
              <a:t>NKJV, “Now the birth of Jesus Christ was as follows: After His mother Mary was betrothed to Joseph, before they came together, she was found with child of the Holy Spirit.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19 </a:t>
            </a:r>
            <a:r>
              <a:rPr lang="en-US" b="1" i="1" dirty="0" smtClean="0">
                <a:effectLst>
                  <a:outerShdw blurRad="38100" dist="38100" dir="2700000" algn="tl">
                    <a:srgbClr val="000000">
                      <a:alpha val="43137"/>
                    </a:srgbClr>
                  </a:outerShdw>
                </a:effectLst>
              </a:rPr>
              <a:t>Then Joseph her husband, being a just man, and not wanting to make her a public example, was minded to put her away secretly.”</a:t>
            </a:r>
          </a:p>
          <a:p>
            <a:pPr marL="0" indent="0">
              <a:buNone/>
            </a:pP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14</a:t>
            </a:fld>
            <a:endParaRPr lang="en-US" sz="2800" b="1" dirty="0"/>
          </a:p>
        </p:txBody>
      </p:sp>
    </p:spTree>
    <p:extLst>
      <p:ext uri="{BB962C8B-B14F-4D97-AF65-F5344CB8AC3E}">
        <p14:creationId xmlns:p14="http://schemas.microsoft.com/office/powerpoint/2010/main" val="362052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Three: The Betrothal</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The written marriage contract is drawn up. It is a covenant between the bridegroom and his bride.</a:t>
            </a:r>
          </a:p>
          <a:p>
            <a:r>
              <a:rPr lang="en-US" b="1" i="1" dirty="0" smtClean="0">
                <a:effectLst>
                  <a:outerShdw blurRad="38100" dist="38100" dir="2700000" algn="tl">
                    <a:srgbClr val="000000">
                      <a:alpha val="43137"/>
                    </a:srgbClr>
                  </a:outerShdw>
                </a:effectLst>
              </a:rPr>
              <a:t>This Covenant (</a:t>
            </a:r>
            <a:r>
              <a:rPr lang="en-US" b="1" i="1" dirty="0" smtClean="0">
                <a:solidFill>
                  <a:srgbClr val="FF0000"/>
                </a:solidFill>
                <a:effectLst>
                  <a:outerShdw blurRad="38100" dist="38100" dir="2700000" algn="tl">
                    <a:srgbClr val="000000">
                      <a:alpha val="43137"/>
                    </a:srgbClr>
                  </a:outerShdw>
                </a:effectLst>
              </a:rPr>
              <a:t>vows/promises</a:t>
            </a:r>
            <a:r>
              <a:rPr lang="en-US" b="1" i="1" dirty="0" smtClean="0">
                <a:effectLst>
                  <a:outerShdw blurRad="38100" dist="38100" dir="2700000" algn="tl">
                    <a:srgbClr val="000000">
                      <a:alpha val="43137"/>
                    </a:srgbClr>
                  </a:outerShdw>
                </a:effectLst>
              </a:rPr>
              <a:t>) takes place at the BETROTHAL.</a:t>
            </a:r>
            <a:endParaRPr lang="en-US" b="1" i="1" dirty="0">
              <a:effectLst>
                <a:outerShdw blurRad="38100" dist="38100" dir="2700000" algn="tl">
                  <a:srgbClr val="000000">
                    <a:alpha val="43137"/>
                  </a:srgbClr>
                </a:outerShdw>
              </a:effectLst>
            </a:endParaRPr>
          </a:p>
          <a:p>
            <a:r>
              <a:rPr lang="en-US" b="1" i="1" dirty="0" smtClean="0">
                <a:effectLst>
                  <a:outerShdw blurRad="38100" dist="38100" dir="2700000" algn="tl">
                    <a:srgbClr val="000000">
                      <a:alpha val="43137"/>
                    </a:srgbClr>
                  </a:outerShdw>
                </a:effectLst>
              </a:rPr>
              <a:t>The Hebrew term for Bridegroom is “HATAN” meaning: “ONE WHO ENTERS A COVENANT.” </a:t>
            </a:r>
          </a:p>
          <a:p>
            <a:r>
              <a:rPr lang="en-US" b="1" i="1" dirty="0" smtClean="0">
                <a:solidFill>
                  <a:srgbClr val="FF0000"/>
                </a:solidFill>
                <a:effectLst>
                  <a:outerShdw blurRad="38100" dist="38100" dir="2700000" algn="tl">
                    <a:srgbClr val="000000">
                      <a:alpha val="43137"/>
                    </a:srgbClr>
                  </a:outerShdw>
                </a:effectLst>
              </a:rPr>
              <a:t>Mal. 2:14 </a:t>
            </a:r>
            <a:r>
              <a:rPr lang="en-US" b="1" i="1" dirty="0" smtClean="0">
                <a:effectLst>
                  <a:outerShdw blurRad="38100" dist="38100" dir="2700000" algn="tl">
                    <a:srgbClr val="000000">
                      <a:alpha val="43137"/>
                    </a:srgbClr>
                  </a:outerShdw>
                </a:effectLst>
              </a:rPr>
              <a:t>NASB, “…Because the LORD has been a witness between you and the wife of your youth, against whom you have dealt treacherously, though she is your companion and your wife by covenant.”</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15</a:t>
            </a:fld>
            <a:endParaRPr lang="en-US" sz="2800" b="1" dirty="0"/>
          </a:p>
        </p:txBody>
      </p:sp>
    </p:spTree>
    <p:extLst>
      <p:ext uri="{BB962C8B-B14F-4D97-AF65-F5344CB8AC3E}">
        <p14:creationId xmlns:p14="http://schemas.microsoft.com/office/powerpoint/2010/main" val="3513612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Three: The Betrothal</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At the betrothal ceremony, the marriage contract or </a:t>
            </a:r>
            <a:r>
              <a:rPr lang="en-US" b="1" i="1" dirty="0" err="1" smtClean="0">
                <a:effectLst>
                  <a:outerShdw blurRad="38100" dist="38100" dir="2700000" algn="tl">
                    <a:srgbClr val="000000">
                      <a:alpha val="43137"/>
                    </a:srgbClr>
                  </a:outerShdw>
                </a:effectLst>
              </a:rPr>
              <a:t>Ketubah</a:t>
            </a:r>
            <a:r>
              <a:rPr lang="en-US" b="1" i="1" dirty="0" smtClean="0">
                <a:effectLst>
                  <a:outerShdw blurRad="38100" dist="38100" dir="2700000" algn="tl">
                    <a:srgbClr val="000000">
                      <a:alpha val="43137"/>
                    </a:srgbClr>
                  </a:outerShdw>
                </a:effectLst>
              </a:rPr>
              <a:t>, is presented to the father of the bride. It is signed by two witnesses. </a:t>
            </a:r>
          </a:p>
          <a:p>
            <a:r>
              <a:rPr lang="en-US" b="1" i="1" dirty="0" smtClean="0">
                <a:effectLst>
                  <a:outerShdw blurRad="38100" dist="38100" dir="2700000" algn="tl">
                    <a:srgbClr val="000000">
                      <a:alpha val="43137"/>
                    </a:srgbClr>
                  </a:outerShdw>
                </a:effectLst>
              </a:rPr>
              <a:t> The contract/</a:t>
            </a:r>
            <a:r>
              <a:rPr lang="en-US" b="1" i="1" dirty="0" err="1" smtClean="0">
                <a:effectLst>
                  <a:outerShdw blurRad="38100" dist="38100" dir="2700000" algn="tl">
                    <a:srgbClr val="000000">
                      <a:alpha val="43137"/>
                    </a:srgbClr>
                  </a:outerShdw>
                </a:effectLst>
              </a:rPr>
              <a:t>Ketubah</a:t>
            </a:r>
            <a:r>
              <a:rPr lang="en-US" b="1" i="1" dirty="0" smtClean="0">
                <a:effectLst>
                  <a:outerShdw blurRad="38100" dist="38100" dir="2700000" algn="tl">
                    <a:srgbClr val="000000">
                      <a:alpha val="43137"/>
                    </a:srgbClr>
                  </a:outerShdw>
                </a:effectLst>
              </a:rPr>
              <a:t> consists of all the bridegroom’s promises to his bride. </a:t>
            </a:r>
            <a:r>
              <a:rPr lang="en-US" b="1" i="1" u="sng" dirty="0" smtClean="0">
                <a:effectLst>
                  <a:outerShdw blurRad="38100" dist="38100" dir="2700000" algn="tl">
                    <a:srgbClr val="000000">
                      <a:alpha val="43137"/>
                    </a:srgbClr>
                  </a:outerShdw>
                </a:effectLst>
              </a:rPr>
              <a:t>It is like our vows </a:t>
            </a:r>
            <a:r>
              <a:rPr lang="en-US" b="1" i="1" dirty="0" smtClean="0">
                <a:effectLst>
                  <a:outerShdw blurRad="38100" dist="38100" dir="2700000" algn="tl">
                    <a:srgbClr val="000000">
                      <a:alpha val="43137"/>
                    </a:srgbClr>
                  </a:outerShdw>
                </a:effectLst>
              </a:rPr>
              <a:t>in the western world marriages. </a:t>
            </a:r>
          </a:p>
          <a:p>
            <a:r>
              <a:rPr lang="en-US" b="1" i="1" dirty="0" smtClean="0">
                <a:effectLst>
                  <a:outerShdw blurRad="38100" dist="38100" dir="2700000" algn="tl">
                    <a:srgbClr val="000000">
                      <a:alpha val="43137"/>
                    </a:srgbClr>
                  </a:outerShdw>
                </a:effectLst>
              </a:rPr>
              <a:t>The bridegroom’s promises are given to his bride. The bride cherishes her </a:t>
            </a:r>
            <a:r>
              <a:rPr lang="en-US" b="1" i="1" dirty="0" err="1" smtClean="0">
                <a:effectLst>
                  <a:outerShdw blurRad="38100" dist="38100" dir="2700000" algn="tl">
                    <a:srgbClr val="000000">
                      <a:alpha val="43137"/>
                    </a:srgbClr>
                  </a:outerShdw>
                </a:effectLst>
              </a:rPr>
              <a:t>Ketubah</a:t>
            </a:r>
            <a:r>
              <a:rPr lang="en-US" b="1" i="1" dirty="0" smtClean="0">
                <a:effectLst>
                  <a:outerShdw blurRad="38100" dist="38100" dir="2700000" algn="tl">
                    <a:srgbClr val="000000">
                      <a:alpha val="43137"/>
                    </a:srgbClr>
                  </a:outerShdw>
                </a:effectLst>
              </a:rPr>
              <a:t>/contract or promises as she agrees to the betrothal.</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16</a:t>
            </a:fld>
            <a:endParaRPr lang="en-US" sz="2800" b="1" dirty="0"/>
          </a:p>
        </p:txBody>
      </p:sp>
    </p:spTree>
    <p:extLst>
      <p:ext uri="{BB962C8B-B14F-4D97-AF65-F5344CB8AC3E}">
        <p14:creationId xmlns:p14="http://schemas.microsoft.com/office/powerpoint/2010/main" val="163708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Three: The Betrothal</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What are the promises/contract/</a:t>
            </a:r>
            <a:r>
              <a:rPr lang="en-US" b="1" i="1" dirty="0" err="1" smtClean="0">
                <a:effectLst>
                  <a:outerShdw blurRad="38100" dist="38100" dir="2700000" algn="tl">
                    <a:srgbClr val="000000">
                      <a:alpha val="43137"/>
                    </a:srgbClr>
                  </a:outerShdw>
                </a:effectLst>
              </a:rPr>
              <a:t>Ketubah</a:t>
            </a:r>
            <a:r>
              <a:rPr lang="en-US" b="1" i="1" dirty="0" smtClean="0">
                <a:effectLst>
                  <a:outerShdw blurRad="38100" dist="38100" dir="2700000" algn="tl">
                    <a:srgbClr val="000000">
                      <a:alpha val="43137"/>
                    </a:srgbClr>
                  </a:outerShdw>
                </a:effectLst>
              </a:rPr>
              <a:t> from our Bridegroom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a:t>
            </a:r>
          </a:p>
          <a:p>
            <a:r>
              <a:rPr lang="en-US" b="1" i="1" dirty="0" smtClean="0">
                <a:effectLst>
                  <a:outerShdw blurRad="38100" dist="38100" dir="2700000" algn="tl">
                    <a:srgbClr val="000000">
                      <a:alpha val="43137"/>
                    </a:srgbClr>
                  </a:outerShdw>
                </a:effectLst>
              </a:rPr>
              <a:t>Our marriage contract is God’s word! God’s word shows us our blessings as the Bride of Christ. God will not let His bride down! </a:t>
            </a:r>
            <a:endParaRPr lang="en-US" b="1" i="1" dirty="0">
              <a:effectLst>
                <a:outerShdw blurRad="38100" dist="38100" dir="2700000" algn="tl">
                  <a:srgbClr val="000000">
                    <a:alpha val="43137"/>
                  </a:srgbClr>
                </a:outerShdw>
              </a:effectLst>
            </a:endParaRPr>
          </a:p>
          <a:p>
            <a:r>
              <a:rPr lang="en-US" b="1" i="1" dirty="0" smtClean="0">
                <a:effectLst>
                  <a:outerShdw blurRad="38100" dist="38100" dir="2700000" algn="tl">
                    <a:srgbClr val="000000">
                      <a:alpha val="43137"/>
                    </a:srgbClr>
                  </a:outerShdw>
                </a:effectLst>
              </a:rPr>
              <a:t>The Bridegroom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has made us these promises and He cannot lie. </a:t>
            </a:r>
            <a:r>
              <a:rPr lang="en-US" b="1" i="1" dirty="0" smtClean="0">
                <a:solidFill>
                  <a:srgbClr val="FF0000"/>
                </a:solidFill>
                <a:effectLst>
                  <a:outerShdw blurRad="38100" dist="38100" dir="2700000" algn="tl">
                    <a:srgbClr val="000000">
                      <a:alpha val="43137"/>
                    </a:srgbClr>
                  </a:outerShdw>
                </a:effectLst>
              </a:rPr>
              <a:t>Heb. 6:13 </a:t>
            </a:r>
            <a:r>
              <a:rPr lang="en-US" b="1" i="1" dirty="0" smtClean="0">
                <a:effectLst>
                  <a:outerShdw blurRad="38100" dist="38100" dir="2700000" algn="tl">
                    <a:srgbClr val="000000">
                      <a:alpha val="43137"/>
                    </a:srgbClr>
                  </a:outerShdw>
                </a:effectLst>
              </a:rPr>
              <a:t>NASB, “For when God made the promise to Abraham (</a:t>
            </a:r>
            <a:r>
              <a:rPr lang="en-US" b="1" i="1" dirty="0" smtClean="0">
                <a:solidFill>
                  <a:srgbClr val="FF0000"/>
                </a:solidFill>
                <a:effectLst>
                  <a:outerShdw blurRad="38100" dist="38100" dir="2700000" algn="tl">
                    <a:srgbClr val="000000">
                      <a:alpha val="43137"/>
                    </a:srgbClr>
                  </a:outerShdw>
                </a:effectLst>
              </a:rPr>
              <a:t>Gen 12:3</a:t>
            </a:r>
            <a:r>
              <a:rPr lang="en-US" b="1" i="1" dirty="0" smtClean="0">
                <a:effectLst>
                  <a:outerShdw blurRad="38100" dist="38100" dir="2700000" algn="tl">
                    <a:srgbClr val="000000">
                      <a:alpha val="43137"/>
                    </a:srgbClr>
                  </a:outerShdw>
                </a:effectLst>
              </a:rPr>
              <a:t>), since He could swear by no one greater, He swore by Himself,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14 </a:t>
            </a:r>
            <a:r>
              <a:rPr lang="en-US" b="1" i="1" dirty="0" smtClean="0">
                <a:effectLst>
                  <a:outerShdw blurRad="38100" dist="38100" dir="2700000" algn="tl">
                    <a:srgbClr val="000000">
                      <a:alpha val="43137"/>
                    </a:srgbClr>
                  </a:outerShdw>
                </a:effectLst>
              </a:rPr>
              <a:t>saying, ‘I WILL SURELY BLESS YOU AND I WILL SURELY MULTIPLY YOU.’”</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17</a:t>
            </a:fld>
            <a:endParaRPr lang="en-US" sz="2800" b="1" dirty="0"/>
          </a:p>
        </p:txBody>
      </p:sp>
    </p:spTree>
    <p:extLst>
      <p:ext uri="{BB962C8B-B14F-4D97-AF65-F5344CB8AC3E}">
        <p14:creationId xmlns:p14="http://schemas.microsoft.com/office/powerpoint/2010/main" val="203594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Three: The Betrothal</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fontScale="92500" lnSpcReduction="10000"/>
          </a:bodyPr>
          <a:lstStyle/>
          <a:p>
            <a:r>
              <a:rPr lang="en-US" b="1" i="1" dirty="0" smtClean="0">
                <a:effectLst>
                  <a:outerShdw blurRad="38100" dist="38100" dir="2700000" algn="tl">
                    <a:srgbClr val="000000">
                      <a:alpha val="43137"/>
                    </a:srgbClr>
                  </a:outerShdw>
                </a:effectLst>
              </a:rPr>
              <a:t>God has made a new covenant with man. </a:t>
            </a:r>
            <a:r>
              <a:rPr lang="en-US" b="1" i="1" dirty="0" smtClean="0">
                <a:solidFill>
                  <a:srgbClr val="FF0000"/>
                </a:solidFill>
                <a:effectLst>
                  <a:outerShdw blurRad="38100" dist="38100" dir="2700000" algn="tl">
                    <a:srgbClr val="000000">
                      <a:alpha val="43137"/>
                    </a:srgbClr>
                  </a:outerShdw>
                </a:effectLst>
              </a:rPr>
              <a:t>Jer. 31:31 </a:t>
            </a:r>
            <a:r>
              <a:rPr lang="en-US" b="1" i="1" dirty="0" smtClean="0">
                <a:effectLst>
                  <a:outerShdw blurRad="38100" dist="38100" dir="2700000" algn="tl">
                    <a:srgbClr val="000000">
                      <a:alpha val="43137"/>
                    </a:srgbClr>
                  </a:outerShdw>
                </a:effectLst>
              </a:rPr>
              <a:t>NASB, ‘“Behold, days are coming,’ declares the LORD, ‘when I will make a new covenant with the house of Israel and with the house of Judah,’”(</a:t>
            </a:r>
            <a:r>
              <a:rPr lang="en-US" b="1" i="1" dirty="0" smtClean="0">
                <a:solidFill>
                  <a:srgbClr val="FF0000"/>
                </a:solidFill>
                <a:effectLst>
                  <a:outerShdw blurRad="38100" dist="38100" dir="2700000" algn="tl">
                    <a:srgbClr val="000000">
                      <a:alpha val="43137"/>
                    </a:srgbClr>
                  </a:outerShdw>
                </a:effectLst>
              </a:rPr>
              <a:t>Acts 2</a:t>
            </a:r>
            <a:r>
              <a:rPr lang="en-US" b="1" i="1" dirty="0" smtClean="0">
                <a:effectLst>
                  <a:outerShdw blurRad="38100" dist="38100" dir="2700000" algn="tl">
                    <a:srgbClr val="000000">
                      <a:alpha val="43137"/>
                    </a:srgbClr>
                  </a:outerShdw>
                </a:effectLst>
              </a:rPr>
              <a:t>)</a:t>
            </a:r>
          </a:p>
          <a:p>
            <a:r>
              <a:rPr lang="en-US" b="1" i="1" dirty="0" smtClean="0">
                <a:effectLst>
                  <a:outerShdw blurRad="38100" dist="38100" dir="2700000" algn="tl">
                    <a:srgbClr val="000000">
                      <a:alpha val="43137"/>
                    </a:srgbClr>
                  </a:outerShdw>
                </a:effectLst>
              </a:rPr>
              <a:t>God has given us precious promises. </a:t>
            </a:r>
            <a:r>
              <a:rPr lang="en-US" b="1" i="1" dirty="0" smtClean="0">
                <a:solidFill>
                  <a:srgbClr val="FF0000"/>
                </a:solidFill>
                <a:effectLst>
                  <a:outerShdw blurRad="38100" dist="38100" dir="2700000" algn="tl">
                    <a:srgbClr val="000000">
                      <a:alpha val="43137"/>
                    </a:srgbClr>
                  </a:outerShdw>
                </a:effectLst>
              </a:rPr>
              <a:t>2 Pet. 1:4 </a:t>
            </a:r>
            <a:r>
              <a:rPr lang="en-US" b="1" i="1" dirty="0" smtClean="0">
                <a:effectLst>
                  <a:outerShdw blurRad="38100" dist="38100" dir="2700000" algn="tl">
                    <a:srgbClr val="000000">
                      <a:alpha val="43137"/>
                    </a:srgbClr>
                  </a:outerShdw>
                </a:effectLst>
              </a:rPr>
              <a:t>NASB, “For by these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3, everything pertaining to life and godliness</a:t>
            </a:r>
            <a:r>
              <a:rPr lang="en-US" b="1" i="1" dirty="0" smtClean="0">
                <a:effectLst>
                  <a:outerShdw blurRad="38100" dist="38100" dir="2700000" algn="tl">
                    <a:srgbClr val="000000">
                      <a:alpha val="43137"/>
                    </a:srgbClr>
                  </a:outerShdw>
                </a:effectLst>
              </a:rPr>
              <a:t>) He (</a:t>
            </a:r>
            <a:r>
              <a:rPr lang="en-US" b="1" i="1" dirty="0" smtClean="0">
                <a:solidFill>
                  <a:srgbClr val="FF0000"/>
                </a:solidFill>
                <a:effectLst>
                  <a:outerShdw blurRad="38100" dist="38100" dir="2700000" algn="tl">
                    <a:srgbClr val="000000">
                      <a:alpha val="43137"/>
                    </a:srgbClr>
                  </a:outerShdw>
                </a:effectLst>
              </a:rPr>
              <a:t>God through His Son, Jesus</a:t>
            </a:r>
            <a:r>
              <a:rPr lang="en-US" b="1" i="1" dirty="0" smtClean="0">
                <a:effectLst>
                  <a:outerShdw blurRad="38100" dist="38100" dir="2700000" algn="tl">
                    <a:srgbClr val="000000">
                      <a:alpha val="43137"/>
                    </a:srgbClr>
                  </a:outerShdw>
                </a:effectLst>
              </a:rPr>
              <a:t>) has granted to us His precious and magnificent promises, so that by them you may become partakers of the divine nature (</a:t>
            </a:r>
            <a:r>
              <a:rPr lang="en-US" b="1" i="1" dirty="0" smtClean="0">
                <a:solidFill>
                  <a:srgbClr val="FF0000"/>
                </a:solidFill>
                <a:effectLst>
                  <a:outerShdw blurRad="38100" dist="38100" dir="2700000" algn="tl">
                    <a:srgbClr val="000000">
                      <a:alpha val="43137"/>
                    </a:srgbClr>
                  </a:outerShdw>
                </a:effectLst>
              </a:rPr>
              <a:t>as His bride</a:t>
            </a:r>
            <a:r>
              <a:rPr lang="en-US" b="1" i="1" dirty="0" smtClean="0">
                <a:effectLst>
                  <a:outerShdw blurRad="38100" dist="38100" dir="2700000" algn="tl">
                    <a:srgbClr val="000000">
                      <a:alpha val="43137"/>
                    </a:srgbClr>
                  </a:outerShdw>
                </a:effectLst>
              </a:rPr>
              <a:t>), having escaped the corruption that is in the world by lust.”</a:t>
            </a:r>
          </a:p>
          <a:p>
            <a:r>
              <a:rPr lang="en-US" b="1" i="1" dirty="0" smtClean="0">
                <a:effectLst>
                  <a:outerShdw blurRad="38100" dist="38100" dir="2700000" algn="tl">
                    <a:srgbClr val="000000">
                      <a:alpha val="43137"/>
                    </a:srgbClr>
                  </a:outerShdw>
                </a:effectLst>
              </a:rPr>
              <a:t>Before we became a part of the Bride of Christ, we were lost in the world! </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18</a:t>
            </a:fld>
            <a:endParaRPr lang="en-US" sz="2800" b="1" dirty="0"/>
          </a:p>
        </p:txBody>
      </p:sp>
    </p:spTree>
    <p:extLst>
      <p:ext uri="{BB962C8B-B14F-4D97-AF65-F5344CB8AC3E}">
        <p14:creationId xmlns:p14="http://schemas.microsoft.com/office/powerpoint/2010/main" val="980267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Four: The Bride’s consent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 an ancient Jewish wedding, the bride was allowed to give her consent. The consent was given at the betrothal.</a:t>
            </a:r>
          </a:p>
          <a:p>
            <a:r>
              <a:rPr lang="en-US" b="1" i="1" dirty="0" smtClean="0">
                <a:solidFill>
                  <a:srgbClr val="FF0000"/>
                </a:solidFill>
                <a:effectLst>
                  <a:outerShdw blurRad="38100" dist="38100" dir="2700000" algn="tl">
                    <a:srgbClr val="000000">
                      <a:alpha val="43137"/>
                    </a:srgbClr>
                  </a:outerShdw>
                </a:effectLst>
              </a:rPr>
              <a:t>Gen. 24:58 </a:t>
            </a:r>
            <a:r>
              <a:rPr lang="en-US" b="1" i="1" dirty="0" smtClean="0">
                <a:effectLst>
                  <a:outerShdw blurRad="38100" dist="38100" dir="2700000" algn="tl">
                    <a:srgbClr val="000000">
                      <a:alpha val="43137"/>
                    </a:srgbClr>
                  </a:outerShdw>
                </a:effectLst>
              </a:rPr>
              <a:t>NASB, “Then they (</a:t>
            </a:r>
            <a:r>
              <a:rPr lang="en-US" b="1" i="1" dirty="0" smtClean="0">
                <a:solidFill>
                  <a:srgbClr val="FF0000"/>
                </a:solidFill>
                <a:effectLst>
                  <a:outerShdw blurRad="38100" dist="38100" dir="2700000" algn="tl">
                    <a:srgbClr val="000000">
                      <a:alpha val="43137"/>
                    </a:srgbClr>
                  </a:outerShdw>
                </a:effectLst>
              </a:rPr>
              <a:t>Rebekah’s family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55</a:t>
            </a:r>
            <a:r>
              <a:rPr lang="en-US" b="1" i="1" dirty="0" smtClean="0">
                <a:effectLst>
                  <a:outerShdw blurRad="38100" dist="38100" dir="2700000" algn="tl">
                    <a:srgbClr val="000000">
                      <a:alpha val="43137"/>
                    </a:srgbClr>
                  </a:outerShdw>
                </a:effectLst>
              </a:rPr>
              <a:t>) called Rebekah and said to her, ‘Will you go with this man?’ And she said, ‘I will go.’”</a:t>
            </a:r>
          </a:p>
          <a:p>
            <a:r>
              <a:rPr lang="en-US" b="1" i="1" dirty="0" smtClean="0">
                <a:effectLst>
                  <a:outerShdw blurRad="38100" dist="38100" dir="2700000" algn="tl">
                    <a:srgbClr val="000000">
                      <a:alpha val="43137"/>
                    </a:srgbClr>
                  </a:outerShdw>
                </a:effectLst>
              </a:rPr>
              <a:t>That was Rebekah’s vow to marry Isaac. </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19</a:t>
            </a:fld>
            <a:endParaRPr lang="en-US" sz="2800" b="1" dirty="0"/>
          </a:p>
        </p:txBody>
      </p:sp>
    </p:spTree>
    <p:extLst>
      <p:ext uri="{BB962C8B-B14F-4D97-AF65-F5344CB8AC3E}">
        <p14:creationId xmlns:p14="http://schemas.microsoft.com/office/powerpoint/2010/main" val="3619621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In the western culture, the bride comes in last at the wedding ceremony: “here comes the bride”. In the ancient Jewish wedding, the bride waited for the bridegroom and not the bridegroom waiting for her. </a:t>
            </a:r>
          </a:p>
          <a:p>
            <a:pPr lvl="1"/>
            <a:r>
              <a:rPr lang="en-US" b="1" i="1" dirty="0" smtClean="0">
                <a:effectLst>
                  <a:outerShdw blurRad="38100" dist="38100" dir="2700000" algn="tl">
                    <a:srgbClr val="000000">
                      <a:alpha val="43137"/>
                    </a:srgbClr>
                  </a:outerShdw>
                </a:effectLst>
              </a:rPr>
              <a:t>In </a:t>
            </a:r>
            <a:r>
              <a:rPr lang="en-US" b="1" i="1" dirty="0" smtClean="0">
                <a:solidFill>
                  <a:srgbClr val="FF0000"/>
                </a:solidFill>
                <a:effectLst>
                  <a:outerShdw blurRad="38100" dist="38100" dir="2700000" algn="tl">
                    <a:srgbClr val="000000">
                      <a:alpha val="43137"/>
                    </a:srgbClr>
                  </a:outerShdw>
                </a:effectLst>
              </a:rPr>
              <a:t>Mt. 25:1-13 </a:t>
            </a:r>
            <a:r>
              <a:rPr lang="en-US" b="1" i="1" dirty="0" smtClean="0">
                <a:effectLst>
                  <a:outerShdw blurRad="38100" dist="38100" dir="2700000" algn="tl">
                    <a:srgbClr val="000000">
                      <a:alpha val="43137"/>
                    </a:srgbClr>
                  </a:outerShdw>
                </a:effectLst>
              </a:rPr>
              <a:t>is the parable of the ten virgins: five wise, five foolish. The bride is waiting for the bridegroom. It is not the bridegroom waiting for the bride as in our western culture.</a:t>
            </a:r>
          </a:p>
          <a:p>
            <a:pPr lvl="1"/>
            <a:r>
              <a:rPr lang="en-US" b="1" i="1" dirty="0" smtClean="0">
                <a:effectLst>
                  <a:outerShdw blurRad="38100" dist="38100" dir="2700000" algn="tl">
                    <a:srgbClr val="000000">
                      <a:alpha val="43137"/>
                    </a:srgbClr>
                  </a:outerShdw>
                </a:effectLst>
              </a:rPr>
              <a:t>The ten virgins should be ready for the coming of the bridegroom. Hence, the church (</a:t>
            </a:r>
            <a:r>
              <a:rPr lang="en-US" b="1" i="1" dirty="0" smtClean="0">
                <a:solidFill>
                  <a:srgbClr val="FF0000"/>
                </a:solidFill>
                <a:effectLst>
                  <a:outerShdw blurRad="38100" dist="38100" dir="2700000" algn="tl">
                    <a:srgbClr val="000000">
                      <a:alpha val="43137"/>
                    </a:srgbClr>
                  </a:outerShdw>
                </a:effectLst>
              </a:rPr>
              <a:t>bride of Christ, Rev. 21:9, the Lamb’s wife</a:t>
            </a:r>
            <a:r>
              <a:rPr lang="en-US" b="1" i="1" dirty="0" smtClean="0">
                <a:effectLst>
                  <a:outerShdw blurRad="38100" dist="38100" dir="2700000" algn="tl">
                    <a:srgbClr val="000000">
                      <a:alpha val="43137"/>
                    </a:srgbClr>
                  </a:outerShdw>
                </a:effectLst>
              </a:rPr>
              <a:t>) should be ready and waiting for Jesus (</a:t>
            </a:r>
            <a:r>
              <a:rPr lang="en-US" b="1" i="1" dirty="0" smtClean="0">
                <a:solidFill>
                  <a:srgbClr val="FF0000"/>
                </a:solidFill>
                <a:effectLst>
                  <a:outerShdw blurRad="38100" dist="38100" dir="2700000" algn="tl">
                    <a:srgbClr val="000000">
                      <a:alpha val="43137"/>
                    </a:srgbClr>
                  </a:outerShdw>
                </a:effectLst>
              </a:rPr>
              <a:t>our Bridegroom</a:t>
            </a:r>
            <a:r>
              <a:rPr lang="en-US" b="1" i="1" dirty="0" smtClean="0">
                <a:effectLst>
                  <a:outerShdw blurRad="38100" dist="38100" dir="2700000" algn="tl">
                    <a:srgbClr val="000000">
                      <a:alpha val="43137"/>
                    </a:srgbClr>
                  </a:outerShdw>
                </a:effectLst>
              </a:rPr>
              <a:t>).</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a:t>
            </a:fld>
            <a:endParaRPr lang="en-US" sz="2800" b="1" dirty="0"/>
          </a:p>
        </p:txBody>
      </p:sp>
    </p:spTree>
    <p:extLst>
      <p:ext uri="{BB962C8B-B14F-4D97-AF65-F5344CB8AC3E}">
        <p14:creationId xmlns:p14="http://schemas.microsoft.com/office/powerpoint/2010/main" val="1146081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Four: The Bride’s consent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Even though God has given His invitation to the whole world to be a part of His Son’s bride (</a:t>
            </a:r>
            <a:r>
              <a:rPr lang="en-US" b="1" i="1" dirty="0" smtClean="0">
                <a:solidFill>
                  <a:srgbClr val="FF0000"/>
                </a:solidFill>
                <a:effectLst>
                  <a:outerShdw blurRad="38100" dist="38100" dir="2700000" algn="tl">
                    <a:srgbClr val="000000">
                      <a:alpha val="43137"/>
                    </a:srgbClr>
                  </a:outerShdw>
                </a:effectLst>
              </a:rPr>
              <a:t>Acts 10:34</a:t>
            </a:r>
            <a:r>
              <a:rPr lang="en-US" b="1" i="1" dirty="0" smtClean="0">
                <a:effectLst>
                  <a:outerShdw blurRad="38100" dist="38100" dir="2700000" algn="tl">
                    <a:srgbClr val="000000">
                      <a:alpha val="43137"/>
                    </a:srgbClr>
                  </a:outerShdw>
                </a:effectLst>
              </a:rPr>
              <a:t>), it is up to mankind to accept the invitation. (</a:t>
            </a:r>
            <a:r>
              <a:rPr lang="en-US" b="1" i="1" dirty="0" smtClean="0">
                <a:solidFill>
                  <a:srgbClr val="FF0000"/>
                </a:solidFill>
                <a:effectLst>
                  <a:outerShdw blurRad="38100" dist="38100" dir="2700000" algn="tl">
                    <a:srgbClr val="000000">
                      <a:alpha val="43137"/>
                    </a:srgbClr>
                  </a:outerShdw>
                </a:effectLst>
              </a:rPr>
              <a:t>Mt. 22:9-10, go into the highways…</a:t>
            </a:r>
            <a:r>
              <a:rPr lang="en-US" b="1" i="1" dirty="0" smtClean="0">
                <a:effectLst>
                  <a:outerShdw blurRad="38100" dist="38100" dir="2700000" algn="tl">
                    <a:srgbClr val="000000">
                      <a:alpha val="43137"/>
                    </a:srgbClr>
                  </a:outerShdw>
                </a:effectLst>
              </a:rPr>
              <a:t>) Jesus will not force us to be a part of His bride (</a:t>
            </a:r>
            <a:r>
              <a:rPr lang="en-US" b="1" i="1" dirty="0" smtClean="0">
                <a:solidFill>
                  <a:srgbClr val="FF0000"/>
                </a:solidFill>
                <a:effectLst>
                  <a:outerShdw blurRad="38100" dist="38100" dir="2700000" algn="tl">
                    <a:srgbClr val="000000">
                      <a:alpha val="43137"/>
                    </a:srgbClr>
                  </a:outerShdw>
                </a:effectLst>
              </a:rPr>
              <a:t>the church</a:t>
            </a:r>
            <a:r>
              <a:rPr lang="en-US" b="1" i="1" dirty="0" smtClean="0">
                <a:effectLst>
                  <a:outerShdw blurRad="38100" dist="38100" dir="2700000" algn="tl">
                    <a:srgbClr val="000000">
                      <a:alpha val="43137"/>
                    </a:srgbClr>
                  </a:outerShdw>
                </a:effectLst>
              </a:rPr>
              <a:t>). </a:t>
            </a:r>
          </a:p>
          <a:p>
            <a:r>
              <a:rPr lang="en-US" b="1" i="1" dirty="0" smtClean="0">
                <a:effectLst>
                  <a:outerShdw blurRad="38100" dist="38100" dir="2700000" algn="tl">
                    <a:srgbClr val="000000">
                      <a:alpha val="43137"/>
                    </a:srgbClr>
                  </a:outerShdw>
                </a:effectLst>
              </a:rPr>
              <a:t>Man (</a:t>
            </a:r>
            <a:r>
              <a:rPr lang="en-US" b="1" i="1" dirty="0" smtClean="0">
                <a:solidFill>
                  <a:srgbClr val="FF0000"/>
                </a:solidFill>
                <a:effectLst>
                  <a:outerShdw blurRad="38100" dist="38100" dir="2700000" algn="tl">
                    <a:srgbClr val="000000">
                      <a:alpha val="43137"/>
                    </a:srgbClr>
                  </a:outerShdw>
                </a:effectLst>
              </a:rPr>
              <a:t>Who wishes to be a part of the bride of Christ.</a:t>
            </a:r>
            <a:r>
              <a:rPr lang="en-US" b="1" i="1" dirty="0" smtClean="0">
                <a:effectLst>
                  <a:outerShdw blurRad="38100" dist="38100" dir="2700000" algn="tl">
                    <a:srgbClr val="000000">
                      <a:alpha val="43137"/>
                    </a:srgbClr>
                  </a:outerShdw>
                </a:effectLst>
              </a:rPr>
              <a:t>) has to obey from the heart the Bridegroom’s commandment. </a:t>
            </a:r>
            <a:r>
              <a:rPr lang="en-US" b="1" i="1" dirty="0" smtClean="0">
                <a:solidFill>
                  <a:srgbClr val="FF0000"/>
                </a:solidFill>
                <a:effectLst>
                  <a:outerShdw blurRad="38100" dist="38100" dir="2700000" algn="tl">
                    <a:srgbClr val="000000">
                      <a:alpha val="43137"/>
                    </a:srgbClr>
                  </a:outerShdw>
                </a:effectLst>
              </a:rPr>
              <a:t>Mt. 7:21 </a:t>
            </a:r>
            <a:r>
              <a:rPr lang="en-US" b="1" i="1" dirty="0" smtClean="0">
                <a:effectLst>
                  <a:outerShdw blurRad="38100" dist="38100" dir="2700000" algn="tl">
                    <a:srgbClr val="000000">
                      <a:alpha val="43137"/>
                    </a:srgbClr>
                  </a:outerShdw>
                </a:effectLst>
              </a:rPr>
              <a:t>NASB, “Not everyone who says to Me, ‘Lord, Lord,’ will enter the kingdom of heaven (</a:t>
            </a:r>
            <a:r>
              <a:rPr lang="en-US" b="1" i="1" dirty="0" smtClean="0">
                <a:solidFill>
                  <a:srgbClr val="FF0000"/>
                </a:solidFill>
                <a:effectLst>
                  <a:outerShdw blurRad="38100" dist="38100" dir="2700000" algn="tl">
                    <a:srgbClr val="000000">
                      <a:alpha val="43137"/>
                    </a:srgbClr>
                  </a:outerShdw>
                </a:effectLst>
              </a:rPr>
              <a:t>church, Jesus’ bride</a:t>
            </a:r>
            <a:r>
              <a:rPr lang="en-US" b="1" i="1" dirty="0" smtClean="0">
                <a:effectLst>
                  <a:outerShdw blurRad="38100" dist="38100" dir="2700000" algn="tl">
                    <a:srgbClr val="000000">
                      <a:alpha val="43137"/>
                    </a:srgbClr>
                  </a:outerShdw>
                </a:effectLst>
              </a:rPr>
              <a:t>), but he who does the will of My Father who is in heaven will enter.”</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20</a:t>
            </a:fld>
            <a:endParaRPr lang="en-US" sz="2800" b="1" dirty="0"/>
          </a:p>
        </p:txBody>
      </p:sp>
    </p:spTree>
    <p:extLst>
      <p:ext uri="{BB962C8B-B14F-4D97-AF65-F5344CB8AC3E}">
        <p14:creationId xmlns:p14="http://schemas.microsoft.com/office/powerpoint/2010/main" val="138441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Five: The Cup of the Covenant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066800"/>
            <a:ext cx="9144000" cy="5791200"/>
          </a:xfrm>
        </p:spPr>
        <p:txBody>
          <a:bodyPr>
            <a:normAutofit fontScale="92500" lnSpcReduction="20000"/>
          </a:bodyPr>
          <a:lstStyle/>
          <a:p>
            <a:r>
              <a:rPr lang="en-US" b="1" i="1" dirty="0" smtClean="0">
                <a:effectLst>
                  <a:outerShdw blurRad="38100" dist="38100" dir="2700000" algn="tl">
                    <a:srgbClr val="000000">
                      <a:alpha val="43137"/>
                    </a:srgbClr>
                  </a:outerShdw>
                </a:effectLst>
              </a:rPr>
              <a:t>The Betrothal at an ancient Jewish Wedding is like our engagement. The promise was made by the Bridegroom and accepted by the bride and it was binding. </a:t>
            </a:r>
          </a:p>
          <a:p>
            <a:r>
              <a:rPr lang="en-US" b="1" i="1" dirty="0" smtClean="0">
                <a:effectLst>
                  <a:outerShdw blurRad="38100" dist="38100" dir="2700000" algn="tl">
                    <a:srgbClr val="000000">
                      <a:alpha val="43137"/>
                    </a:srgbClr>
                  </a:outerShdw>
                </a:effectLst>
              </a:rPr>
              <a:t>After the promise by the bridegroom and the bride’s consent is agreed upon, the covenant is sealed by the sharing of the cup (</a:t>
            </a:r>
            <a:r>
              <a:rPr lang="en-US" b="1" i="1" dirty="0" smtClean="0">
                <a:solidFill>
                  <a:srgbClr val="FF0000"/>
                </a:solidFill>
                <a:effectLst>
                  <a:outerShdw blurRad="38100" dist="38100" dir="2700000" algn="tl">
                    <a:srgbClr val="000000">
                      <a:alpha val="43137"/>
                    </a:srgbClr>
                  </a:outerShdw>
                </a:effectLst>
              </a:rPr>
              <a:t>fruit of the vine</a:t>
            </a:r>
            <a:r>
              <a:rPr lang="en-US" b="1" i="1" dirty="0" smtClean="0">
                <a:effectLst>
                  <a:outerShdw blurRad="38100" dist="38100" dir="2700000" algn="tl">
                    <a:srgbClr val="000000">
                      <a:alpha val="43137"/>
                    </a:srgbClr>
                  </a:outerShdw>
                </a:effectLst>
              </a:rPr>
              <a:t>).</a:t>
            </a:r>
          </a:p>
          <a:p>
            <a:r>
              <a:rPr lang="en-US" b="1" i="1" dirty="0" smtClean="0">
                <a:effectLst>
                  <a:outerShdw blurRad="38100" dist="38100" dir="2700000" algn="tl">
                    <a:srgbClr val="000000">
                      <a:alpha val="43137"/>
                    </a:srgbClr>
                  </a:outerShdw>
                </a:effectLst>
              </a:rPr>
              <a:t> The cup of wine (</a:t>
            </a:r>
            <a:r>
              <a:rPr lang="en-US" b="1" i="1" dirty="0" smtClean="0">
                <a:solidFill>
                  <a:srgbClr val="FF0000"/>
                </a:solidFill>
                <a:effectLst>
                  <a:outerShdw blurRad="38100" dist="38100" dir="2700000" algn="tl">
                    <a:srgbClr val="000000">
                      <a:alpha val="43137"/>
                    </a:srgbClr>
                  </a:outerShdw>
                </a:effectLst>
              </a:rPr>
              <a:t>fruit of the vine</a:t>
            </a:r>
            <a:r>
              <a:rPr lang="en-US" b="1" i="1" dirty="0" smtClean="0">
                <a:effectLst>
                  <a:outerShdw blurRad="38100" dist="38100" dir="2700000" algn="tl">
                    <a:srgbClr val="000000">
                      <a:alpha val="43137"/>
                    </a:srgbClr>
                  </a:outerShdw>
                </a:effectLst>
              </a:rPr>
              <a:t>) is lifted up in the right hand and drunk to seal the covenant of the betrothal. </a:t>
            </a:r>
          </a:p>
          <a:p>
            <a:r>
              <a:rPr lang="en-US" b="1" i="1" dirty="0">
                <a:solidFill>
                  <a:srgbClr val="FF0000"/>
                </a:solidFill>
                <a:effectLst>
                  <a:outerShdw blurRad="38100" dist="38100" dir="2700000" algn="tl">
                    <a:srgbClr val="000000">
                      <a:alpha val="43137"/>
                    </a:srgbClr>
                  </a:outerShdw>
                </a:effectLst>
              </a:rPr>
              <a:t>Ps. 116: 13-14 </a:t>
            </a:r>
            <a:r>
              <a:rPr lang="en-US" b="1" i="1" dirty="0">
                <a:effectLst>
                  <a:outerShdw blurRad="38100" dist="38100" dir="2700000" algn="tl">
                    <a:srgbClr val="000000">
                      <a:alpha val="43137"/>
                    </a:srgbClr>
                  </a:outerShdw>
                </a:effectLst>
              </a:rPr>
              <a:t>NASB, “I shall lift up the cup of salvation and call upon the name of the LORD. </a:t>
            </a:r>
            <a:r>
              <a:rPr lang="en-US" b="1" i="1" dirty="0" err="1">
                <a:solidFill>
                  <a:srgbClr val="FF0000"/>
                </a:solidFill>
                <a:effectLst>
                  <a:outerShdw blurRad="38100" dist="38100" dir="2700000" algn="tl">
                    <a:srgbClr val="000000">
                      <a:alpha val="43137"/>
                    </a:srgbClr>
                  </a:outerShdw>
                </a:effectLst>
              </a:rPr>
              <a:t>Vs</a:t>
            </a:r>
            <a:r>
              <a:rPr lang="en-US" b="1" i="1" dirty="0">
                <a:solidFill>
                  <a:srgbClr val="FF0000"/>
                </a:solidFill>
                <a:effectLst>
                  <a:outerShdw blurRad="38100" dist="38100" dir="2700000" algn="tl">
                    <a:srgbClr val="000000">
                      <a:alpha val="43137"/>
                    </a:srgbClr>
                  </a:outerShdw>
                </a:effectLst>
              </a:rPr>
              <a:t> 14 </a:t>
            </a:r>
            <a:r>
              <a:rPr lang="en-US" b="1" i="1" dirty="0">
                <a:effectLst>
                  <a:outerShdw blurRad="38100" dist="38100" dir="2700000" algn="tl">
                    <a:srgbClr val="000000">
                      <a:alpha val="43137"/>
                    </a:srgbClr>
                  </a:outerShdw>
                </a:effectLst>
              </a:rPr>
              <a:t>I shall pay my vows to the LORD, Oh may it be in the presence of all His people</a:t>
            </a:r>
            <a:r>
              <a:rPr lang="en-US" b="1" i="1" dirty="0" smtClean="0">
                <a:effectLst>
                  <a:outerShdw blurRad="38100" dist="38100" dir="2700000" algn="tl">
                    <a:srgbClr val="000000">
                      <a:alpha val="43137"/>
                    </a:srgbClr>
                  </a:outerShdw>
                </a:effectLst>
              </a:rPr>
              <a:t>.” </a:t>
            </a:r>
            <a:r>
              <a:rPr lang="en-US" b="1" i="1" dirty="0" smtClean="0">
                <a:solidFill>
                  <a:srgbClr val="FF0000"/>
                </a:solidFill>
                <a:effectLst>
                  <a:outerShdw blurRad="38100" dist="38100" dir="2700000" algn="tl">
                    <a:srgbClr val="000000">
                      <a:alpha val="43137"/>
                    </a:srgbClr>
                  </a:outerShdw>
                </a:effectLst>
              </a:rPr>
              <a:t>See next slide</a:t>
            </a:r>
            <a:r>
              <a:rPr lang="en-US" b="1" i="1" dirty="0" smtClean="0">
                <a:effectLst>
                  <a:outerShdw blurRad="38100" dist="38100" dir="2700000" algn="tl">
                    <a:srgbClr val="000000">
                      <a:alpha val="43137"/>
                    </a:srgbClr>
                  </a:outerShdw>
                </a:effectLst>
              </a:rPr>
              <a:t>.</a:t>
            </a:r>
            <a:endParaRPr lang="en-US" b="1" i="1" dirty="0">
              <a:effectLst>
                <a:outerShdw blurRad="38100" dist="38100" dir="2700000" algn="tl">
                  <a:srgbClr val="000000">
                    <a:alpha val="43137"/>
                  </a:srgbClr>
                </a:outerShdw>
              </a:effectLst>
            </a:endParaRP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21</a:t>
            </a:fld>
            <a:endParaRPr lang="en-US" sz="2800" b="1" dirty="0"/>
          </a:p>
        </p:txBody>
      </p:sp>
    </p:spTree>
    <p:extLst>
      <p:ext uri="{BB962C8B-B14F-4D97-AF65-F5344CB8AC3E}">
        <p14:creationId xmlns:p14="http://schemas.microsoft.com/office/powerpoint/2010/main" val="2196715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Five: The Cup of the Covenant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066800"/>
            <a:ext cx="9144000" cy="5791200"/>
          </a:xfrm>
        </p:spPr>
        <p:txBody>
          <a:bodyPr>
            <a:normAutofit/>
          </a:bodyPr>
          <a:lstStyle/>
          <a:p>
            <a:r>
              <a:rPr lang="en-US" b="1" i="1" dirty="0" smtClean="0">
                <a:effectLst>
                  <a:outerShdw blurRad="38100" dist="38100" dir="2700000" algn="tl">
                    <a:srgbClr val="000000">
                      <a:alpha val="43137"/>
                    </a:srgbClr>
                  </a:outerShdw>
                </a:effectLst>
              </a:rPr>
              <a:t>Four Cups of the Passover, Notice Cup #3 below from </a:t>
            </a:r>
            <a:r>
              <a:rPr lang="en-US" b="1" i="1" dirty="0" smtClean="0">
                <a:solidFill>
                  <a:srgbClr val="FF0000"/>
                </a:solidFill>
                <a:effectLst>
                  <a:outerShdw blurRad="38100" dist="38100" dir="2700000" algn="tl">
                    <a:srgbClr val="000000">
                      <a:alpha val="43137"/>
                    </a:srgbClr>
                  </a:outerShdw>
                </a:effectLst>
              </a:rPr>
              <a:t>Ps. 116:13-14</a:t>
            </a:r>
            <a:r>
              <a:rPr lang="en-US" b="1" i="1" dirty="0" smtClean="0">
                <a:effectLst>
                  <a:outerShdw blurRad="38100" dist="38100" dir="2700000" algn="tl">
                    <a:srgbClr val="000000">
                      <a:alpha val="43137"/>
                    </a:srgbClr>
                  </a:outerShdw>
                </a:effectLst>
              </a:rPr>
              <a:t>. Notice </a:t>
            </a:r>
            <a:r>
              <a:rPr lang="en-US" b="1" i="1" dirty="0" smtClean="0">
                <a:solidFill>
                  <a:srgbClr val="FF0000"/>
                </a:solidFill>
                <a:effectLst>
                  <a:outerShdw blurRad="38100" dist="38100" dir="2700000" algn="tl">
                    <a:srgbClr val="000000">
                      <a:alpha val="43137"/>
                    </a:srgbClr>
                  </a:outerShdw>
                </a:effectLst>
              </a:rPr>
              <a:t>Luke 22:17-20</a:t>
            </a:r>
            <a:r>
              <a:rPr lang="en-US" b="1" i="1" dirty="0" smtClean="0">
                <a:effectLst>
                  <a:outerShdw blurRad="38100" dist="38100" dir="2700000" algn="tl">
                    <a:srgbClr val="000000">
                      <a:alpha val="43137"/>
                    </a:srgbClr>
                  </a:outerShdw>
                </a:effectLst>
              </a:rPr>
              <a:t>. It may be that </a:t>
            </a:r>
            <a:r>
              <a:rPr lang="en-US" b="1" i="1" dirty="0" smtClean="0">
                <a:solidFill>
                  <a:srgbClr val="FF0000"/>
                </a:solidFill>
                <a:effectLst>
                  <a:outerShdw blurRad="38100" dist="38100" dir="2700000" algn="tl">
                    <a:srgbClr val="000000">
                      <a:alpha val="43137"/>
                    </a:srgbClr>
                  </a:outerShdw>
                </a:effectLst>
              </a:rPr>
              <a:t>verse 20 </a:t>
            </a:r>
            <a:r>
              <a:rPr lang="en-US" b="1" i="1" dirty="0" smtClean="0">
                <a:effectLst>
                  <a:outerShdw blurRad="38100" dist="38100" dir="2700000" algn="tl">
                    <a:srgbClr val="000000">
                      <a:alpha val="43137"/>
                    </a:srgbClr>
                  </a:outerShdw>
                </a:effectLst>
              </a:rPr>
              <a:t>is referring to </a:t>
            </a:r>
            <a:r>
              <a:rPr lang="en-US" b="1" i="1" dirty="0" smtClean="0">
                <a:solidFill>
                  <a:srgbClr val="FF0000"/>
                </a:solidFill>
                <a:effectLst>
                  <a:outerShdw blurRad="38100" dist="38100" dir="2700000" algn="tl">
                    <a:srgbClr val="000000">
                      <a:alpha val="43137"/>
                    </a:srgbClr>
                  </a:outerShdw>
                </a:effectLst>
              </a:rPr>
              <a:t>Ps. 116:13-14</a:t>
            </a:r>
            <a:r>
              <a:rPr lang="en-US" b="1" i="1" dirty="0" smtClean="0">
                <a:effectLst>
                  <a:outerShdw blurRad="38100" dist="38100" dir="2700000" algn="tl">
                    <a:srgbClr val="000000">
                      <a:alpha val="43137"/>
                    </a:srgbClr>
                  </a:outerShdw>
                </a:effectLst>
              </a:rPr>
              <a:t>.</a:t>
            </a: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22</a:t>
            </a:fld>
            <a:endParaRPr lang="en-US" sz="28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67000"/>
            <a:ext cx="91440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600424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762000"/>
          </a:xfrm>
        </p:spPr>
        <p:txBody>
          <a:bodyPr/>
          <a:lstStyle/>
          <a:p>
            <a:r>
              <a:rPr lang="en-US" b="1" i="1" dirty="0" smtClean="0">
                <a:effectLst>
                  <a:outerShdw blurRad="38100" dist="38100" dir="2700000" algn="tl">
                    <a:srgbClr val="000000">
                      <a:alpha val="43137"/>
                    </a:srgbClr>
                  </a:outerShdw>
                </a:effectLst>
              </a:rPr>
              <a:t>Step Five: The Cup of the Covenant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762000"/>
            <a:ext cx="9144000" cy="6172200"/>
          </a:xfrm>
        </p:spPr>
        <p:txBody>
          <a:bodyPr>
            <a:normAutofit fontScale="85000" lnSpcReduction="20000"/>
          </a:bodyPr>
          <a:lstStyle/>
          <a:p>
            <a:r>
              <a:rPr lang="en-US" b="1" i="1" dirty="0" smtClean="0">
                <a:effectLst>
                  <a:outerShdw blurRad="38100" dist="38100" dir="2700000" algn="tl">
                    <a:srgbClr val="000000">
                      <a:alpha val="43137"/>
                    </a:srgbClr>
                  </a:outerShdw>
                </a:effectLst>
              </a:rPr>
              <a:t>A cup was used at the betrothal covenant between the bridegroom and the bride to seal the new covenant. The betrothal was not complete when Jesus instituted the Lord’s Supper. Why? Jesus (</a:t>
            </a:r>
            <a:r>
              <a:rPr lang="en-US" b="1" i="1" dirty="0" smtClean="0">
                <a:solidFill>
                  <a:srgbClr val="FF0000"/>
                </a:solidFill>
                <a:effectLst>
                  <a:outerShdw blurRad="38100" dist="38100" dir="2700000" algn="tl">
                    <a:srgbClr val="000000">
                      <a:alpha val="43137"/>
                    </a:srgbClr>
                  </a:outerShdw>
                </a:effectLst>
              </a:rPr>
              <a:t>our Bridegroom</a:t>
            </a:r>
            <a:r>
              <a:rPr lang="en-US" b="1" i="1" dirty="0" smtClean="0">
                <a:effectLst>
                  <a:outerShdw blurRad="38100" dist="38100" dir="2700000" algn="tl">
                    <a:srgbClr val="000000">
                      <a:alpha val="43137"/>
                    </a:srgbClr>
                  </a:outerShdw>
                </a:effectLst>
              </a:rPr>
              <a:t>) had not given His gift to His bride (</a:t>
            </a:r>
            <a:r>
              <a:rPr lang="en-US" b="1" i="1" dirty="0" smtClean="0">
                <a:solidFill>
                  <a:srgbClr val="FF0000"/>
                </a:solidFill>
                <a:effectLst>
                  <a:outerShdw blurRad="38100" dist="38100" dir="2700000" algn="tl">
                    <a:srgbClr val="000000">
                      <a:alpha val="43137"/>
                    </a:srgbClr>
                  </a:outerShdw>
                </a:effectLst>
              </a:rPr>
              <a:t>the church</a:t>
            </a:r>
            <a:r>
              <a:rPr lang="en-US" b="1" i="1" dirty="0" smtClean="0">
                <a:effectLst>
                  <a:outerShdw blurRad="38100" dist="38100" dir="2700000" algn="tl">
                    <a:srgbClr val="000000">
                      <a:alpha val="43137"/>
                    </a:srgbClr>
                  </a:outerShdw>
                </a:effectLst>
              </a:rPr>
              <a:t>). That gift was His life! He said that He would drink it new (</a:t>
            </a:r>
            <a:r>
              <a:rPr lang="en-US" b="1" i="1" dirty="0" smtClean="0">
                <a:solidFill>
                  <a:srgbClr val="FF0000"/>
                </a:solidFill>
                <a:effectLst>
                  <a:outerShdw blurRad="38100" dist="38100" dir="2700000" algn="tl">
                    <a:srgbClr val="000000">
                      <a:alpha val="43137"/>
                    </a:srgbClr>
                  </a:outerShdw>
                </a:effectLst>
              </a:rPr>
              <a:t>Lord’s Super/cup of the covenant</a:t>
            </a:r>
            <a:r>
              <a:rPr lang="en-US" b="1" i="1" dirty="0" smtClean="0">
                <a:effectLst>
                  <a:outerShdw blurRad="38100" dist="38100" dir="2700000" algn="tl">
                    <a:srgbClr val="000000">
                      <a:alpha val="43137"/>
                    </a:srgbClr>
                  </a:outerShdw>
                </a:effectLst>
              </a:rPr>
              <a:t>) with them in His Father’s kingdom. (</a:t>
            </a:r>
            <a:r>
              <a:rPr lang="en-US" b="1" i="1" dirty="0" smtClean="0">
                <a:solidFill>
                  <a:srgbClr val="FF0000"/>
                </a:solidFill>
                <a:effectLst>
                  <a:outerShdw blurRad="38100" dist="38100" dir="2700000" algn="tl">
                    <a:srgbClr val="000000">
                      <a:alpha val="43137"/>
                    </a:srgbClr>
                  </a:outerShdw>
                </a:effectLst>
              </a:rPr>
              <a:t>The church, Christ’s bride</a:t>
            </a:r>
            <a:r>
              <a:rPr lang="en-US" b="1" i="1" dirty="0" smtClean="0">
                <a:effectLst>
                  <a:outerShdw blurRad="38100" dist="38100" dir="2700000" algn="tl">
                    <a:srgbClr val="000000">
                      <a:alpha val="43137"/>
                    </a:srgbClr>
                  </a:outerShdw>
                </a:effectLst>
              </a:rPr>
              <a:t>). Jesus does this with us each first day of the week (</a:t>
            </a:r>
            <a:r>
              <a:rPr lang="en-US" b="1" i="1" dirty="0" smtClean="0">
                <a:solidFill>
                  <a:srgbClr val="FF0000"/>
                </a:solidFill>
                <a:effectLst>
                  <a:outerShdw blurRad="38100" dist="38100" dir="2700000" algn="tl">
                    <a:srgbClr val="000000">
                      <a:alpha val="43137"/>
                    </a:srgbClr>
                  </a:outerShdw>
                </a:effectLst>
              </a:rPr>
              <a:t>Symbolically/figuratively. In 2 Tim. 2:13, Jesus remains faithful to us even if we become faithless. See 1 Cor. 11:27-32</a:t>
            </a:r>
            <a:r>
              <a:rPr lang="en-US" b="1" i="1" dirty="0" smtClean="0">
                <a:effectLst>
                  <a:outerShdw blurRad="38100" dist="38100" dir="2700000" algn="tl">
                    <a:srgbClr val="000000">
                      <a:alpha val="43137"/>
                    </a:srgbClr>
                  </a:outerShdw>
                </a:effectLst>
              </a:rPr>
              <a:t>) at the Lord’s Supper. </a:t>
            </a:r>
          </a:p>
          <a:p>
            <a:r>
              <a:rPr lang="en-US" b="1" i="1" dirty="0" smtClean="0">
                <a:solidFill>
                  <a:srgbClr val="FF0000"/>
                </a:solidFill>
                <a:effectLst>
                  <a:outerShdw blurRad="38100" dist="38100" dir="2700000" algn="tl">
                    <a:srgbClr val="000000">
                      <a:alpha val="43137"/>
                    </a:srgbClr>
                  </a:outerShdw>
                </a:effectLst>
              </a:rPr>
              <a:t>Mt. 26:27 </a:t>
            </a:r>
            <a:r>
              <a:rPr lang="en-US" b="1" i="1" dirty="0" smtClean="0">
                <a:effectLst>
                  <a:outerShdw blurRad="38100" dist="38100" dir="2700000" algn="tl">
                    <a:srgbClr val="000000">
                      <a:alpha val="43137"/>
                    </a:srgbClr>
                  </a:outerShdw>
                </a:effectLst>
              </a:rPr>
              <a:t>NASB, “And when He had taken a cup and given thanks, He gave it to them, saying, ‘Drink from it, all of you;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28 </a:t>
            </a:r>
            <a:r>
              <a:rPr lang="en-US" b="1" i="1" dirty="0" smtClean="0">
                <a:effectLst>
                  <a:outerShdw blurRad="38100" dist="38100" dir="2700000" algn="tl">
                    <a:srgbClr val="000000">
                      <a:alpha val="43137"/>
                    </a:srgbClr>
                  </a:outerShdw>
                </a:effectLst>
              </a:rPr>
              <a:t>for this is My blood of the (</a:t>
            </a:r>
            <a:r>
              <a:rPr lang="en-US" b="1" i="1" dirty="0" smtClean="0">
                <a:solidFill>
                  <a:srgbClr val="FF0000"/>
                </a:solidFill>
                <a:effectLst>
                  <a:outerShdw blurRad="38100" dist="38100" dir="2700000" algn="tl">
                    <a:srgbClr val="000000">
                      <a:alpha val="43137"/>
                    </a:srgbClr>
                  </a:outerShdw>
                </a:effectLst>
              </a:rPr>
              <a:t>new covenant, NKJV</a:t>
            </a:r>
            <a:r>
              <a:rPr lang="en-US" b="1" i="1" dirty="0" smtClean="0">
                <a:effectLst>
                  <a:outerShdw blurRad="38100" dist="38100" dir="2700000" algn="tl">
                    <a:srgbClr val="000000">
                      <a:alpha val="43137"/>
                    </a:srgbClr>
                  </a:outerShdw>
                </a:effectLst>
              </a:rPr>
              <a:t>) covenant, which is poured out for many for forgiveness of sins.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29 </a:t>
            </a:r>
            <a:r>
              <a:rPr lang="en-US" b="1" i="1" dirty="0" smtClean="0">
                <a:effectLst>
                  <a:outerShdw blurRad="38100" dist="38100" dir="2700000" algn="tl">
                    <a:srgbClr val="000000">
                      <a:alpha val="43137"/>
                    </a:srgbClr>
                  </a:outerShdw>
                </a:effectLst>
              </a:rPr>
              <a:t>But I say to you, I will not drink of this fruit of the vine from now on until that day when I drink it new with you in My Father’s kingdom.’” (</a:t>
            </a:r>
            <a:r>
              <a:rPr lang="en-US" b="1" i="1" dirty="0" smtClean="0">
                <a:solidFill>
                  <a:srgbClr val="FF0000"/>
                </a:solidFill>
                <a:effectLst>
                  <a:outerShdw blurRad="38100" dist="38100" dir="2700000" algn="tl">
                    <a:srgbClr val="000000">
                      <a:alpha val="43137"/>
                    </a:srgbClr>
                  </a:outerShdw>
                </a:effectLst>
              </a:rPr>
              <a:t>Acts 2 and forward</a:t>
            </a:r>
            <a:r>
              <a:rPr lang="en-US" b="1" i="1" dirty="0" smtClean="0">
                <a:effectLst>
                  <a:outerShdw blurRad="38100" dist="38100" dir="2700000" algn="tl">
                    <a:srgbClr val="000000">
                      <a:alpha val="43137"/>
                    </a:srgbClr>
                  </a:outerShdw>
                </a:effectLst>
              </a:rPr>
              <a:t>)</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23</a:t>
            </a:fld>
            <a:endParaRPr lang="en-US" sz="2800" b="1" dirty="0"/>
          </a:p>
        </p:txBody>
      </p:sp>
    </p:spTree>
    <p:extLst>
      <p:ext uri="{BB962C8B-B14F-4D97-AF65-F5344CB8AC3E}">
        <p14:creationId xmlns:p14="http://schemas.microsoft.com/office/powerpoint/2010/main" val="2446746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Five: The Cup of the Covenant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fontScale="85000" lnSpcReduction="20000"/>
          </a:bodyPr>
          <a:lstStyle/>
          <a:p>
            <a:r>
              <a:rPr lang="en-US" b="1" i="1" dirty="0" smtClean="0">
                <a:solidFill>
                  <a:srgbClr val="FF0000"/>
                </a:solidFill>
                <a:effectLst>
                  <a:outerShdw blurRad="38100" dist="38100" dir="2700000" algn="tl">
                    <a:srgbClr val="000000">
                      <a:alpha val="43137"/>
                    </a:srgbClr>
                  </a:outerShdw>
                </a:effectLst>
              </a:rPr>
              <a:t>1 Cor. 11:24-26 </a:t>
            </a:r>
            <a:r>
              <a:rPr lang="en-US" b="1" i="1" dirty="0" smtClean="0">
                <a:effectLst>
                  <a:outerShdw blurRad="38100" dist="38100" dir="2700000" algn="tl">
                    <a:srgbClr val="000000">
                      <a:alpha val="43137"/>
                    </a:srgbClr>
                  </a:outerShdw>
                </a:effectLst>
              </a:rPr>
              <a:t>NASB, “And when He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had given thanks, He broke it and said, ‘This is My body, which is for you; do this in remembrance of Me.’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25 </a:t>
            </a:r>
            <a:r>
              <a:rPr lang="en-US" b="1" i="1" dirty="0" smtClean="0">
                <a:effectLst>
                  <a:outerShdw blurRad="38100" dist="38100" dir="2700000" algn="tl">
                    <a:srgbClr val="000000">
                      <a:alpha val="43137"/>
                    </a:srgbClr>
                  </a:outerShdw>
                </a:effectLst>
              </a:rPr>
              <a:t>In the same way He took the cup also after supper, saying, ‘This cup is the new covenant in My blood; do this, as often as you drink it, in remembrance of Me.’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26 </a:t>
            </a:r>
            <a:r>
              <a:rPr lang="en-US" b="1" i="1" dirty="0" smtClean="0">
                <a:effectLst>
                  <a:outerShdw blurRad="38100" dist="38100" dir="2700000" algn="tl">
                    <a:srgbClr val="000000">
                      <a:alpha val="43137"/>
                    </a:srgbClr>
                  </a:outerShdw>
                </a:effectLst>
              </a:rPr>
              <a:t>For as often as you eat this bread and drink the cup, you proclaim the Lord’s death until He comes.”</a:t>
            </a:r>
          </a:p>
          <a:p>
            <a:r>
              <a:rPr lang="en-US" b="1" i="1" dirty="0" smtClean="0">
                <a:effectLst>
                  <a:outerShdw blurRad="38100" dist="38100" dir="2700000" algn="tl">
                    <a:srgbClr val="000000">
                      <a:alpha val="43137"/>
                    </a:srgbClr>
                  </a:outerShdw>
                </a:effectLst>
              </a:rPr>
              <a:t>As a bride (</a:t>
            </a:r>
            <a:r>
              <a:rPr lang="en-US" b="1" i="1" dirty="0" smtClean="0">
                <a:solidFill>
                  <a:srgbClr val="FF0000"/>
                </a:solidFill>
                <a:effectLst>
                  <a:outerShdw blurRad="38100" dist="38100" dir="2700000" algn="tl">
                    <a:srgbClr val="000000">
                      <a:alpha val="43137"/>
                    </a:srgbClr>
                  </a:outerShdw>
                </a:effectLst>
              </a:rPr>
              <a:t>Jesus’ church</a:t>
            </a:r>
            <a:r>
              <a:rPr lang="en-US" b="1" i="1" dirty="0" smtClean="0">
                <a:effectLst>
                  <a:outerShdw blurRad="38100" dist="38100" dir="2700000" algn="tl">
                    <a:srgbClr val="000000">
                      <a:alpha val="43137"/>
                    </a:srgbClr>
                  </a:outerShdw>
                </a:effectLst>
              </a:rPr>
              <a:t>), we are to remember the Bridegroom and all that He has done for us. At the partaking of the Lord’s Supper, we commemorate this.</a:t>
            </a:r>
          </a:p>
          <a:p>
            <a:r>
              <a:rPr lang="en-US" b="1" i="1" dirty="0" smtClean="0">
                <a:effectLst>
                  <a:outerShdw blurRad="38100" dist="38100" dir="2700000" algn="tl">
                    <a:srgbClr val="000000">
                      <a:alpha val="43137"/>
                    </a:srgbClr>
                  </a:outerShdw>
                </a:effectLst>
              </a:rPr>
              <a:t>Also, we (</a:t>
            </a:r>
            <a:r>
              <a:rPr lang="en-US" b="1" i="1" dirty="0" smtClean="0">
                <a:solidFill>
                  <a:srgbClr val="FF0000"/>
                </a:solidFill>
                <a:effectLst>
                  <a:outerShdw blurRad="38100" dist="38100" dir="2700000" algn="tl">
                    <a:srgbClr val="000000">
                      <a:alpha val="43137"/>
                    </a:srgbClr>
                  </a:outerShdw>
                </a:effectLst>
              </a:rPr>
              <a:t>Jesus’ bride: His church</a:t>
            </a:r>
            <a:r>
              <a:rPr lang="en-US" b="1" i="1" dirty="0" smtClean="0">
                <a:effectLst>
                  <a:outerShdw blurRad="38100" dist="38100" dir="2700000" algn="tl">
                    <a:srgbClr val="000000">
                      <a:alpha val="43137"/>
                    </a:srgbClr>
                  </a:outerShdw>
                </a:effectLst>
              </a:rPr>
              <a:t>) are to commit to our Bridegroom that we will keep ourselves pure (</a:t>
            </a:r>
            <a:r>
              <a:rPr lang="en-US" b="1" i="1" dirty="0" smtClean="0">
                <a:solidFill>
                  <a:srgbClr val="FF0000"/>
                </a:solidFill>
                <a:effectLst>
                  <a:outerShdw blurRad="38100" dist="38100" dir="2700000" algn="tl">
                    <a:srgbClr val="000000">
                      <a:alpha val="43137"/>
                    </a:srgbClr>
                  </a:outerShdw>
                </a:effectLst>
              </a:rPr>
              <a:t>as a chaste virgin, 2 Cor. 11:2 NKJV</a:t>
            </a:r>
            <a:r>
              <a:rPr lang="en-US" b="1" i="1" dirty="0" smtClean="0">
                <a:effectLst>
                  <a:outerShdw blurRad="38100" dist="38100" dir="2700000" algn="tl">
                    <a:srgbClr val="000000">
                      <a:alpha val="43137"/>
                    </a:srgbClr>
                  </a:outerShdw>
                </a:effectLst>
              </a:rPr>
              <a:t>) for Him until His coming. (</a:t>
            </a:r>
            <a:r>
              <a:rPr lang="en-US" b="1" i="1" dirty="0" smtClean="0">
                <a:solidFill>
                  <a:srgbClr val="FF0000"/>
                </a:solidFill>
                <a:effectLst>
                  <a:outerShdw blurRad="38100" dist="38100" dir="2700000" algn="tl">
                    <a:srgbClr val="000000">
                      <a:alpha val="43137"/>
                    </a:srgbClr>
                  </a:outerShdw>
                </a:effectLst>
              </a:rPr>
              <a:t>See NASB, 1 Cor. 11:27-32)</a:t>
            </a:r>
            <a:r>
              <a:rPr lang="en-US" b="1" i="1" dirty="0" smtClean="0">
                <a:effectLst>
                  <a:outerShdw blurRad="38100" dist="38100" dir="2700000" algn="tl">
                    <a:srgbClr val="000000">
                      <a:alpha val="43137"/>
                    </a:srgbClr>
                  </a:outerShdw>
                </a:effectLst>
              </a:rPr>
              <a:t>. Hence, someone not walking in the light should not partake of the Lord’s Supper.</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24</a:t>
            </a:fld>
            <a:endParaRPr lang="en-US" sz="2800" b="1" dirty="0"/>
          </a:p>
        </p:txBody>
      </p:sp>
    </p:spTree>
    <p:extLst>
      <p:ext uri="{BB962C8B-B14F-4D97-AF65-F5344CB8AC3E}">
        <p14:creationId xmlns:p14="http://schemas.microsoft.com/office/powerpoint/2010/main" val="1280035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Six: The Gifts for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After the Betrothal agreement is made between the bride and the bridegroom, the bridegroom will give gifts to the bride and her family, </a:t>
            </a:r>
            <a:r>
              <a:rPr lang="en-US" b="1" i="1" dirty="0" smtClean="0">
                <a:solidFill>
                  <a:srgbClr val="FF0000"/>
                </a:solidFill>
                <a:effectLst>
                  <a:outerShdw blurRad="38100" dist="38100" dir="2700000" algn="tl">
                    <a:srgbClr val="000000">
                      <a:alpha val="43137"/>
                    </a:srgbClr>
                  </a:outerShdw>
                </a:effectLst>
              </a:rPr>
              <a:t>Gen. 24:51-53</a:t>
            </a:r>
            <a:r>
              <a:rPr lang="en-US" b="1" i="1" dirty="0" smtClean="0">
                <a:effectLst>
                  <a:outerShdw blurRad="38100" dist="38100" dir="2700000" algn="tl">
                    <a:srgbClr val="000000">
                      <a:alpha val="43137"/>
                    </a:srgbClr>
                  </a:outerShdw>
                </a:effectLst>
              </a:rPr>
              <a:t>. In the case with Rebekah, the servant of Abraham gave the gifts to Rebekah, her brother and her mother.</a:t>
            </a:r>
          </a:p>
          <a:p>
            <a:r>
              <a:rPr lang="en-US" b="1" i="1" dirty="0" smtClean="0">
                <a:effectLst>
                  <a:outerShdw blurRad="38100" dist="38100" dir="2700000" algn="tl">
                    <a:srgbClr val="000000">
                      <a:alpha val="43137"/>
                    </a:srgbClr>
                  </a:outerShdw>
                </a:effectLst>
              </a:rPr>
              <a:t>With Jesus, He gave </a:t>
            </a:r>
            <a:r>
              <a:rPr lang="en-US" b="1" i="1" u="sng" dirty="0" smtClean="0">
                <a:effectLst>
                  <a:outerShdw blurRad="38100" dist="38100" dir="2700000" algn="tl">
                    <a:srgbClr val="000000">
                      <a:alpha val="43137"/>
                    </a:srgbClr>
                  </a:outerShdw>
                </a:effectLst>
              </a:rPr>
              <a:t>HIS ALL </a:t>
            </a:r>
            <a:r>
              <a:rPr lang="en-US" b="1" i="1" dirty="0" smtClean="0">
                <a:effectLst>
                  <a:outerShdw blurRad="38100" dist="38100" dir="2700000" algn="tl">
                    <a:srgbClr val="000000">
                      <a:alpha val="43137"/>
                    </a:srgbClr>
                  </a:outerShdw>
                </a:effectLst>
              </a:rPr>
              <a:t>for His bride. He died for her. </a:t>
            </a:r>
            <a:r>
              <a:rPr lang="en-US" b="1" i="1" dirty="0" smtClean="0">
                <a:solidFill>
                  <a:srgbClr val="FF0000"/>
                </a:solidFill>
                <a:effectLst>
                  <a:outerShdw blurRad="38100" dist="38100" dir="2700000" algn="tl">
                    <a:srgbClr val="000000">
                      <a:alpha val="43137"/>
                    </a:srgbClr>
                  </a:outerShdw>
                </a:effectLst>
              </a:rPr>
              <a:t>Eph. 5:25 </a:t>
            </a:r>
            <a:r>
              <a:rPr lang="en-US" b="1" i="1" dirty="0" smtClean="0">
                <a:effectLst>
                  <a:outerShdw blurRad="38100" dist="38100" dir="2700000" algn="tl">
                    <a:srgbClr val="000000">
                      <a:alpha val="43137"/>
                    </a:srgbClr>
                  </a:outerShdw>
                </a:effectLst>
              </a:rPr>
              <a:t>NASB, “Husbands, love your wives, just as Christ also loved the church (</a:t>
            </a:r>
            <a:r>
              <a:rPr lang="en-US" b="1" i="1" dirty="0" smtClean="0">
                <a:solidFill>
                  <a:srgbClr val="FF0000"/>
                </a:solidFill>
                <a:effectLst>
                  <a:outerShdw blurRad="38100" dist="38100" dir="2700000" algn="tl">
                    <a:srgbClr val="000000">
                      <a:alpha val="43137"/>
                    </a:srgbClr>
                  </a:outerShdw>
                </a:effectLst>
              </a:rPr>
              <a:t>His bride</a:t>
            </a:r>
            <a:r>
              <a:rPr lang="en-US" b="1" i="1" dirty="0" smtClean="0">
                <a:effectLst>
                  <a:outerShdw blurRad="38100" dist="38100" dir="2700000" algn="tl">
                    <a:srgbClr val="000000">
                      <a:alpha val="43137"/>
                    </a:srgbClr>
                  </a:outerShdw>
                </a:effectLst>
              </a:rPr>
              <a:t>) and gave Himself up for her,”</a:t>
            </a:r>
          </a:p>
          <a:p>
            <a:r>
              <a:rPr lang="en-US" b="1" i="1" dirty="0" smtClean="0">
                <a:solidFill>
                  <a:srgbClr val="FF0000"/>
                </a:solidFill>
                <a:effectLst>
                  <a:outerShdw blurRad="38100" dist="38100" dir="2700000" algn="tl">
                    <a:srgbClr val="000000">
                      <a:alpha val="43137"/>
                    </a:srgbClr>
                  </a:outerShdw>
                </a:effectLst>
              </a:rPr>
              <a:t>Eph. 5:32 </a:t>
            </a:r>
            <a:r>
              <a:rPr lang="en-US" b="1" i="1" dirty="0" smtClean="0">
                <a:effectLst>
                  <a:outerShdw blurRad="38100" dist="38100" dir="2700000" algn="tl">
                    <a:srgbClr val="000000">
                      <a:alpha val="43137"/>
                    </a:srgbClr>
                  </a:outerShdw>
                </a:effectLst>
              </a:rPr>
              <a:t>NASB, “This mystery is great; but I am speaking with reference to Christ and the church.”</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25</a:t>
            </a:fld>
            <a:endParaRPr lang="en-US" sz="2800" b="1" dirty="0"/>
          </a:p>
        </p:txBody>
      </p:sp>
    </p:spTree>
    <p:extLst>
      <p:ext uri="{BB962C8B-B14F-4D97-AF65-F5344CB8AC3E}">
        <p14:creationId xmlns:p14="http://schemas.microsoft.com/office/powerpoint/2010/main" val="4224663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Six: The Gifts for the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As Jesus’ bride, we need to remember the gift that He gave for us.</a:t>
            </a:r>
          </a:p>
          <a:p>
            <a:r>
              <a:rPr lang="en-US" b="1" i="1" dirty="0" smtClean="0">
                <a:solidFill>
                  <a:srgbClr val="FF0000"/>
                </a:solidFill>
                <a:effectLst>
                  <a:outerShdw blurRad="38100" dist="38100" dir="2700000" algn="tl">
                    <a:srgbClr val="000000">
                      <a:alpha val="43137"/>
                    </a:srgbClr>
                  </a:outerShdw>
                </a:effectLst>
              </a:rPr>
              <a:t>1 Pet. 1:18-19 </a:t>
            </a:r>
            <a:r>
              <a:rPr lang="en-US" b="1" i="1" dirty="0" smtClean="0">
                <a:effectLst>
                  <a:outerShdw blurRad="38100" dist="38100" dir="2700000" algn="tl">
                    <a:srgbClr val="000000">
                      <a:alpha val="43137"/>
                    </a:srgbClr>
                  </a:outerShdw>
                </a:effectLst>
              </a:rPr>
              <a:t>NASB, “Knowing that you were not redeemed with perishable things like silver or gold from your futile way of life inherited from your forefathers,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19 </a:t>
            </a:r>
            <a:r>
              <a:rPr lang="en-US" b="1" i="1" dirty="0" smtClean="0">
                <a:effectLst>
                  <a:outerShdw blurRad="38100" dist="38100" dir="2700000" algn="tl">
                    <a:srgbClr val="000000">
                      <a:alpha val="43137"/>
                    </a:srgbClr>
                  </a:outerShdw>
                </a:effectLst>
              </a:rPr>
              <a:t>but with precious blood, as of a lamb unblemished and spotless, the blood of Christ.”</a:t>
            </a:r>
          </a:p>
          <a:p>
            <a:r>
              <a:rPr lang="en-US" b="1" i="1" dirty="0" smtClean="0">
                <a:solidFill>
                  <a:srgbClr val="FF0000"/>
                </a:solidFill>
                <a:effectLst>
                  <a:outerShdw blurRad="38100" dist="38100" dir="2700000" algn="tl">
                    <a:srgbClr val="000000">
                      <a:alpha val="43137"/>
                    </a:srgbClr>
                  </a:outerShdw>
                </a:effectLst>
              </a:rPr>
              <a:t>1 Cor. 6:20 </a:t>
            </a:r>
            <a:r>
              <a:rPr lang="en-US" b="1" i="1" dirty="0" smtClean="0">
                <a:effectLst>
                  <a:outerShdw blurRad="38100" dist="38100" dir="2700000" algn="tl">
                    <a:srgbClr val="000000">
                      <a:alpha val="43137"/>
                    </a:srgbClr>
                  </a:outerShdw>
                </a:effectLst>
              </a:rPr>
              <a:t>NASB, “For you have been bought with a price: therefore glorify God in your body.”</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26</a:t>
            </a:fld>
            <a:endParaRPr lang="en-US" sz="2800" b="1" dirty="0"/>
          </a:p>
        </p:txBody>
      </p:sp>
    </p:spTree>
    <p:extLst>
      <p:ext uri="{BB962C8B-B14F-4D97-AF65-F5344CB8AC3E}">
        <p14:creationId xmlns:p14="http://schemas.microsoft.com/office/powerpoint/2010/main" val="3034737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Seven: The “</a:t>
            </a:r>
            <a:r>
              <a:rPr lang="en-US" b="1" i="1" dirty="0" err="1" smtClean="0">
                <a:effectLst>
                  <a:outerShdw blurRad="38100" dist="38100" dir="2700000" algn="tl">
                    <a:srgbClr val="000000">
                      <a:alpha val="43137"/>
                    </a:srgbClr>
                  </a:outerShdw>
                </a:effectLst>
              </a:rPr>
              <a:t>Mikvah</a:t>
            </a:r>
            <a:r>
              <a:rPr lang="en-US" b="1" i="1" dirty="0" smtClean="0">
                <a:effectLst>
                  <a:outerShdw blurRad="38100" dist="38100" dir="2700000" algn="tl">
                    <a:srgbClr val="000000">
                      <a:alpha val="43137"/>
                    </a:srgbClr>
                  </a:outerShdw>
                </a:effectLst>
              </a:rPr>
              <a:t>”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err="1" smtClean="0">
                <a:effectLst>
                  <a:outerShdw blurRad="38100" dist="38100" dir="2700000" algn="tl">
                    <a:srgbClr val="000000">
                      <a:alpha val="43137"/>
                    </a:srgbClr>
                  </a:outerShdw>
                </a:effectLst>
              </a:rPr>
              <a:t>Mikvah</a:t>
            </a:r>
            <a:r>
              <a:rPr lang="en-US" b="1" i="1" dirty="0" smtClean="0">
                <a:effectLst>
                  <a:outerShdw blurRad="38100" dist="38100" dir="2700000" algn="tl">
                    <a:srgbClr val="000000">
                      <a:alpha val="43137"/>
                    </a:srgbClr>
                  </a:outerShdw>
                </a:effectLst>
              </a:rPr>
              <a:t> means a pool of living water which was used for ritual purification after the gifts were given.</a:t>
            </a:r>
          </a:p>
          <a:p>
            <a:r>
              <a:rPr lang="en-US" b="1" i="1" dirty="0" smtClean="0">
                <a:effectLst>
                  <a:outerShdw blurRad="38100" dist="38100" dir="2700000" algn="tl">
                    <a:srgbClr val="000000">
                      <a:alpha val="43137"/>
                    </a:srgbClr>
                  </a:outerShdw>
                </a:effectLst>
              </a:rPr>
              <a:t>The </a:t>
            </a:r>
            <a:r>
              <a:rPr lang="en-US" b="1" i="1" dirty="0" err="1" smtClean="0">
                <a:effectLst>
                  <a:outerShdw blurRad="38100" dist="38100" dir="2700000" algn="tl">
                    <a:srgbClr val="000000">
                      <a:alpha val="43137"/>
                    </a:srgbClr>
                  </a:outerShdw>
                </a:effectLst>
              </a:rPr>
              <a:t>mikvah</a:t>
            </a:r>
            <a:r>
              <a:rPr lang="en-US" b="1" i="1" dirty="0" smtClean="0">
                <a:effectLst>
                  <a:outerShdw blurRad="38100" dist="38100" dir="2700000" algn="tl">
                    <a:srgbClr val="000000">
                      <a:alpha val="43137"/>
                    </a:srgbClr>
                  </a:outerShdw>
                </a:effectLst>
              </a:rPr>
              <a:t> represents a separation from the old life to a new life. The bride washes herself with water to show that she is cleanse and pure for her new life with her bridegroom.</a:t>
            </a:r>
          </a:p>
          <a:p>
            <a:r>
              <a:rPr lang="en-US" b="1" i="1" dirty="0" smtClean="0">
                <a:effectLst>
                  <a:outerShdw blurRad="38100" dist="38100" dir="2700000" algn="tl">
                    <a:srgbClr val="000000">
                      <a:alpha val="43137"/>
                    </a:srgbClr>
                  </a:outerShdw>
                </a:effectLst>
              </a:rPr>
              <a:t>To become the bride of Christ (</a:t>
            </a:r>
            <a:r>
              <a:rPr lang="en-US" b="1" i="1" dirty="0" smtClean="0">
                <a:solidFill>
                  <a:srgbClr val="FF0000"/>
                </a:solidFill>
                <a:effectLst>
                  <a:outerShdw blurRad="38100" dist="38100" dir="2700000" algn="tl">
                    <a:srgbClr val="000000">
                      <a:alpha val="43137"/>
                    </a:srgbClr>
                  </a:outerShdw>
                </a:effectLst>
              </a:rPr>
              <a:t>His church</a:t>
            </a:r>
            <a:r>
              <a:rPr lang="en-US" b="1" i="1" dirty="0" smtClean="0">
                <a:effectLst>
                  <a:outerShdw blurRad="38100" dist="38100" dir="2700000" algn="tl">
                    <a:srgbClr val="000000">
                      <a:alpha val="43137"/>
                    </a:srgbClr>
                  </a:outerShdw>
                </a:effectLst>
              </a:rPr>
              <a:t>), we must put off the old person and put on the new person. We must cleanse ourselves.</a:t>
            </a:r>
          </a:p>
          <a:p>
            <a:r>
              <a:rPr lang="en-US" b="1" i="1" dirty="0" smtClean="0">
                <a:effectLst>
                  <a:outerShdw blurRad="38100" dist="38100" dir="2700000" algn="tl">
                    <a:srgbClr val="000000">
                      <a:alpha val="43137"/>
                    </a:srgbClr>
                  </a:outerShdw>
                </a:effectLst>
              </a:rPr>
              <a:t>We accomplish this in baptism. </a:t>
            </a:r>
            <a:r>
              <a:rPr lang="en-US" b="1" i="1" dirty="0" smtClean="0">
                <a:solidFill>
                  <a:srgbClr val="FF0000"/>
                </a:solidFill>
                <a:effectLst>
                  <a:outerShdw blurRad="38100" dist="38100" dir="2700000" algn="tl">
                    <a:srgbClr val="000000">
                      <a:alpha val="43137"/>
                    </a:srgbClr>
                  </a:outerShdw>
                </a:effectLst>
              </a:rPr>
              <a:t>Rom. 6:3-4</a:t>
            </a:r>
            <a:r>
              <a:rPr lang="en-US" b="1" i="1" dirty="0" smtClean="0">
                <a:effectLst>
                  <a:outerShdw blurRad="38100" dist="38100" dir="2700000" algn="tl">
                    <a:srgbClr val="000000">
                      <a:alpha val="43137"/>
                    </a:srgbClr>
                  </a:outerShdw>
                </a:effectLst>
              </a:rPr>
              <a:t>.</a:t>
            </a:r>
          </a:p>
          <a:p>
            <a:pPr marL="0" indent="0">
              <a:buNone/>
            </a:pP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27</a:t>
            </a:fld>
            <a:endParaRPr lang="en-US" sz="2800" b="1" dirty="0"/>
          </a:p>
        </p:txBody>
      </p:sp>
    </p:spTree>
    <p:extLst>
      <p:ext uri="{BB962C8B-B14F-4D97-AF65-F5344CB8AC3E}">
        <p14:creationId xmlns:p14="http://schemas.microsoft.com/office/powerpoint/2010/main" val="3781708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Step Seven: The “</a:t>
            </a:r>
            <a:r>
              <a:rPr lang="en-US" b="1" i="1" dirty="0" err="1" smtClean="0">
                <a:effectLst>
                  <a:outerShdw blurRad="38100" dist="38100" dir="2700000" algn="tl">
                    <a:srgbClr val="000000">
                      <a:alpha val="43137"/>
                    </a:srgbClr>
                  </a:outerShdw>
                </a:effectLst>
              </a:rPr>
              <a:t>Mikvah</a:t>
            </a:r>
            <a:r>
              <a:rPr lang="en-US" b="1" i="1" dirty="0" smtClean="0">
                <a:effectLst>
                  <a:outerShdw blurRad="38100" dist="38100" dir="2700000" algn="tl">
                    <a:srgbClr val="000000">
                      <a:alpha val="43137"/>
                    </a:srgbClr>
                  </a:outerShdw>
                </a:effectLst>
              </a:rPr>
              <a:t>” </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solidFill>
                  <a:srgbClr val="FF0000"/>
                </a:solidFill>
                <a:effectLst>
                  <a:outerShdw blurRad="38100" dist="38100" dir="2700000" algn="tl">
                    <a:srgbClr val="000000">
                      <a:alpha val="43137"/>
                    </a:srgbClr>
                  </a:outerShdw>
                </a:effectLst>
              </a:rPr>
              <a:t>Gal. 3:27 </a:t>
            </a:r>
            <a:r>
              <a:rPr lang="en-US" b="1" i="1" dirty="0" smtClean="0">
                <a:effectLst>
                  <a:outerShdw blurRad="38100" dist="38100" dir="2700000" algn="tl">
                    <a:srgbClr val="000000">
                      <a:alpha val="43137"/>
                    </a:srgbClr>
                  </a:outerShdw>
                </a:effectLst>
              </a:rPr>
              <a:t>NASB, “For all of you who were baptized into Christ have </a:t>
            </a:r>
            <a:r>
              <a:rPr lang="en-US" b="1" i="1" u="sng" dirty="0" smtClean="0">
                <a:effectLst>
                  <a:outerShdw blurRad="38100" dist="38100" dir="2700000" algn="tl">
                    <a:srgbClr val="000000">
                      <a:alpha val="43137"/>
                    </a:srgbClr>
                  </a:outerShdw>
                </a:effectLst>
              </a:rPr>
              <a:t>clothed yourselves </a:t>
            </a:r>
            <a:r>
              <a:rPr lang="en-US" b="1" i="1" dirty="0" smtClean="0">
                <a:effectLst>
                  <a:outerShdw blurRad="38100" dist="38100" dir="2700000" algn="tl">
                    <a:srgbClr val="000000">
                      <a:alpha val="43137"/>
                    </a:srgbClr>
                  </a:outerShdw>
                </a:effectLst>
              </a:rPr>
              <a:t>with Christ.”      (We must put on the wedding garment to participate in the wedding feast (</a:t>
            </a:r>
            <a:r>
              <a:rPr lang="en-US" b="1" i="1" dirty="0" smtClean="0">
                <a:solidFill>
                  <a:srgbClr val="FF0000"/>
                </a:solidFill>
                <a:effectLst>
                  <a:outerShdw blurRad="38100" dist="38100" dir="2700000" algn="tl">
                    <a:srgbClr val="000000">
                      <a:alpha val="43137"/>
                    </a:srgbClr>
                  </a:outerShdw>
                </a:effectLst>
              </a:rPr>
              <a:t>NASB VS 2</a:t>
            </a:r>
            <a:r>
              <a:rPr lang="en-US" b="1" i="1" dirty="0" smtClean="0">
                <a:effectLst>
                  <a:outerShdw blurRad="38100" dist="38100" dir="2700000" algn="tl">
                    <a:srgbClr val="000000">
                      <a:alpha val="43137"/>
                    </a:srgbClr>
                  </a:outerShdw>
                </a:effectLst>
              </a:rPr>
              <a:t>)(</a:t>
            </a:r>
            <a:r>
              <a:rPr lang="en-US" b="1" i="1" dirty="0" smtClean="0">
                <a:solidFill>
                  <a:srgbClr val="FF0000"/>
                </a:solidFill>
                <a:effectLst>
                  <a:outerShdw blurRad="38100" dist="38100" dir="2700000" algn="tl">
                    <a:srgbClr val="000000">
                      <a:alpha val="43137"/>
                    </a:srgbClr>
                  </a:outerShdw>
                </a:effectLst>
              </a:rPr>
              <a:t>Mt. 22:11</a:t>
            </a:r>
            <a:r>
              <a:rPr lang="en-US" b="1" i="1" dirty="0" smtClean="0">
                <a:effectLst>
                  <a:outerShdw blurRad="38100" dist="38100" dir="2700000" algn="tl">
                    <a:srgbClr val="000000">
                      <a:alpha val="43137"/>
                    </a:srgbClr>
                  </a:outerShdw>
                </a:effectLst>
              </a:rPr>
              <a:t>).</a:t>
            </a:r>
          </a:p>
          <a:p>
            <a:r>
              <a:rPr lang="en-US" b="1" i="1" dirty="0" smtClean="0">
                <a:solidFill>
                  <a:srgbClr val="FF0000"/>
                </a:solidFill>
                <a:effectLst>
                  <a:outerShdw blurRad="38100" dist="38100" dir="2700000" algn="tl">
                    <a:srgbClr val="000000">
                      <a:alpha val="43137"/>
                    </a:srgbClr>
                  </a:outerShdw>
                </a:effectLst>
              </a:rPr>
              <a:t>Isa. 61:10 </a:t>
            </a:r>
            <a:r>
              <a:rPr lang="en-US" b="1" i="1" dirty="0" smtClean="0">
                <a:effectLst>
                  <a:outerShdw blurRad="38100" dist="38100" dir="2700000" algn="tl">
                    <a:srgbClr val="000000">
                      <a:alpha val="43137"/>
                    </a:srgbClr>
                  </a:outerShdw>
                </a:effectLst>
              </a:rPr>
              <a:t>NASB, “I will rejoice greatly in the LORD, My soul will exult (</a:t>
            </a:r>
            <a:r>
              <a:rPr lang="en-US" b="1" i="1" dirty="0" smtClean="0">
                <a:solidFill>
                  <a:srgbClr val="FF0000"/>
                </a:solidFill>
                <a:effectLst>
                  <a:outerShdw blurRad="38100" dist="38100" dir="2700000" algn="tl">
                    <a:srgbClr val="000000">
                      <a:alpha val="43137"/>
                    </a:srgbClr>
                  </a:outerShdw>
                </a:effectLst>
              </a:rPr>
              <a:t>WD, rejoice</a:t>
            </a:r>
            <a:r>
              <a:rPr lang="en-US" b="1" i="1" dirty="0" smtClean="0">
                <a:effectLst>
                  <a:outerShdw blurRad="38100" dist="38100" dir="2700000" algn="tl">
                    <a:srgbClr val="000000">
                      <a:alpha val="43137"/>
                    </a:srgbClr>
                  </a:outerShdw>
                </a:effectLst>
              </a:rPr>
              <a:t>) in my God; for He has </a:t>
            </a:r>
            <a:r>
              <a:rPr lang="en-US" b="1" i="1" u="sng" dirty="0" smtClean="0">
                <a:effectLst>
                  <a:outerShdw blurRad="38100" dist="38100" dir="2700000" algn="tl">
                    <a:srgbClr val="000000">
                      <a:alpha val="43137"/>
                    </a:srgbClr>
                  </a:outerShdw>
                </a:effectLst>
              </a:rPr>
              <a:t>clothed me with garments of salvation</a:t>
            </a:r>
            <a:r>
              <a:rPr lang="en-US" b="1" i="1" dirty="0" smtClean="0">
                <a:effectLst>
                  <a:outerShdw blurRad="38100" dist="38100" dir="2700000" algn="tl">
                    <a:srgbClr val="000000">
                      <a:alpha val="43137"/>
                    </a:srgbClr>
                  </a:outerShdw>
                </a:effectLst>
              </a:rPr>
              <a:t>, He has wrapped me with a robe of righteousness, as a bridegroom decks himself with a garland (</a:t>
            </a:r>
            <a:r>
              <a:rPr lang="en-US" b="1" i="1" dirty="0" smtClean="0">
                <a:solidFill>
                  <a:srgbClr val="FF0000"/>
                </a:solidFill>
                <a:effectLst>
                  <a:outerShdw blurRad="38100" dist="38100" dir="2700000" algn="tl">
                    <a:srgbClr val="000000">
                      <a:alpha val="43137"/>
                    </a:srgbClr>
                  </a:outerShdw>
                </a:effectLst>
              </a:rPr>
              <a:t>WD, flowers</a:t>
            </a:r>
            <a:r>
              <a:rPr lang="en-US" b="1" i="1" dirty="0" smtClean="0">
                <a:effectLst>
                  <a:outerShdw blurRad="38100" dist="38100" dir="2700000" algn="tl">
                    <a:srgbClr val="000000">
                      <a:alpha val="43137"/>
                    </a:srgbClr>
                  </a:outerShdw>
                </a:effectLst>
              </a:rPr>
              <a:t>), and as a bride adorns herself with her jewels.”</a:t>
            </a:r>
          </a:p>
          <a:p>
            <a:pPr marL="0" indent="0">
              <a:buNone/>
            </a:pP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28</a:t>
            </a:fld>
            <a:endParaRPr lang="en-US" sz="2800" b="1" dirty="0"/>
          </a:p>
        </p:txBody>
      </p:sp>
    </p:spTree>
    <p:extLst>
      <p:ext uri="{BB962C8B-B14F-4D97-AF65-F5344CB8AC3E}">
        <p14:creationId xmlns:p14="http://schemas.microsoft.com/office/powerpoint/2010/main" val="65492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rmAutofit/>
          </a:bodyPr>
          <a:lstStyle/>
          <a:p>
            <a:r>
              <a:rPr lang="en-US" sz="3600" b="1" i="1" dirty="0" smtClean="0">
                <a:effectLst>
                  <a:outerShdw blurRad="38100" dist="38100" dir="2700000" algn="tl">
                    <a:srgbClr val="000000">
                      <a:alpha val="43137"/>
                    </a:srgbClr>
                  </a:outerShdw>
                </a:effectLst>
              </a:rPr>
              <a:t>*Step Eight: The Departure of the Bridegroom</a:t>
            </a:r>
            <a:endParaRPr lang="en-US" sz="3600"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838200"/>
            <a:ext cx="9144000" cy="6019800"/>
          </a:xfrm>
        </p:spPr>
        <p:txBody>
          <a:bodyPr>
            <a:normAutofit fontScale="85000" lnSpcReduction="10000"/>
          </a:bodyPr>
          <a:lstStyle/>
          <a:p>
            <a:r>
              <a:rPr lang="en-US" b="1" i="1" dirty="0" smtClean="0">
                <a:effectLst>
                  <a:outerShdw blurRad="38100" dist="38100" dir="2700000" algn="tl">
                    <a:srgbClr val="000000">
                      <a:alpha val="43137"/>
                    </a:srgbClr>
                  </a:outerShdw>
                </a:effectLst>
              </a:rPr>
              <a:t>After the promises are made by the bridegroom and the gifts are given, he departs to his father’s house to prepare a place for his bride.</a:t>
            </a:r>
          </a:p>
          <a:p>
            <a:r>
              <a:rPr lang="en-US" b="1" i="1" dirty="0" smtClean="0">
                <a:effectLst>
                  <a:outerShdw blurRad="38100" dist="38100" dir="2700000" algn="tl">
                    <a:srgbClr val="000000">
                      <a:alpha val="43137"/>
                    </a:srgbClr>
                  </a:outerShdw>
                </a:effectLst>
              </a:rPr>
              <a:t>Jesus tells His apostles that He must go away. The apostles were the first ones who became a part of Jesus’ bride. The church (</a:t>
            </a:r>
            <a:r>
              <a:rPr lang="en-US" b="1" i="1" dirty="0" smtClean="0">
                <a:solidFill>
                  <a:srgbClr val="FF0000"/>
                </a:solidFill>
                <a:effectLst>
                  <a:outerShdw blurRad="38100" dist="38100" dir="2700000" algn="tl">
                    <a:srgbClr val="000000">
                      <a:alpha val="43137"/>
                    </a:srgbClr>
                  </a:outerShdw>
                </a:effectLst>
              </a:rPr>
              <a:t>bride of Christ</a:t>
            </a:r>
            <a:r>
              <a:rPr lang="en-US" b="1" i="1" dirty="0" smtClean="0">
                <a:effectLst>
                  <a:outerShdw blurRad="38100" dist="38100" dir="2700000" algn="tl">
                    <a:srgbClr val="000000">
                      <a:alpha val="43137"/>
                    </a:srgbClr>
                  </a:outerShdw>
                </a:effectLst>
              </a:rPr>
              <a:t>) had its beginning in </a:t>
            </a:r>
            <a:r>
              <a:rPr lang="en-US" b="1" i="1" dirty="0" smtClean="0">
                <a:solidFill>
                  <a:srgbClr val="FF0000"/>
                </a:solidFill>
                <a:effectLst>
                  <a:outerShdw blurRad="38100" dist="38100" dir="2700000" algn="tl">
                    <a:srgbClr val="000000">
                      <a:alpha val="43137"/>
                    </a:srgbClr>
                  </a:outerShdw>
                </a:effectLst>
              </a:rPr>
              <a:t>Acts 2</a:t>
            </a:r>
            <a:r>
              <a:rPr lang="en-US" b="1" i="1" dirty="0" smtClean="0">
                <a:effectLst>
                  <a:outerShdw blurRad="38100" dist="38100" dir="2700000" algn="tl">
                    <a:srgbClr val="000000">
                      <a:alpha val="43137"/>
                    </a:srgbClr>
                  </a:outerShdw>
                </a:effectLst>
              </a:rPr>
              <a:t> after the bridegroom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went to His Father’s house (</a:t>
            </a:r>
            <a:r>
              <a:rPr lang="en-US" b="1" i="1" dirty="0" smtClean="0">
                <a:solidFill>
                  <a:srgbClr val="FF0000"/>
                </a:solidFill>
                <a:effectLst>
                  <a:outerShdw blurRad="38100" dist="38100" dir="2700000" algn="tl">
                    <a:srgbClr val="000000">
                      <a:alpha val="43137"/>
                    </a:srgbClr>
                  </a:outerShdw>
                </a:effectLst>
              </a:rPr>
              <a:t>Acts 1:9-11</a:t>
            </a:r>
            <a:r>
              <a:rPr lang="en-US" b="1" i="1" dirty="0" smtClean="0">
                <a:effectLst>
                  <a:outerShdw blurRad="38100" dist="38100" dir="2700000" algn="tl">
                    <a:srgbClr val="000000">
                      <a:alpha val="43137"/>
                    </a:srgbClr>
                  </a:outerShdw>
                </a:effectLst>
              </a:rPr>
              <a:t>).</a:t>
            </a:r>
          </a:p>
          <a:p>
            <a:r>
              <a:rPr lang="en-US" b="1" i="1" dirty="0" smtClean="0">
                <a:solidFill>
                  <a:srgbClr val="FF0000"/>
                </a:solidFill>
                <a:effectLst>
                  <a:outerShdw blurRad="38100" dist="38100" dir="2700000" algn="tl">
                    <a:srgbClr val="000000">
                      <a:alpha val="43137"/>
                    </a:srgbClr>
                  </a:outerShdw>
                </a:effectLst>
              </a:rPr>
              <a:t>John 14:2-3 </a:t>
            </a:r>
            <a:r>
              <a:rPr lang="en-US" b="1" i="1" dirty="0" smtClean="0">
                <a:effectLst>
                  <a:outerShdw blurRad="38100" dist="38100" dir="2700000" algn="tl">
                    <a:srgbClr val="000000">
                      <a:alpha val="43137"/>
                    </a:srgbClr>
                  </a:outerShdw>
                </a:effectLst>
              </a:rPr>
              <a:t>NASB, “In My Father’s house are many dwelling places (</a:t>
            </a:r>
            <a:r>
              <a:rPr lang="en-US" b="1" i="1" dirty="0" smtClean="0">
                <a:solidFill>
                  <a:srgbClr val="FF0000"/>
                </a:solidFill>
                <a:effectLst>
                  <a:outerShdw blurRad="38100" dist="38100" dir="2700000" algn="tl">
                    <a:srgbClr val="000000">
                      <a:alpha val="43137"/>
                    </a:srgbClr>
                  </a:outerShdw>
                </a:effectLst>
              </a:rPr>
              <a:t>mansions NKJV</a:t>
            </a:r>
            <a:r>
              <a:rPr lang="en-US" b="1" i="1" dirty="0" smtClean="0">
                <a:effectLst>
                  <a:outerShdw blurRad="38100" dist="38100" dir="2700000" algn="tl">
                    <a:srgbClr val="000000">
                      <a:alpha val="43137"/>
                    </a:srgbClr>
                  </a:outerShdw>
                </a:effectLst>
              </a:rPr>
              <a:t>); if it were not so, I would have told you; for I go to prepare a place for you. (</a:t>
            </a:r>
            <a:r>
              <a:rPr lang="en-US" b="1" i="1" dirty="0" smtClean="0">
                <a:solidFill>
                  <a:srgbClr val="FF0000"/>
                </a:solidFill>
                <a:effectLst>
                  <a:outerShdw blurRad="38100" dist="38100" dir="2700000" algn="tl">
                    <a:srgbClr val="000000">
                      <a:alpha val="43137"/>
                    </a:srgbClr>
                  </a:outerShdw>
                </a:effectLst>
              </a:rPr>
              <a:t>i.e. bridal chamber</a:t>
            </a:r>
            <a:r>
              <a:rPr lang="en-US" b="1" i="1" dirty="0" smtClean="0">
                <a:effectLst>
                  <a:outerShdw blurRad="38100" dist="38100" dir="2700000" algn="tl">
                    <a:srgbClr val="000000">
                      <a:alpha val="43137"/>
                    </a:srgbClr>
                  </a:outerShdw>
                </a:effectLst>
              </a:rPr>
              <a: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3</a:t>
            </a:r>
            <a:r>
              <a:rPr lang="en-US" b="1" i="1" dirty="0" smtClean="0">
                <a:effectLst>
                  <a:outerShdw blurRad="38100" dist="38100" dir="2700000" algn="tl">
                    <a:srgbClr val="000000">
                      <a:alpha val="43137"/>
                    </a:srgbClr>
                  </a:outerShdw>
                </a:effectLst>
              </a:rPr>
              <a:t> If I go and prepare a place for you, I will come again and receive you to Myself, that where I am , there you may be also.” </a:t>
            </a:r>
          </a:p>
          <a:p>
            <a:r>
              <a:rPr lang="en-US" b="1" i="1" dirty="0" smtClean="0">
                <a:effectLst>
                  <a:outerShdw blurRad="38100" dist="38100" dir="2700000" algn="tl">
                    <a:srgbClr val="000000">
                      <a:alpha val="43137"/>
                    </a:srgbClr>
                  </a:outerShdw>
                </a:effectLst>
              </a:rPr>
              <a:t>Jesus has gone to prepare a place for His bride! He is coming back for us!</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29</a:t>
            </a:fld>
            <a:endParaRPr lang="en-US" sz="2800" b="1" dirty="0"/>
          </a:p>
        </p:txBody>
      </p:sp>
    </p:spTree>
    <p:extLst>
      <p:ext uri="{BB962C8B-B14F-4D97-AF65-F5344CB8AC3E}">
        <p14:creationId xmlns:p14="http://schemas.microsoft.com/office/powerpoint/2010/main" val="4175879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The bride has only one Husband. In </a:t>
            </a:r>
            <a:r>
              <a:rPr lang="en-US" b="1" i="1" dirty="0" smtClean="0">
                <a:solidFill>
                  <a:srgbClr val="FF0000"/>
                </a:solidFill>
                <a:effectLst>
                  <a:outerShdw blurRad="38100" dist="38100" dir="2700000" algn="tl">
                    <a:srgbClr val="000000">
                      <a:alpha val="43137"/>
                    </a:srgbClr>
                  </a:outerShdw>
                </a:effectLst>
              </a:rPr>
              <a:t>2 Cor. 11:2 </a:t>
            </a:r>
            <a:r>
              <a:rPr lang="en-US" b="1" i="1" dirty="0" smtClean="0">
                <a:effectLst>
                  <a:outerShdw blurRad="38100" dist="38100" dir="2700000" algn="tl">
                    <a:srgbClr val="000000">
                      <a:alpha val="43137"/>
                    </a:srgbClr>
                  </a:outerShdw>
                </a:effectLst>
              </a:rPr>
              <a:t>NASB, Paul said to the church at Corinth in which Paul established (</a:t>
            </a:r>
            <a:r>
              <a:rPr lang="en-US" b="1" i="1" dirty="0" smtClean="0">
                <a:solidFill>
                  <a:srgbClr val="FF0000"/>
                </a:solidFill>
                <a:effectLst>
                  <a:outerShdw blurRad="38100" dist="38100" dir="2700000" algn="tl">
                    <a:srgbClr val="000000">
                      <a:alpha val="43137"/>
                    </a:srgbClr>
                  </a:outerShdw>
                </a:effectLst>
              </a:rPr>
              <a:t>Acts 18:1-11</a:t>
            </a:r>
            <a:r>
              <a:rPr lang="en-US" b="1" i="1" dirty="0" smtClean="0">
                <a:effectLst>
                  <a:outerShdw blurRad="38100" dist="38100" dir="2700000" algn="tl">
                    <a:srgbClr val="000000">
                      <a:alpha val="43137"/>
                    </a:srgbClr>
                  </a:outerShdw>
                </a:effectLst>
              </a:rPr>
              <a:t>), “For I am jealous for you with godly jealousy; for I betrothed you to one husband, so that to Christ I might present you as a pure virgin.” </a:t>
            </a:r>
          </a:p>
          <a:p>
            <a:pPr lvl="1"/>
            <a:r>
              <a:rPr lang="en-US" b="1" i="1" dirty="0" smtClean="0">
                <a:effectLst>
                  <a:outerShdw blurRad="38100" dist="38100" dir="2700000" algn="tl">
                    <a:srgbClr val="000000">
                      <a:alpha val="43137"/>
                    </a:srgbClr>
                  </a:outerShdw>
                </a:effectLst>
              </a:rPr>
              <a:t>Christ is the one Husband. The church is His one Bride. Jesus was not a polygamist. He did not have many brides (</a:t>
            </a:r>
            <a:r>
              <a:rPr lang="en-US" b="1" i="1" dirty="0" smtClean="0">
                <a:solidFill>
                  <a:srgbClr val="FF0000"/>
                </a:solidFill>
                <a:effectLst>
                  <a:outerShdw blurRad="38100" dist="38100" dir="2700000" algn="tl">
                    <a:srgbClr val="000000">
                      <a:alpha val="43137"/>
                    </a:srgbClr>
                  </a:outerShdw>
                </a:effectLst>
              </a:rPr>
              <a:t>Rev. 21:9</a:t>
            </a:r>
            <a:r>
              <a:rPr lang="en-US" b="1" i="1" dirty="0" smtClean="0">
                <a:effectLst>
                  <a:outerShdw blurRad="38100" dist="38100" dir="2700000" algn="tl">
                    <a:srgbClr val="000000">
                      <a:alpha val="43137"/>
                    </a:srgbClr>
                  </a:outerShdw>
                </a:effectLst>
              </a:rPr>
              <a:t>). </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a:t>
            </a:fld>
            <a:endParaRPr lang="en-US" sz="2800" b="1" dirty="0"/>
          </a:p>
        </p:txBody>
      </p:sp>
    </p:spTree>
    <p:extLst>
      <p:ext uri="{BB962C8B-B14F-4D97-AF65-F5344CB8AC3E}">
        <p14:creationId xmlns:p14="http://schemas.microsoft.com/office/powerpoint/2010/main" val="25061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Eight: The Departure of the Bridegroom</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solidFill>
                  <a:srgbClr val="FF0000"/>
                </a:solidFill>
                <a:effectLst>
                  <a:outerShdw blurRad="38100" dist="38100" dir="2700000" algn="tl">
                    <a:srgbClr val="000000">
                      <a:alpha val="43137"/>
                    </a:srgbClr>
                  </a:outerShdw>
                </a:effectLst>
              </a:rPr>
              <a:t>Mt. 9:14-15 </a:t>
            </a:r>
            <a:r>
              <a:rPr lang="en-US" b="1" i="1" dirty="0" smtClean="0">
                <a:effectLst>
                  <a:outerShdw blurRad="38100" dist="38100" dir="2700000" algn="tl">
                    <a:srgbClr val="000000">
                      <a:alpha val="43137"/>
                    </a:srgbClr>
                  </a:outerShdw>
                </a:effectLst>
              </a:rPr>
              <a:t>NASB, “Then the disciples of John came to Him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asking, ‘Why do we and the Pharisees fast, but Your disciples do not fast?’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15 </a:t>
            </a:r>
            <a:r>
              <a:rPr lang="en-US" b="1" i="1" dirty="0" smtClean="0">
                <a:effectLst>
                  <a:outerShdw blurRad="38100" dist="38100" dir="2700000" algn="tl">
                    <a:srgbClr val="000000">
                      <a:alpha val="43137"/>
                    </a:srgbClr>
                  </a:outerShdw>
                </a:effectLst>
              </a:rPr>
              <a:t>And Jesus said to them, ‘The attendants of the bridegroom cannot mourn as long as the bridegroom is with them, can they? But the days will come when the bridegroom is taken away from them, and then they will fast.’”</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30</a:t>
            </a:fld>
            <a:endParaRPr lang="en-US" sz="2800" b="1" dirty="0"/>
          </a:p>
        </p:txBody>
      </p:sp>
    </p:spTree>
    <p:extLst>
      <p:ext uri="{BB962C8B-B14F-4D97-AF65-F5344CB8AC3E}">
        <p14:creationId xmlns:p14="http://schemas.microsoft.com/office/powerpoint/2010/main" val="4118944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b="1" i="1" dirty="0" smtClean="0">
                <a:effectLst>
                  <a:outerShdw blurRad="38100" dist="38100" dir="2700000" algn="tl">
                    <a:srgbClr val="000000">
                      <a:alpha val="43137"/>
                    </a:srgbClr>
                  </a:outerShdw>
                </a:effectLst>
              </a:rPr>
              <a:t>*Step Nine: The Consecrated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The bride does not know how long her bridegroom will be gone. </a:t>
            </a:r>
          </a:p>
          <a:p>
            <a:r>
              <a:rPr lang="en-US" b="1" i="1" dirty="0" smtClean="0">
                <a:effectLst>
                  <a:outerShdw blurRad="38100" dist="38100" dir="2700000" algn="tl">
                    <a:srgbClr val="000000">
                      <a:alpha val="43137"/>
                    </a:srgbClr>
                  </a:outerShdw>
                </a:effectLst>
              </a:rPr>
              <a:t>In my research, I found that in the Ancient Jewish Wedding, a bridegroom could be gone for one or more years in preparing a place (</a:t>
            </a:r>
            <a:r>
              <a:rPr lang="en-US" b="1" i="1" dirty="0" smtClean="0">
                <a:solidFill>
                  <a:srgbClr val="FF0000"/>
                </a:solidFill>
                <a:effectLst>
                  <a:outerShdw blurRad="38100" dist="38100" dir="2700000" algn="tl">
                    <a:srgbClr val="000000">
                      <a:alpha val="43137"/>
                    </a:srgbClr>
                  </a:outerShdw>
                </a:effectLst>
              </a:rPr>
              <a:t>bridal chamber</a:t>
            </a:r>
            <a:r>
              <a:rPr lang="en-US" b="1" i="1" dirty="0" smtClean="0">
                <a:effectLst>
                  <a:outerShdw blurRad="38100" dist="38100" dir="2700000" algn="tl">
                    <a:srgbClr val="000000">
                      <a:alpha val="43137"/>
                    </a:srgbClr>
                  </a:outerShdw>
                </a:effectLst>
              </a:rPr>
              <a:t>) at his father’s house for his bride.</a:t>
            </a:r>
          </a:p>
          <a:p>
            <a:r>
              <a:rPr lang="en-US" b="1" i="1" dirty="0" smtClean="0">
                <a:effectLst>
                  <a:outerShdw blurRad="38100" dist="38100" dir="2700000" algn="tl">
                    <a:srgbClr val="000000">
                      <a:alpha val="43137"/>
                    </a:srgbClr>
                  </a:outerShdw>
                </a:effectLst>
              </a:rPr>
              <a:t>The Jewish bride was set apart, consecrated, separated unto her bridegroom. </a:t>
            </a:r>
          </a:p>
          <a:p>
            <a:r>
              <a:rPr lang="en-US" b="1" i="1" dirty="0" smtClean="0">
                <a:effectLst>
                  <a:outerShdw blurRad="38100" dist="38100" dir="2700000" algn="tl">
                    <a:srgbClr val="000000">
                      <a:alpha val="43137"/>
                    </a:srgbClr>
                  </a:outerShdw>
                </a:effectLst>
              </a:rPr>
              <a:t>So, while waiting for the bridegroom’s return, the bride is to remain faithful (</a:t>
            </a:r>
            <a:r>
              <a:rPr lang="en-US" b="1" i="1" dirty="0" smtClean="0">
                <a:solidFill>
                  <a:srgbClr val="FF0000"/>
                </a:solidFill>
                <a:effectLst>
                  <a:outerShdw blurRad="38100" dist="38100" dir="2700000" algn="tl">
                    <a:srgbClr val="000000">
                      <a:alpha val="43137"/>
                    </a:srgbClr>
                  </a:outerShdw>
                </a:effectLst>
              </a:rPr>
              <a:t>Rev. 2:10</a:t>
            </a:r>
            <a:r>
              <a:rPr lang="en-US" b="1" i="1" dirty="0" smtClean="0">
                <a:effectLst>
                  <a:outerShdw blurRad="38100" dist="38100" dir="2700000" algn="tl">
                    <a:srgbClr val="000000">
                      <a:alpha val="43137"/>
                    </a:srgbClr>
                  </a:outerShdw>
                </a:effectLst>
              </a:rPr>
              <a:t>). It was probably easy at first. But when his return was delayed, often discouragement would appear.</a:t>
            </a:r>
          </a:p>
          <a:p>
            <a:pPr marL="0" indent="0">
              <a:buNone/>
            </a:pP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31</a:t>
            </a:fld>
            <a:endParaRPr lang="en-US" sz="2800" b="1" dirty="0"/>
          </a:p>
        </p:txBody>
      </p:sp>
    </p:spTree>
    <p:extLst>
      <p:ext uri="{BB962C8B-B14F-4D97-AF65-F5344CB8AC3E}">
        <p14:creationId xmlns:p14="http://schemas.microsoft.com/office/powerpoint/2010/main" val="1950591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b="1" i="1" dirty="0" smtClean="0">
                <a:effectLst>
                  <a:outerShdw blurRad="38100" dist="38100" dir="2700000" algn="tl">
                    <a:srgbClr val="000000">
                      <a:alpha val="43137"/>
                    </a:srgbClr>
                  </a:outerShdw>
                </a:effectLst>
              </a:rPr>
              <a:t>Step Nine: The Consecrated Bride</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After a while, the bride may even start to question his return.</a:t>
            </a:r>
          </a:p>
          <a:p>
            <a:r>
              <a:rPr lang="en-US" b="1" i="1" dirty="0" smtClean="0">
                <a:effectLst>
                  <a:outerShdw blurRad="38100" dist="38100" dir="2700000" algn="tl">
                    <a:srgbClr val="000000">
                      <a:alpha val="43137"/>
                    </a:srgbClr>
                  </a:outerShdw>
                </a:effectLst>
              </a:rPr>
              <a:t>Do you question Jesus’ return for His bride?</a:t>
            </a:r>
          </a:p>
          <a:p>
            <a:r>
              <a:rPr lang="en-US" b="1" i="1" dirty="0" smtClean="0">
                <a:solidFill>
                  <a:srgbClr val="FF0000"/>
                </a:solidFill>
                <a:effectLst>
                  <a:outerShdw blurRad="38100" dist="38100" dir="2700000" algn="tl">
                    <a:srgbClr val="000000">
                      <a:alpha val="43137"/>
                    </a:srgbClr>
                  </a:outerShdw>
                </a:effectLst>
              </a:rPr>
              <a:t>2 Pet. 3:3-4 </a:t>
            </a:r>
            <a:r>
              <a:rPr lang="en-US" b="1" i="1" dirty="0" smtClean="0">
                <a:effectLst>
                  <a:outerShdw blurRad="38100" dist="38100" dir="2700000" algn="tl">
                    <a:srgbClr val="000000">
                      <a:alpha val="43137"/>
                    </a:srgbClr>
                  </a:outerShdw>
                </a:effectLst>
              </a:rPr>
              <a:t>NASB, “Know this first of all, that in the last days mockers will come with their mocking, following after their own lust,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4</a:t>
            </a:r>
            <a:r>
              <a:rPr lang="en-US" b="1" i="1" dirty="0" smtClean="0">
                <a:effectLst>
                  <a:outerShdw blurRad="38100" dist="38100" dir="2700000" algn="tl">
                    <a:srgbClr val="000000">
                      <a:alpha val="43137"/>
                    </a:srgbClr>
                  </a:outerShdw>
                </a:effectLst>
              </a:rPr>
              <a:t> and saying, ‘Where is the promise of His coming? For ever since the fathers fell asleep, all continues just as it was from the beginning of creation.’”</a:t>
            </a:r>
          </a:p>
          <a:p>
            <a:pPr marL="0" indent="0">
              <a:buNone/>
            </a:pP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32</a:t>
            </a:fld>
            <a:endParaRPr lang="en-US" sz="2800" b="1" dirty="0"/>
          </a:p>
        </p:txBody>
      </p:sp>
    </p:spTree>
    <p:extLst>
      <p:ext uri="{BB962C8B-B14F-4D97-AF65-F5344CB8AC3E}">
        <p14:creationId xmlns:p14="http://schemas.microsoft.com/office/powerpoint/2010/main" val="363150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Ten: The Return of the Bridegroom</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fontScale="92500" lnSpcReduction="20000"/>
          </a:bodyPr>
          <a:lstStyle/>
          <a:p>
            <a:r>
              <a:rPr lang="en-US" b="1" i="1" dirty="0" smtClean="0">
                <a:solidFill>
                  <a:srgbClr val="FF0000"/>
                </a:solidFill>
                <a:effectLst>
                  <a:outerShdw blurRad="38100" dist="38100" dir="2700000" algn="tl">
                    <a:srgbClr val="000000">
                      <a:alpha val="43137"/>
                    </a:srgbClr>
                  </a:outerShdw>
                </a:effectLst>
              </a:rPr>
              <a:t>Mark 13:32 </a:t>
            </a:r>
            <a:r>
              <a:rPr lang="en-US" b="1" i="1" dirty="0" smtClean="0">
                <a:effectLst>
                  <a:outerShdw blurRad="38100" dist="38100" dir="2700000" algn="tl">
                    <a:srgbClr val="000000">
                      <a:alpha val="43137"/>
                    </a:srgbClr>
                  </a:outerShdw>
                </a:effectLst>
              </a:rPr>
              <a:t>NASB, “But of that day or hour no one knows, not even the angels in heaven, nor the Son, but the Father alone.” (</a:t>
            </a:r>
            <a:r>
              <a:rPr lang="en-US" b="1" i="1" dirty="0" smtClean="0">
                <a:solidFill>
                  <a:srgbClr val="FF0000"/>
                </a:solidFill>
                <a:effectLst>
                  <a:outerShdw blurRad="38100" dist="38100" dir="2700000" algn="tl">
                    <a:srgbClr val="000000">
                      <a:alpha val="43137"/>
                    </a:srgbClr>
                  </a:outerShdw>
                </a:effectLst>
              </a:rPr>
              <a:t>Mt. 24:36 </a:t>
            </a:r>
            <a:r>
              <a:rPr lang="en-US" b="1" i="1" dirty="0" smtClean="0">
                <a:effectLst>
                  <a:outerShdw blurRad="38100" dist="38100" dir="2700000" algn="tl">
                    <a:srgbClr val="000000">
                      <a:alpha val="43137"/>
                    </a:srgbClr>
                  </a:outerShdw>
                </a:effectLst>
              </a:rPr>
              <a:t>NKJV, “But of that day and hour no one knows, not even the angels of heaven, but My Father only.”)</a:t>
            </a:r>
          </a:p>
          <a:p>
            <a:r>
              <a:rPr lang="en-US" b="1" i="1" dirty="0" smtClean="0">
                <a:effectLst>
                  <a:outerShdw blurRad="38100" dist="38100" dir="2700000" algn="tl">
                    <a:srgbClr val="000000">
                      <a:alpha val="43137"/>
                    </a:srgbClr>
                  </a:outerShdw>
                </a:effectLst>
              </a:rPr>
              <a:t>In an ancient Jewish wedding, the father of the bridegroom determined when his son could return for his bride.</a:t>
            </a:r>
          </a:p>
          <a:p>
            <a:r>
              <a:rPr lang="en-US" b="1" i="1" dirty="0" smtClean="0">
                <a:effectLst>
                  <a:outerShdw blurRad="38100" dist="38100" dir="2700000" algn="tl">
                    <a:srgbClr val="000000">
                      <a:alpha val="43137"/>
                    </a:srgbClr>
                  </a:outerShdw>
                </a:effectLst>
              </a:rPr>
              <a:t>The Jewish bridegroom usually came for his bride late at night, often near the midnight hour (</a:t>
            </a:r>
            <a:r>
              <a:rPr lang="en-US" b="1" i="1" dirty="0" smtClean="0">
                <a:solidFill>
                  <a:srgbClr val="FF0000"/>
                </a:solidFill>
                <a:effectLst>
                  <a:outerShdw blurRad="38100" dist="38100" dir="2700000" algn="tl">
                    <a:srgbClr val="000000">
                      <a:alpha val="43137"/>
                    </a:srgbClr>
                  </a:outerShdw>
                </a:effectLst>
              </a:rPr>
              <a:t>Jesus said in Mt. 25:6</a:t>
            </a:r>
            <a:r>
              <a:rPr lang="en-US" b="1" i="1" dirty="0" smtClean="0">
                <a:effectLst>
                  <a:outerShdw blurRad="38100" dist="38100" dir="2700000" algn="tl">
                    <a:srgbClr val="000000">
                      <a:alpha val="43137"/>
                    </a:srgbClr>
                  </a:outerShdw>
                </a:effectLst>
              </a:rPr>
              <a:t>). The sound of the shofar (</a:t>
            </a:r>
            <a:r>
              <a:rPr lang="en-US" b="1" i="1" dirty="0" smtClean="0">
                <a:solidFill>
                  <a:srgbClr val="FF0000"/>
                </a:solidFill>
                <a:effectLst>
                  <a:outerShdw blurRad="38100" dist="38100" dir="2700000" algn="tl">
                    <a:srgbClr val="000000">
                      <a:alpha val="43137"/>
                    </a:srgbClr>
                  </a:outerShdw>
                </a:effectLst>
              </a:rPr>
              <a:t>WD a rams-horn trumpet</a:t>
            </a:r>
            <a:r>
              <a:rPr lang="en-US" b="1" i="1" dirty="0" smtClean="0">
                <a:effectLst>
                  <a:outerShdw blurRad="38100" dist="38100" dir="2700000" algn="tl">
                    <a:srgbClr val="000000">
                      <a:alpha val="43137"/>
                    </a:srgbClr>
                  </a:outerShdw>
                </a:effectLst>
              </a:rPr>
              <a:t>) would break the silence of the night and there would be great shouting and dancing in the streets. </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33</a:t>
            </a:fld>
            <a:endParaRPr lang="en-US" sz="2800" b="1" dirty="0"/>
          </a:p>
        </p:txBody>
      </p:sp>
    </p:spTree>
    <p:extLst>
      <p:ext uri="{BB962C8B-B14F-4D97-AF65-F5344CB8AC3E}">
        <p14:creationId xmlns:p14="http://schemas.microsoft.com/office/powerpoint/2010/main" val="3254327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Ten: The Return of the Bridegroom</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solidFill>
                  <a:srgbClr val="FF0000"/>
                </a:solidFill>
                <a:effectLst>
                  <a:outerShdw blurRad="38100" dist="38100" dir="2700000" algn="tl">
                    <a:srgbClr val="000000">
                      <a:alpha val="43137"/>
                    </a:srgbClr>
                  </a:outerShdw>
                </a:effectLst>
              </a:rPr>
              <a:t>Mt. 25:6 </a:t>
            </a:r>
            <a:r>
              <a:rPr lang="en-US" b="1" i="1" dirty="0" smtClean="0">
                <a:effectLst>
                  <a:outerShdw blurRad="38100" dist="38100" dir="2700000" algn="tl">
                    <a:srgbClr val="000000">
                      <a:alpha val="43137"/>
                    </a:srgbClr>
                  </a:outerShdw>
                </a:effectLst>
              </a:rPr>
              <a:t>NASB, “But at midnight there was a shout, ‘Behold, the bridegroom! Come out to meet him.’”</a:t>
            </a:r>
          </a:p>
          <a:p>
            <a:r>
              <a:rPr lang="en-US" b="1" i="1" dirty="0" smtClean="0">
                <a:solidFill>
                  <a:srgbClr val="FF0000"/>
                </a:solidFill>
                <a:effectLst>
                  <a:outerShdw blurRad="38100" dist="38100" dir="2700000" algn="tl">
                    <a:srgbClr val="000000">
                      <a:alpha val="43137"/>
                    </a:srgbClr>
                  </a:outerShdw>
                </a:effectLst>
              </a:rPr>
              <a:t>1 Thess. 4:16 </a:t>
            </a:r>
            <a:r>
              <a:rPr lang="en-US" b="1" i="1" dirty="0" smtClean="0">
                <a:effectLst>
                  <a:outerShdw blurRad="38100" dist="38100" dir="2700000" algn="tl">
                    <a:srgbClr val="000000">
                      <a:alpha val="43137"/>
                    </a:srgbClr>
                  </a:outerShdw>
                </a:effectLst>
              </a:rPr>
              <a:t>NASB, “For the Lord Himself will descend from heaven with a shout, with the voice of the archangel and with the trumpet of God,…”</a:t>
            </a:r>
          </a:p>
          <a:p>
            <a:r>
              <a:rPr lang="en-US" b="1" i="1" dirty="0" smtClean="0">
                <a:effectLst>
                  <a:outerShdw blurRad="38100" dist="38100" dir="2700000" algn="tl">
                    <a:srgbClr val="000000">
                      <a:alpha val="43137"/>
                    </a:srgbClr>
                  </a:outerShdw>
                </a:effectLst>
              </a:rPr>
              <a:t>The Lord will return for His bride! </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34</a:t>
            </a:fld>
            <a:endParaRPr lang="en-US" sz="2800" b="1" dirty="0"/>
          </a:p>
        </p:txBody>
      </p:sp>
    </p:spTree>
    <p:extLst>
      <p:ext uri="{BB962C8B-B14F-4D97-AF65-F5344CB8AC3E}">
        <p14:creationId xmlns:p14="http://schemas.microsoft.com/office/powerpoint/2010/main" val="3184088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Eleven: The home taking and the wedding feast.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The Jewish bridegroom returned for his bride and took her home to the bride’s chamber in his father’s house.</a:t>
            </a:r>
          </a:p>
          <a:p>
            <a:r>
              <a:rPr lang="en-US" b="1" i="1" dirty="0" smtClean="0">
                <a:effectLst>
                  <a:outerShdw blurRad="38100" dist="38100" dir="2700000" algn="tl">
                    <a:srgbClr val="000000">
                      <a:alpha val="43137"/>
                    </a:srgbClr>
                  </a:outerShdw>
                </a:effectLst>
              </a:rPr>
              <a:t>Jesus will return for His bride (</a:t>
            </a:r>
            <a:r>
              <a:rPr lang="en-US" b="1" i="1" dirty="0" smtClean="0">
                <a:solidFill>
                  <a:srgbClr val="FF0000"/>
                </a:solidFill>
                <a:effectLst>
                  <a:outerShdw blurRad="38100" dist="38100" dir="2700000" algn="tl">
                    <a:srgbClr val="000000">
                      <a:alpha val="43137"/>
                    </a:srgbClr>
                  </a:outerShdw>
                </a:effectLst>
              </a:rPr>
              <a:t>us</a:t>
            </a:r>
            <a:r>
              <a:rPr lang="en-US" b="1" i="1" dirty="0" smtClean="0">
                <a:effectLst>
                  <a:outerShdw blurRad="38100" dist="38100" dir="2700000" algn="tl">
                    <a:srgbClr val="000000">
                      <a:alpha val="43137"/>
                    </a:srgbClr>
                  </a:outerShdw>
                </a:effectLst>
              </a:rPr>
              <a:t>). He will take us to His Father’s house (</a:t>
            </a:r>
            <a:r>
              <a:rPr lang="en-US" b="1" i="1" dirty="0" smtClean="0">
                <a:solidFill>
                  <a:srgbClr val="FF0000"/>
                </a:solidFill>
                <a:effectLst>
                  <a:outerShdw blurRad="38100" dist="38100" dir="2700000" algn="tl">
                    <a:srgbClr val="000000">
                      <a:alpha val="43137"/>
                    </a:srgbClr>
                  </a:outerShdw>
                </a:effectLst>
              </a:rPr>
              <a:t>Heaven</a:t>
            </a:r>
            <a:r>
              <a:rPr lang="en-US" b="1" i="1" dirty="0" smtClean="0">
                <a:effectLst>
                  <a:outerShdw blurRad="38100" dist="38100" dir="2700000" algn="tl">
                    <a:srgbClr val="000000">
                      <a:alpha val="43137"/>
                    </a:srgbClr>
                  </a:outerShdw>
                </a:effectLst>
              </a:rPr>
              <a:t>).</a:t>
            </a:r>
          </a:p>
          <a:p>
            <a:r>
              <a:rPr lang="en-US" b="1" i="1" dirty="0" smtClean="0">
                <a:solidFill>
                  <a:srgbClr val="FF0000"/>
                </a:solidFill>
                <a:effectLst>
                  <a:outerShdw blurRad="38100" dist="38100" dir="2700000" algn="tl">
                    <a:srgbClr val="000000">
                      <a:alpha val="43137"/>
                    </a:srgbClr>
                  </a:outerShdw>
                </a:effectLst>
              </a:rPr>
              <a:t>John 14:2-3 </a:t>
            </a:r>
            <a:r>
              <a:rPr lang="en-US" b="1" i="1" dirty="0" smtClean="0">
                <a:effectLst>
                  <a:outerShdw blurRad="38100" dist="38100" dir="2700000" algn="tl">
                    <a:srgbClr val="000000">
                      <a:alpha val="43137"/>
                    </a:srgbClr>
                  </a:outerShdw>
                </a:effectLst>
              </a:rPr>
              <a:t>NKJV, “In My Father’s house are many mansions; if it were not so, I would have told you. I go to prepare a place for you.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3</a:t>
            </a:r>
            <a:r>
              <a:rPr lang="en-US" b="1" i="1" dirty="0" smtClean="0">
                <a:effectLst>
                  <a:outerShdw blurRad="38100" dist="38100" dir="2700000" algn="tl">
                    <a:srgbClr val="000000">
                      <a:alpha val="43137"/>
                    </a:srgbClr>
                  </a:outerShdw>
                </a:effectLst>
              </a:rPr>
              <a:t> And if I go and prepare a place for you, I will come again and receive you to Myself; that where I am, there you may be also.”</a:t>
            </a: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35</a:t>
            </a:fld>
            <a:endParaRPr lang="en-US" sz="2800" b="1" dirty="0"/>
          </a:p>
        </p:txBody>
      </p:sp>
    </p:spTree>
    <p:extLst>
      <p:ext uri="{BB962C8B-B14F-4D97-AF65-F5344CB8AC3E}">
        <p14:creationId xmlns:p14="http://schemas.microsoft.com/office/powerpoint/2010/main" val="1631165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Eleven: The home taking and the wedding feast.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solidFill>
                  <a:srgbClr val="FF0000"/>
                </a:solidFill>
                <a:effectLst>
                  <a:outerShdw blurRad="38100" dist="38100" dir="2700000" algn="tl">
                    <a:srgbClr val="000000">
                      <a:alpha val="43137"/>
                    </a:srgbClr>
                  </a:outerShdw>
                </a:effectLst>
              </a:rPr>
              <a:t>Eph. 5:27 </a:t>
            </a:r>
            <a:r>
              <a:rPr lang="en-US" b="1" i="1" dirty="0" smtClean="0">
                <a:effectLst>
                  <a:outerShdw blurRad="38100" dist="38100" dir="2700000" algn="tl">
                    <a:srgbClr val="000000">
                      <a:alpha val="43137"/>
                    </a:srgbClr>
                  </a:outerShdw>
                </a:effectLst>
              </a:rPr>
              <a:t>NASB, “That He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might present to Himself the church (</a:t>
            </a:r>
            <a:r>
              <a:rPr lang="en-US" b="1" i="1" dirty="0" smtClean="0">
                <a:solidFill>
                  <a:srgbClr val="FF0000"/>
                </a:solidFill>
                <a:effectLst>
                  <a:outerShdw blurRad="38100" dist="38100" dir="2700000" algn="tl">
                    <a:srgbClr val="000000">
                      <a:alpha val="43137"/>
                    </a:srgbClr>
                  </a:outerShdw>
                </a:effectLst>
              </a:rPr>
              <a:t>His bride</a:t>
            </a:r>
            <a:r>
              <a:rPr lang="en-US" b="1" i="1" dirty="0" smtClean="0">
                <a:effectLst>
                  <a:outerShdw blurRad="38100" dist="38100" dir="2700000" algn="tl">
                    <a:srgbClr val="000000">
                      <a:alpha val="43137"/>
                    </a:srgbClr>
                  </a:outerShdw>
                </a:effectLst>
              </a:rPr>
              <a:t>) in all her glory, having no spot or wrinkle or any such thing; but that she would be holy and blameless.”</a:t>
            </a:r>
          </a:p>
          <a:p>
            <a:r>
              <a:rPr lang="en-US" b="1" i="1" dirty="0" smtClean="0">
                <a:solidFill>
                  <a:srgbClr val="FF0000"/>
                </a:solidFill>
                <a:effectLst>
                  <a:outerShdw blurRad="38100" dist="38100" dir="2700000" algn="tl">
                    <a:srgbClr val="000000">
                      <a:alpha val="43137"/>
                    </a:srgbClr>
                  </a:outerShdw>
                </a:effectLst>
              </a:rPr>
              <a:t>1 Cor. 15:24 </a:t>
            </a:r>
            <a:r>
              <a:rPr lang="en-US" b="1" i="1" dirty="0" smtClean="0">
                <a:effectLst>
                  <a:outerShdw blurRad="38100" dist="38100" dir="2700000" algn="tl">
                    <a:srgbClr val="000000">
                      <a:alpha val="43137"/>
                    </a:srgbClr>
                  </a:outerShdw>
                </a:effectLst>
              </a:rPr>
              <a:t>NASB, “Then comes the end, when He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hands over the kingdom (</a:t>
            </a:r>
            <a:r>
              <a:rPr lang="en-US" b="1" i="1" dirty="0" smtClean="0">
                <a:solidFill>
                  <a:srgbClr val="FF0000"/>
                </a:solidFill>
                <a:effectLst>
                  <a:outerShdw blurRad="38100" dist="38100" dir="2700000" algn="tl">
                    <a:srgbClr val="000000">
                      <a:alpha val="43137"/>
                    </a:srgbClr>
                  </a:outerShdw>
                </a:effectLst>
              </a:rPr>
              <a:t>His bride</a:t>
            </a:r>
            <a:r>
              <a:rPr lang="en-US" b="1" i="1" dirty="0" smtClean="0">
                <a:effectLst>
                  <a:outerShdw blurRad="38100" dist="38100" dir="2700000" algn="tl">
                    <a:srgbClr val="000000">
                      <a:alpha val="43137"/>
                    </a:srgbClr>
                  </a:outerShdw>
                </a:effectLst>
              </a:rPr>
              <a:t>) to the God and Father,…”</a:t>
            </a:r>
          </a:p>
          <a:p>
            <a:r>
              <a:rPr lang="en-US" b="1" i="1" dirty="0" smtClean="0">
                <a:solidFill>
                  <a:srgbClr val="FF0000"/>
                </a:solidFill>
                <a:effectLst>
                  <a:outerShdw blurRad="38100" dist="38100" dir="2700000" algn="tl">
                    <a:srgbClr val="000000">
                      <a:alpha val="43137"/>
                    </a:srgbClr>
                  </a:outerShdw>
                </a:effectLst>
              </a:rPr>
              <a:t>Rev. 21:2 </a:t>
            </a:r>
            <a:r>
              <a:rPr lang="en-US" b="1" i="1" dirty="0" smtClean="0">
                <a:effectLst>
                  <a:outerShdw blurRad="38100" dist="38100" dir="2700000" algn="tl">
                    <a:srgbClr val="000000">
                      <a:alpha val="43137"/>
                    </a:srgbClr>
                  </a:outerShdw>
                </a:effectLst>
              </a:rPr>
              <a:t>NASB, “And I saw the holy city, new Jerusalem, coming down out of heaven from God, made ready as a bride adorned for her husband.”</a:t>
            </a: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36</a:t>
            </a:fld>
            <a:endParaRPr lang="en-US" sz="2800" b="1" dirty="0"/>
          </a:p>
        </p:txBody>
      </p:sp>
    </p:spTree>
    <p:extLst>
      <p:ext uri="{BB962C8B-B14F-4D97-AF65-F5344CB8AC3E}">
        <p14:creationId xmlns:p14="http://schemas.microsoft.com/office/powerpoint/2010/main" val="716250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Autofit/>
          </a:bodyPr>
          <a:lstStyle/>
          <a:p>
            <a:r>
              <a:rPr lang="en-US" sz="3200" b="1" i="1" dirty="0" smtClean="0">
                <a:effectLst>
                  <a:outerShdw blurRad="38100" dist="38100" dir="2700000" algn="tl">
                    <a:srgbClr val="000000">
                      <a:alpha val="43137"/>
                    </a:srgbClr>
                  </a:outerShdw>
                </a:effectLst>
              </a:rPr>
              <a:t>Step Eleven: The home taking and the wedding feast.</a:t>
            </a:r>
            <a:endParaRPr lang="en-US" sz="3200"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990600"/>
            <a:ext cx="9144000" cy="5867400"/>
          </a:xfrm>
        </p:spPr>
        <p:txBody>
          <a:bodyPr>
            <a:normAutofit fontScale="92500"/>
          </a:bodyPr>
          <a:lstStyle/>
          <a:p>
            <a:r>
              <a:rPr lang="en-US" b="1" i="1" dirty="0" smtClean="0">
                <a:effectLst>
                  <a:outerShdw blurRad="38100" dist="38100" dir="2700000" algn="tl">
                    <a:srgbClr val="000000">
                      <a:alpha val="43137"/>
                    </a:srgbClr>
                  </a:outerShdw>
                </a:effectLst>
              </a:rPr>
              <a:t>In a Jewish wedding, the father of the bridegroom gave the wedding feast after the bridegroom brought his bride to the father’s house. The father had servants to help with the feast.  </a:t>
            </a:r>
            <a:r>
              <a:rPr lang="en-US" b="1" i="1" dirty="0" smtClean="0">
                <a:solidFill>
                  <a:srgbClr val="FF0000"/>
                </a:solidFill>
                <a:effectLst>
                  <a:outerShdw blurRad="38100" dist="38100" dir="2700000" algn="tl">
                    <a:srgbClr val="000000">
                      <a:alpha val="43137"/>
                    </a:srgbClr>
                  </a:outerShdw>
                </a:effectLst>
              </a:rPr>
              <a:t>John 2:1-12 </a:t>
            </a:r>
            <a:r>
              <a:rPr lang="en-US" b="1" i="1" dirty="0" smtClean="0">
                <a:effectLst>
                  <a:outerShdw blurRad="38100" dist="38100" dir="2700000" algn="tl">
                    <a:srgbClr val="000000">
                      <a:alpha val="43137"/>
                    </a:srgbClr>
                  </a:outerShdw>
                </a:effectLst>
              </a:rPr>
              <a:t>is a wedding feast that Jesus and his family and His disciples attended. Jesus turned the water into wine.</a:t>
            </a:r>
          </a:p>
          <a:p>
            <a:r>
              <a:rPr lang="en-US" b="1" i="1" dirty="0" smtClean="0">
                <a:effectLst>
                  <a:outerShdw blurRad="38100" dist="38100" dir="2700000" algn="tl">
                    <a:srgbClr val="000000">
                      <a:alpha val="43137"/>
                    </a:srgbClr>
                  </a:outerShdw>
                </a:effectLst>
              </a:rPr>
              <a:t>One must be invited to attend the wedding feast. Both Jesus and His disciples were invited to attend. (</a:t>
            </a:r>
            <a:r>
              <a:rPr lang="en-US" b="1" i="1" dirty="0" smtClean="0">
                <a:solidFill>
                  <a:srgbClr val="FF0000"/>
                </a:solidFill>
                <a:effectLst>
                  <a:outerShdw blurRad="38100" dist="38100" dir="2700000" algn="tl">
                    <a:srgbClr val="000000">
                      <a:alpha val="43137"/>
                    </a:srgbClr>
                  </a:outerShdw>
                </a:effectLst>
              </a:rPr>
              <a:t>John 2:2 </a:t>
            </a:r>
            <a:r>
              <a:rPr lang="en-US" b="1" i="1" dirty="0" smtClean="0">
                <a:effectLst>
                  <a:outerShdw blurRad="38100" dist="38100" dir="2700000" algn="tl">
                    <a:srgbClr val="000000">
                      <a:alpha val="43137"/>
                    </a:srgbClr>
                  </a:outerShdw>
                </a:effectLst>
              </a:rPr>
              <a:t>NASB, “And both Jesus and His disciples were invited to the wedding.”)</a:t>
            </a:r>
          </a:p>
          <a:p>
            <a:r>
              <a:rPr lang="en-US" b="1" i="1" dirty="0" smtClean="0">
                <a:effectLst>
                  <a:outerShdw blurRad="38100" dist="38100" dir="2700000" algn="tl">
                    <a:srgbClr val="000000">
                      <a:alpha val="43137"/>
                    </a:srgbClr>
                  </a:outerShdw>
                </a:effectLst>
              </a:rPr>
              <a:t>If a dinner guest was not invited to the wedding feast, he was an intruder. </a:t>
            </a:r>
          </a:p>
          <a:p>
            <a:endParaRPr lang="en-US" b="1" i="1" dirty="0" smtClean="0">
              <a:effectLst>
                <a:outerShdw blurRad="38100" dist="38100" dir="2700000" algn="tl">
                  <a:srgbClr val="000000">
                    <a:alpha val="43137"/>
                  </a:srgbClr>
                </a:outerShdw>
              </a:effectLst>
            </a:endParaRP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37</a:t>
            </a:fld>
            <a:endParaRPr lang="en-US" sz="2800" b="1" dirty="0"/>
          </a:p>
        </p:txBody>
      </p:sp>
    </p:spTree>
    <p:extLst>
      <p:ext uri="{BB962C8B-B14F-4D97-AF65-F5344CB8AC3E}">
        <p14:creationId xmlns:p14="http://schemas.microsoft.com/office/powerpoint/2010/main" val="318454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Eleven: The home taking and the wedding feast.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solidFill>
                  <a:srgbClr val="FF0000"/>
                </a:solidFill>
                <a:effectLst>
                  <a:outerShdw blurRad="38100" dist="38100" dir="2700000" algn="tl">
                    <a:srgbClr val="000000">
                      <a:alpha val="43137"/>
                    </a:srgbClr>
                  </a:outerShdw>
                </a:effectLst>
              </a:rPr>
              <a:t>Mt. 22:11-14 </a:t>
            </a:r>
            <a:r>
              <a:rPr lang="en-US" b="1" i="1" dirty="0" smtClean="0">
                <a:effectLst>
                  <a:outerShdw blurRad="38100" dist="38100" dir="2700000" algn="tl">
                    <a:srgbClr val="000000">
                      <a:alpha val="43137"/>
                    </a:srgbClr>
                  </a:outerShdw>
                </a:effectLst>
              </a:rPr>
              <a:t>NASB, “But when the king (</a:t>
            </a:r>
            <a:r>
              <a:rPr lang="en-US" b="1" i="1" dirty="0" smtClean="0">
                <a:solidFill>
                  <a:srgbClr val="FF0000"/>
                </a:solidFill>
                <a:effectLst>
                  <a:outerShdw blurRad="38100" dist="38100" dir="2700000" algn="tl">
                    <a:srgbClr val="000000">
                      <a:alpha val="43137"/>
                    </a:srgbClr>
                  </a:outerShdw>
                </a:effectLst>
              </a:rPr>
              <a:t>Father of the Bridegroom</a:t>
            </a:r>
            <a:r>
              <a:rPr lang="en-US" b="1" i="1" dirty="0" smtClean="0">
                <a:effectLst>
                  <a:outerShdw blurRad="38100" dist="38100" dir="2700000" algn="tl">
                    <a:srgbClr val="000000">
                      <a:alpha val="43137"/>
                    </a:srgbClr>
                  </a:outerShdw>
                </a:effectLst>
              </a:rPr>
              <a:t>) came in to look over the dinner guests, he saw a man there who was not dressed in wedding clothes (</a:t>
            </a:r>
            <a:r>
              <a:rPr lang="en-US" b="1" i="1" dirty="0" smtClean="0">
                <a:solidFill>
                  <a:srgbClr val="FF0000"/>
                </a:solidFill>
                <a:effectLst>
                  <a:outerShdw blurRad="38100" dist="38100" dir="2700000" algn="tl">
                    <a:srgbClr val="000000">
                      <a:alpha val="43137"/>
                    </a:srgbClr>
                  </a:outerShdw>
                </a:effectLst>
              </a:rPr>
              <a:t>Gal. 3:27</a:t>
            </a:r>
            <a:r>
              <a:rPr lang="en-US" b="1" i="1" dirty="0" smtClean="0">
                <a:effectLst>
                  <a:outerShdw blurRad="38100" dist="38100" dir="2700000" algn="tl">
                    <a:srgbClr val="000000">
                      <a:alpha val="43137"/>
                    </a:srgbClr>
                  </a:outerShdw>
                </a:effectLst>
              </a:rPr>
              <a: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12 </a:t>
            </a:r>
            <a:r>
              <a:rPr lang="en-US" b="1" i="1" dirty="0" smtClean="0">
                <a:effectLst>
                  <a:outerShdw blurRad="38100" dist="38100" dir="2700000" algn="tl">
                    <a:srgbClr val="000000">
                      <a:alpha val="43137"/>
                    </a:srgbClr>
                  </a:outerShdw>
                </a:effectLst>
              </a:rPr>
              <a:t>and he said to him, ‘Friend, how did you come in here without wedding clothes?’ And the man was speechless.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13 </a:t>
            </a:r>
            <a:r>
              <a:rPr lang="en-US" b="1" i="1" dirty="0" smtClean="0">
                <a:effectLst>
                  <a:outerShdw blurRad="38100" dist="38100" dir="2700000" algn="tl">
                    <a:srgbClr val="000000">
                      <a:alpha val="43137"/>
                    </a:srgbClr>
                  </a:outerShdw>
                </a:effectLst>
              </a:rPr>
              <a:t>Then the king said to the servants, ‘Bind him hand and foot, and throw him into the outer darkness; in that place there will be weeping and gnashing of teeth.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14 </a:t>
            </a:r>
            <a:r>
              <a:rPr lang="en-US" b="1" i="1" dirty="0" smtClean="0">
                <a:effectLst>
                  <a:outerShdw blurRad="38100" dist="38100" dir="2700000" algn="tl">
                    <a:srgbClr val="000000">
                      <a:alpha val="43137"/>
                    </a:srgbClr>
                  </a:outerShdw>
                </a:effectLst>
              </a:rPr>
              <a:t>For many are called, but few are chosen.’”</a:t>
            </a: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38</a:t>
            </a:fld>
            <a:endParaRPr lang="en-US" sz="2800" b="1" dirty="0"/>
          </a:p>
        </p:txBody>
      </p:sp>
    </p:spTree>
    <p:extLst>
      <p:ext uri="{BB962C8B-B14F-4D97-AF65-F5344CB8AC3E}">
        <p14:creationId xmlns:p14="http://schemas.microsoft.com/office/powerpoint/2010/main" val="418118167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fontScale="90000"/>
          </a:bodyPr>
          <a:lstStyle/>
          <a:p>
            <a:r>
              <a:rPr lang="en-US" b="1" i="1" dirty="0" smtClean="0">
                <a:effectLst>
                  <a:outerShdw blurRad="38100" dist="38100" dir="2700000" algn="tl">
                    <a:srgbClr val="000000">
                      <a:alpha val="43137"/>
                    </a:srgbClr>
                  </a:outerShdw>
                </a:effectLst>
              </a:rPr>
              <a:t>Step Eleven: The home taking and the wedding feast.</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The wedding feast that the Father will give for His Bridegroom will be in Heaven!</a:t>
            </a:r>
          </a:p>
          <a:p>
            <a:r>
              <a:rPr lang="en-US" b="1" i="1" dirty="0" smtClean="0">
                <a:solidFill>
                  <a:srgbClr val="FF0000"/>
                </a:solidFill>
                <a:effectLst>
                  <a:outerShdw blurRad="38100" dist="38100" dir="2700000" algn="tl">
                    <a:srgbClr val="000000">
                      <a:alpha val="43137"/>
                    </a:srgbClr>
                  </a:outerShdw>
                </a:effectLst>
              </a:rPr>
              <a:t>Rev. 19:7-9 </a:t>
            </a:r>
            <a:r>
              <a:rPr lang="en-US" b="1" i="1" dirty="0" smtClean="0">
                <a:effectLst>
                  <a:outerShdw blurRad="38100" dist="38100" dir="2700000" algn="tl">
                    <a:srgbClr val="000000">
                      <a:alpha val="43137"/>
                    </a:srgbClr>
                  </a:outerShdw>
                </a:effectLst>
              </a:rPr>
              <a:t>NASB, “Let us rejoice and be glad and give the glory to Him (</a:t>
            </a:r>
            <a:r>
              <a:rPr lang="en-US" b="1" i="1" dirty="0" smtClean="0">
                <a:solidFill>
                  <a:srgbClr val="FF0000"/>
                </a:solidFill>
                <a:effectLst>
                  <a:outerShdw blurRad="38100" dist="38100" dir="2700000" algn="tl">
                    <a:srgbClr val="000000">
                      <a:alpha val="43137"/>
                    </a:srgbClr>
                  </a:outerShdw>
                </a:effectLst>
              </a:rPr>
              <a:t>God</a:t>
            </a:r>
            <a:r>
              <a:rPr lang="en-US" b="1" i="1" dirty="0" smtClean="0">
                <a:effectLst>
                  <a:outerShdw blurRad="38100" dist="38100" dir="2700000" algn="tl">
                    <a:srgbClr val="000000">
                      <a:alpha val="43137"/>
                    </a:srgbClr>
                  </a:outerShdw>
                </a:effectLst>
              </a:rPr>
              <a:t>), for the marriage of the Lamb has come and His bride has made herself ready.’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8</a:t>
            </a:r>
            <a:r>
              <a:rPr lang="en-US" b="1" i="1" dirty="0" smtClean="0">
                <a:effectLst>
                  <a:outerShdw blurRad="38100" dist="38100" dir="2700000" algn="tl">
                    <a:srgbClr val="000000">
                      <a:alpha val="43137"/>
                    </a:srgbClr>
                  </a:outerShdw>
                </a:effectLst>
              </a:rPr>
              <a:t> It was given to her to clothe herself in fine linen, bright and clean; for the fine linen is the righteous acts of the saints.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9</a:t>
            </a:r>
            <a:r>
              <a:rPr lang="en-US" b="1" i="1" dirty="0" smtClean="0">
                <a:effectLst>
                  <a:outerShdw blurRad="38100" dist="38100" dir="2700000" algn="tl">
                    <a:srgbClr val="000000">
                      <a:alpha val="43137"/>
                    </a:srgbClr>
                  </a:outerShdw>
                </a:effectLst>
              </a:rPr>
              <a:t> Then he said to me, Write, ‘Blessed are those who are invited to the marriage supper of the Lamb.’ And he said to me, ‘These are true words of God.’”</a:t>
            </a:r>
          </a:p>
          <a:p>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6019800" y="6492875"/>
            <a:ext cx="3124200" cy="365125"/>
          </a:xfrm>
        </p:spPr>
        <p:txBody>
          <a:bodyPr/>
          <a:lstStyle/>
          <a:p>
            <a:r>
              <a:rPr lang="en-US" sz="2800" b="1" dirty="0" smtClean="0"/>
              <a:t>Next to last slide,</a:t>
            </a:r>
            <a:fld id="{FA0C2225-F6A7-4781-82F8-A41EC9C28323}" type="slidenum">
              <a:rPr lang="en-US" sz="2800" b="1" smtClean="0"/>
              <a:t>39</a:t>
            </a:fld>
            <a:endParaRPr lang="en-US" sz="2800" b="1" dirty="0"/>
          </a:p>
        </p:txBody>
      </p:sp>
    </p:spTree>
    <p:extLst>
      <p:ext uri="{BB962C8B-B14F-4D97-AF65-F5344CB8AC3E}">
        <p14:creationId xmlns:p14="http://schemas.microsoft.com/office/powerpoint/2010/main" val="260252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In many cases, the marriage was arranged by the father of the groom or at least on the groom’s side of the family. I never found any example where the father of the bride went to the father of the bridegroom to make the arrangement for the marriage of his daughter. </a:t>
            </a:r>
          </a:p>
          <a:p>
            <a:pPr lvl="1"/>
            <a:r>
              <a:rPr lang="en-US" b="1" i="1" dirty="0" smtClean="0">
                <a:solidFill>
                  <a:srgbClr val="FF0000"/>
                </a:solidFill>
                <a:effectLst>
                  <a:outerShdw blurRad="38100" dist="38100" dir="2700000" algn="tl">
                    <a:srgbClr val="000000">
                      <a:alpha val="43137"/>
                    </a:srgbClr>
                  </a:outerShdw>
                </a:effectLst>
              </a:rPr>
              <a:t>Eph. 1:4 </a:t>
            </a:r>
            <a:r>
              <a:rPr lang="en-US" b="1" i="1" dirty="0" smtClean="0">
                <a:effectLst>
                  <a:outerShdw blurRad="38100" dist="38100" dir="2700000" algn="tl">
                    <a:srgbClr val="000000">
                      <a:alpha val="43137"/>
                    </a:srgbClr>
                  </a:outerShdw>
                </a:effectLst>
              </a:rPr>
              <a:t>NASB, “Just as He (</a:t>
            </a:r>
            <a:r>
              <a:rPr lang="en-US" b="1" i="1" dirty="0" smtClean="0">
                <a:solidFill>
                  <a:srgbClr val="FF0000"/>
                </a:solidFill>
                <a:effectLst>
                  <a:outerShdw blurRad="38100" dist="38100" dir="2700000" algn="tl">
                    <a:srgbClr val="000000">
                      <a:alpha val="43137"/>
                    </a:srgbClr>
                  </a:outerShdw>
                </a:effectLst>
              </a:rPr>
              <a:t>God the Father</a:t>
            </a:r>
            <a:r>
              <a:rPr lang="en-US" b="1" i="1" dirty="0" smtClean="0">
                <a:effectLst>
                  <a:outerShdw blurRad="38100" dist="38100" dir="2700000" algn="tl">
                    <a:srgbClr val="000000">
                      <a:alpha val="43137"/>
                    </a:srgbClr>
                  </a:outerShdw>
                </a:effectLst>
              </a:rPr>
              <a:t>) chose us (</a:t>
            </a:r>
            <a:r>
              <a:rPr lang="en-US" b="1" i="1" dirty="0" smtClean="0">
                <a:solidFill>
                  <a:srgbClr val="FF0000"/>
                </a:solidFill>
                <a:effectLst>
                  <a:outerShdw blurRad="38100" dist="38100" dir="2700000" algn="tl">
                    <a:srgbClr val="000000">
                      <a:alpha val="43137"/>
                    </a:srgbClr>
                  </a:outerShdw>
                </a:effectLst>
              </a:rPr>
              <a:t>Christians, Christ’s bride</a:t>
            </a:r>
            <a:r>
              <a:rPr lang="en-US" b="1" i="1" dirty="0" smtClean="0">
                <a:effectLst>
                  <a:outerShdw blurRad="38100" dist="38100" dir="2700000" algn="tl">
                    <a:srgbClr val="000000">
                      <a:alpha val="43137"/>
                    </a:srgbClr>
                  </a:outerShdw>
                </a:effectLst>
              </a:rPr>
              <a:t>) in Him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before the foundation of the world, that we would be holy and blameless before Him.”</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4</a:t>
            </a:fld>
            <a:endParaRPr lang="en-US" sz="2800" b="1" dirty="0"/>
          </a:p>
        </p:txBody>
      </p:sp>
    </p:spTree>
    <p:extLst>
      <p:ext uri="{BB962C8B-B14F-4D97-AF65-F5344CB8AC3E}">
        <p14:creationId xmlns:p14="http://schemas.microsoft.com/office/powerpoint/2010/main" val="2560331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normAutofit/>
          </a:bodyPr>
          <a:lstStyle/>
          <a:p>
            <a:r>
              <a:rPr lang="en-US" b="1" i="1" dirty="0" smtClean="0">
                <a:effectLst>
                  <a:outerShdw blurRad="38100" dist="38100" dir="2700000" algn="tl">
                    <a:srgbClr val="000000">
                      <a:alpha val="43137"/>
                    </a:srgbClr>
                  </a:outerShdw>
                </a:effectLst>
              </a:rPr>
              <a:t>Conclusion</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The Ancient Jewish Wedding correlates many of the Bible’s teaching concerning Jesus and His bride (</a:t>
            </a:r>
            <a:r>
              <a:rPr lang="en-US" b="1" i="1" dirty="0" smtClean="0">
                <a:solidFill>
                  <a:srgbClr val="FF0000"/>
                </a:solidFill>
                <a:effectLst>
                  <a:outerShdw blurRad="38100" dist="38100" dir="2700000" algn="tl">
                    <a:srgbClr val="000000">
                      <a:alpha val="43137"/>
                    </a:srgbClr>
                  </a:outerShdw>
                </a:effectLst>
              </a:rPr>
              <a:t>church</a:t>
            </a:r>
            <a:r>
              <a:rPr lang="en-US" b="1" i="1" dirty="0" smtClean="0">
                <a:effectLst>
                  <a:outerShdw blurRad="38100" dist="38100" dir="2700000" algn="tl">
                    <a:srgbClr val="000000">
                      <a:alpha val="43137"/>
                    </a:srgbClr>
                  </a:outerShdw>
                </a:effectLst>
              </a:rPr>
              <a:t>).</a:t>
            </a:r>
          </a:p>
          <a:p>
            <a:r>
              <a:rPr lang="en-US" b="1" i="1" dirty="0" smtClean="0">
                <a:effectLst>
                  <a:outerShdw blurRad="38100" dist="38100" dir="2700000" algn="tl">
                    <a:srgbClr val="000000">
                      <a:alpha val="43137"/>
                    </a:srgbClr>
                  </a:outerShdw>
                </a:effectLst>
              </a:rPr>
              <a:t>Jesus does have a bride. It is His church: His kingdom. We are married to Him. He has betrothed Himself to us. </a:t>
            </a:r>
          </a:p>
          <a:p>
            <a:r>
              <a:rPr lang="en-US" b="1" i="1" dirty="0" smtClean="0">
                <a:effectLst>
                  <a:outerShdw blurRad="38100" dist="38100" dir="2700000" algn="tl">
                    <a:srgbClr val="000000">
                      <a:alpha val="43137"/>
                    </a:srgbClr>
                  </a:outerShdw>
                </a:effectLst>
              </a:rPr>
              <a:t>Jesus in </a:t>
            </a:r>
            <a:r>
              <a:rPr lang="en-US" b="1" i="1" dirty="0" smtClean="0">
                <a:solidFill>
                  <a:srgbClr val="FF0000"/>
                </a:solidFill>
                <a:effectLst>
                  <a:outerShdw blurRad="38100" dist="38100" dir="2700000" algn="tl">
                    <a:srgbClr val="000000">
                      <a:alpha val="43137"/>
                    </a:srgbClr>
                  </a:outerShdw>
                </a:effectLst>
              </a:rPr>
              <a:t>2 Pet. 1:4 </a:t>
            </a:r>
            <a:r>
              <a:rPr lang="en-US" b="1" i="1" dirty="0" smtClean="0">
                <a:effectLst>
                  <a:outerShdw blurRad="38100" dist="38100" dir="2700000" algn="tl">
                    <a:srgbClr val="000000">
                      <a:alpha val="43137"/>
                    </a:srgbClr>
                  </a:outerShdw>
                </a:effectLst>
              </a:rPr>
              <a:t>NASB “…has granted to us His precious and magnificent promises,…”</a:t>
            </a:r>
          </a:p>
          <a:p>
            <a:r>
              <a:rPr lang="en-US" b="1" i="1" dirty="0" smtClean="0">
                <a:effectLst>
                  <a:outerShdw blurRad="38100" dist="38100" dir="2700000" algn="tl">
                    <a:srgbClr val="000000">
                      <a:alpha val="43137"/>
                    </a:srgbClr>
                  </a:outerShdw>
                </a:effectLst>
              </a:rPr>
              <a:t>We (</a:t>
            </a:r>
            <a:r>
              <a:rPr lang="en-US" b="1" i="1" dirty="0" smtClean="0">
                <a:solidFill>
                  <a:srgbClr val="FF0000"/>
                </a:solidFill>
                <a:effectLst>
                  <a:outerShdw blurRad="38100" dist="38100" dir="2700000" algn="tl">
                    <a:srgbClr val="000000">
                      <a:alpha val="43137"/>
                    </a:srgbClr>
                  </a:outerShdw>
                </a:effectLst>
              </a:rPr>
              <a:t>His bride/church</a:t>
            </a:r>
            <a:r>
              <a:rPr lang="en-US" b="1" i="1" dirty="0" smtClean="0">
                <a:effectLst>
                  <a:outerShdw blurRad="38100" dist="38100" dir="2700000" algn="tl">
                    <a:srgbClr val="000000">
                      <a:alpha val="43137"/>
                    </a:srgbClr>
                  </a:outerShdw>
                </a:effectLst>
              </a:rPr>
              <a:t>) are waiting for His return!</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40</a:t>
            </a:fld>
            <a:endParaRPr lang="en-US" sz="2800" b="1" dirty="0"/>
          </a:p>
        </p:txBody>
      </p:sp>
    </p:spTree>
    <p:extLst>
      <p:ext uri="{BB962C8B-B14F-4D97-AF65-F5344CB8AC3E}">
        <p14:creationId xmlns:p14="http://schemas.microsoft.com/office/powerpoint/2010/main" val="1486440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The “</a:t>
            </a:r>
            <a:r>
              <a:rPr lang="en-US" b="1" i="1" u="sng" dirty="0" err="1" smtClean="0">
                <a:effectLst>
                  <a:outerShdw blurRad="38100" dist="38100" dir="2700000" algn="tl">
                    <a:srgbClr val="000000">
                      <a:alpha val="43137"/>
                    </a:srgbClr>
                  </a:outerShdw>
                </a:effectLst>
              </a:rPr>
              <a:t>mohar</a:t>
            </a:r>
            <a:r>
              <a:rPr lang="en-US" b="1" i="1" dirty="0" smtClean="0">
                <a:effectLst>
                  <a:outerShdw blurRad="38100" dist="38100" dir="2700000" algn="tl">
                    <a:srgbClr val="000000">
                      <a:alpha val="43137"/>
                    </a:srgbClr>
                  </a:outerShdw>
                </a:effectLst>
              </a:rPr>
              <a:t>” was (</a:t>
            </a:r>
            <a:r>
              <a:rPr lang="en-US" b="1" i="1" dirty="0" smtClean="0">
                <a:solidFill>
                  <a:srgbClr val="FF0000"/>
                </a:solidFill>
                <a:effectLst>
                  <a:outerShdw blurRad="38100" dist="38100" dir="2700000" algn="tl">
                    <a:srgbClr val="000000">
                      <a:alpha val="43137"/>
                    </a:srgbClr>
                  </a:outerShdw>
                </a:effectLst>
              </a:rPr>
              <a:t>the price to be paid for the bride. i.e. Dowry</a:t>
            </a:r>
            <a:r>
              <a:rPr lang="en-US" b="1" i="1" dirty="0" smtClean="0">
                <a:effectLst>
                  <a:outerShdw blurRad="38100" dist="38100" dir="2700000" algn="tl">
                    <a:srgbClr val="000000">
                      <a:alpha val="43137"/>
                    </a:srgbClr>
                  </a:outerShdw>
                </a:effectLst>
              </a:rPr>
              <a:t>). It was presented at the betrothal.   </a:t>
            </a:r>
          </a:p>
          <a:p>
            <a:pPr lvl="1"/>
            <a:r>
              <a:rPr lang="en-US" b="1" i="1" dirty="0" smtClean="0">
                <a:effectLst>
                  <a:outerShdw blurRad="38100" dist="38100" dir="2700000" algn="tl">
                    <a:srgbClr val="000000">
                      <a:alpha val="43137"/>
                    </a:srgbClr>
                  </a:outerShdw>
                </a:effectLst>
              </a:rPr>
              <a:t>The father of the bridegroom or those representing the father of the bridegroom would present the offer.</a:t>
            </a:r>
          </a:p>
          <a:p>
            <a:pPr lvl="1"/>
            <a:r>
              <a:rPr lang="en-US" b="1" i="1" dirty="0" smtClean="0">
                <a:effectLst>
                  <a:outerShdw blurRad="38100" dist="38100" dir="2700000" algn="tl">
                    <a:srgbClr val="000000">
                      <a:alpha val="43137"/>
                    </a:srgbClr>
                  </a:outerShdw>
                </a:effectLst>
              </a:rPr>
              <a:t> The offer was made to the father of the bride or her father’s representatives. </a:t>
            </a:r>
          </a:p>
          <a:p>
            <a:pPr lvl="1"/>
            <a:r>
              <a:rPr lang="en-US" b="1" i="1" dirty="0" smtClean="0">
                <a:effectLst>
                  <a:outerShdw blurRad="38100" dist="38100" dir="2700000" algn="tl">
                    <a:srgbClr val="000000">
                      <a:alpha val="43137"/>
                    </a:srgbClr>
                  </a:outerShdw>
                </a:effectLst>
              </a:rPr>
              <a:t>Both parties must agree to the betrothal.</a:t>
            </a:r>
          </a:p>
          <a:p>
            <a:pPr lvl="1"/>
            <a:r>
              <a:rPr lang="en-US" b="1" i="1" dirty="0" smtClean="0">
                <a:effectLst>
                  <a:outerShdw blurRad="38100" dist="38100" dir="2700000" algn="tl">
                    <a:srgbClr val="000000">
                      <a:alpha val="43137"/>
                    </a:srgbClr>
                  </a:outerShdw>
                </a:effectLst>
              </a:rPr>
              <a:t>Concerning the bride of Christ (</a:t>
            </a:r>
            <a:r>
              <a:rPr lang="en-US" b="1" i="1" dirty="0" smtClean="0">
                <a:solidFill>
                  <a:srgbClr val="FF0000"/>
                </a:solidFill>
                <a:effectLst>
                  <a:outerShdw blurRad="38100" dist="38100" dir="2700000" algn="tl">
                    <a:srgbClr val="000000">
                      <a:alpha val="43137"/>
                    </a:srgbClr>
                  </a:outerShdw>
                </a:effectLst>
              </a:rPr>
              <a:t>His church</a:t>
            </a:r>
            <a:r>
              <a:rPr lang="en-US" b="1" i="1" dirty="0" smtClean="0">
                <a:effectLst>
                  <a:outerShdw blurRad="38100" dist="38100" dir="2700000" algn="tl">
                    <a:srgbClr val="000000">
                      <a:alpha val="43137"/>
                    </a:srgbClr>
                  </a:outerShdw>
                </a:effectLst>
              </a:rPr>
              <a:t>), notice what both the Father and the Son agreed upon as would be the price paid for Jesus’ church. (see the next slide)</a:t>
            </a:r>
          </a:p>
          <a:p>
            <a:pPr lvl="1"/>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5</a:t>
            </a:fld>
            <a:endParaRPr lang="en-US" sz="2800" b="1" dirty="0"/>
          </a:p>
        </p:txBody>
      </p:sp>
    </p:spTree>
    <p:extLst>
      <p:ext uri="{BB962C8B-B14F-4D97-AF65-F5344CB8AC3E}">
        <p14:creationId xmlns:p14="http://schemas.microsoft.com/office/powerpoint/2010/main" val="2598647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The price to be paid was the Son’s life.</a:t>
            </a:r>
          </a:p>
          <a:p>
            <a:pPr lvl="1"/>
            <a:r>
              <a:rPr lang="en-US" b="1" i="1" dirty="0" smtClean="0">
                <a:effectLst>
                  <a:outerShdw blurRad="38100" dist="38100" dir="2700000" algn="tl">
                    <a:srgbClr val="000000">
                      <a:alpha val="43137"/>
                    </a:srgbClr>
                  </a:outerShdw>
                </a:effectLst>
              </a:rPr>
              <a:t>The Father …</a:t>
            </a:r>
            <a:r>
              <a:rPr lang="en-US" b="1" i="1" dirty="0" smtClean="0">
                <a:solidFill>
                  <a:srgbClr val="FF0000"/>
                </a:solidFill>
                <a:effectLst>
                  <a:outerShdw blurRad="38100" dist="38100" dir="2700000" algn="tl">
                    <a:srgbClr val="000000">
                      <a:alpha val="43137"/>
                    </a:srgbClr>
                  </a:outerShdw>
                </a:effectLst>
              </a:rPr>
              <a:t>Isa. 53:10 </a:t>
            </a:r>
            <a:r>
              <a:rPr lang="en-US" b="1" i="1" dirty="0" smtClean="0">
                <a:effectLst>
                  <a:outerShdw blurRad="38100" dist="38100" dir="2700000" algn="tl">
                    <a:srgbClr val="000000">
                      <a:alpha val="43137"/>
                    </a:srgbClr>
                  </a:outerShdw>
                </a:effectLst>
              </a:rPr>
              <a:t>NASB, “But the LORD (</a:t>
            </a:r>
            <a:r>
              <a:rPr lang="en-US" b="1" i="1" dirty="0" smtClean="0">
                <a:solidFill>
                  <a:srgbClr val="FF0000"/>
                </a:solidFill>
                <a:effectLst>
                  <a:outerShdw blurRad="38100" dist="38100" dir="2700000" algn="tl">
                    <a:srgbClr val="000000">
                      <a:alpha val="43137"/>
                    </a:srgbClr>
                  </a:outerShdw>
                </a:effectLst>
              </a:rPr>
              <a:t>Father</a:t>
            </a:r>
            <a:r>
              <a:rPr lang="en-US" b="1" i="1" dirty="0" smtClean="0">
                <a:effectLst>
                  <a:outerShdw blurRad="38100" dist="38100" dir="2700000" algn="tl">
                    <a:srgbClr val="000000">
                      <a:alpha val="43137"/>
                    </a:srgbClr>
                  </a:outerShdw>
                </a:effectLst>
              </a:rPr>
              <a:t>) was pleased to crush Him (</a:t>
            </a:r>
            <a:r>
              <a:rPr lang="en-US" b="1" i="1" dirty="0" smtClean="0">
                <a:solidFill>
                  <a:srgbClr val="FF0000"/>
                </a:solidFill>
                <a:effectLst>
                  <a:outerShdw blurRad="38100" dist="38100" dir="2700000" algn="tl">
                    <a:srgbClr val="000000">
                      <a:alpha val="43137"/>
                    </a:srgbClr>
                  </a:outerShdw>
                </a:effectLst>
              </a:rPr>
              <a:t>Jesus, His Son</a:t>
            </a:r>
            <a:r>
              <a:rPr lang="en-US" b="1" i="1" dirty="0" smtClean="0">
                <a:effectLst>
                  <a:outerShdw blurRad="38100" dist="38100" dir="2700000" algn="tl">
                    <a:srgbClr val="000000">
                      <a:alpha val="43137"/>
                    </a:srgbClr>
                  </a:outerShdw>
                </a:effectLst>
              </a:rPr>
              <a:t>), putting Him to grief;”</a:t>
            </a:r>
            <a:r>
              <a:rPr lang="en-US" b="1" i="1" dirty="0">
                <a:solidFill>
                  <a:srgbClr val="FF0000"/>
                </a:solidFill>
                <a:effectLst>
                  <a:outerShdw blurRad="38100" dist="38100" dir="2700000" algn="tl">
                    <a:srgbClr val="000000">
                      <a:alpha val="43137"/>
                    </a:srgbClr>
                  </a:outerShdw>
                </a:effectLst>
              </a:rPr>
              <a:t> </a:t>
            </a:r>
            <a:endParaRPr lang="en-US" b="1" i="1" dirty="0" smtClean="0">
              <a:solidFill>
                <a:srgbClr val="FF0000"/>
              </a:solidFill>
              <a:effectLst>
                <a:outerShdw blurRad="38100" dist="38100" dir="2700000" algn="tl">
                  <a:srgbClr val="000000">
                    <a:alpha val="43137"/>
                  </a:srgbClr>
                </a:outerShdw>
              </a:effectLst>
            </a:endParaRPr>
          </a:p>
          <a:p>
            <a:pPr lvl="1"/>
            <a:r>
              <a:rPr lang="en-US" b="1" i="1" dirty="0" smtClean="0">
                <a:effectLst>
                  <a:outerShdw blurRad="38100" dist="38100" dir="2700000" algn="tl">
                    <a:srgbClr val="000000">
                      <a:alpha val="43137"/>
                    </a:srgbClr>
                  </a:outerShdw>
                </a:effectLst>
              </a:rPr>
              <a:t>The Son…Jesus said concerning His life for His bride. </a:t>
            </a:r>
            <a:r>
              <a:rPr lang="en-US" b="1" i="1" dirty="0" smtClean="0">
                <a:solidFill>
                  <a:srgbClr val="FF0000"/>
                </a:solidFill>
                <a:effectLst>
                  <a:outerShdw blurRad="38100" dist="38100" dir="2700000" algn="tl">
                    <a:srgbClr val="000000">
                      <a:alpha val="43137"/>
                    </a:srgbClr>
                  </a:outerShdw>
                </a:effectLst>
              </a:rPr>
              <a:t>John </a:t>
            </a:r>
            <a:r>
              <a:rPr lang="en-US" b="1" i="1" dirty="0">
                <a:solidFill>
                  <a:srgbClr val="FF0000"/>
                </a:solidFill>
                <a:effectLst>
                  <a:outerShdw blurRad="38100" dist="38100" dir="2700000" algn="tl">
                    <a:srgbClr val="000000">
                      <a:alpha val="43137"/>
                    </a:srgbClr>
                  </a:outerShdw>
                </a:effectLst>
              </a:rPr>
              <a:t>10:18 </a:t>
            </a:r>
            <a:r>
              <a:rPr lang="en-US" b="1" i="1" dirty="0">
                <a:effectLst>
                  <a:outerShdw blurRad="38100" dist="38100" dir="2700000" algn="tl">
                    <a:srgbClr val="000000">
                      <a:alpha val="43137"/>
                    </a:srgbClr>
                  </a:outerShdw>
                </a:effectLst>
              </a:rPr>
              <a:t>NASB, “No one has taken it away from Me, but I lay it down on My own initiative. I have authority to lay it down, and I have authority to take it up again. This commandment I received from My Father.”</a:t>
            </a:r>
          </a:p>
          <a:p>
            <a:pPr lvl="1"/>
            <a:r>
              <a:rPr lang="en-US" b="1" i="1" dirty="0" smtClean="0">
                <a:solidFill>
                  <a:srgbClr val="FF0000"/>
                </a:solidFill>
                <a:effectLst>
                  <a:outerShdw blurRad="38100" dist="38100" dir="2700000" algn="tl">
                    <a:srgbClr val="000000">
                      <a:alpha val="43137"/>
                    </a:srgbClr>
                  </a:outerShdw>
                </a:effectLst>
              </a:rPr>
              <a:t>John 12:27 </a:t>
            </a:r>
            <a:r>
              <a:rPr lang="en-US" b="1" i="1" dirty="0" smtClean="0">
                <a:effectLst>
                  <a:outerShdw blurRad="38100" dist="38100" dir="2700000" algn="tl">
                    <a:srgbClr val="000000">
                      <a:alpha val="43137"/>
                    </a:srgbClr>
                  </a:outerShdw>
                </a:effectLst>
              </a:rPr>
              <a:t>NASB, “Now My soul has become troubled; and what shall I say, ‘Father, save Me from this hour’? But for this purpose I came to this hour.”</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6</a:t>
            </a:fld>
            <a:endParaRPr lang="en-US" sz="2800" b="1" dirty="0"/>
          </a:p>
        </p:txBody>
      </p:sp>
    </p:spTree>
    <p:extLst>
      <p:ext uri="{BB962C8B-B14F-4D97-AF65-F5344CB8AC3E}">
        <p14:creationId xmlns:p14="http://schemas.microsoft.com/office/powerpoint/2010/main" val="157003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The price for the bride was not always money. </a:t>
            </a:r>
            <a:r>
              <a:rPr lang="en-US" b="1" i="1" dirty="0" smtClean="0">
                <a:solidFill>
                  <a:srgbClr val="FF0000"/>
                </a:solidFill>
                <a:effectLst>
                  <a:outerShdw blurRad="38100" dist="38100" dir="2700000" algn="tl">
                    <a:srgbClr val="000000">
                      <a:alpha val="43137"/>
                    </a:srgbClr>
                  </a:outerShdw>
                </a:effectLst>
              </a:rPr>
              <a:t>In Gen. 29:15-30, Jacob worked for Laban for fourteen years for both Leah and Rachel. That was the price he paid for them</a:t>
            </a:r>
            <a:r>
              <a:rPr lang="en-US" b="1" i="1" dirty="0" smtClean="0">
                <a:effectLst>
                  <a:outerShdw blurRad="38100" dist="38100" dir="2700000" algn="tl">
                    <a:srgbClr val="000000">
                      <a:alpha val="43137"/>
                    </a:srgbClr>
                  </a:outerShdw>
                </a:effectLst>
              </a:rPr>
              <a:t>.</a:t>
            </a:r>
          </a:p>
          <a:p>
            <a:pPr lvl="1"/>
            <a:r>
              <a:rPr lang="en-US" b="1" i="1" dirty="0" smtClean="0">
                <a:effectLst>
                  <a:outerShdw blurRad="38100" dist="38100" dir="2700000" algn="tl">
                    <a:srgbClr val="000000">
                      <a:alpha val="43137"/>
                    </a:srgbClr>
                  </a:outerShdw>
                </a:effectLst>
              </a:rPr>
              <a:t>Concerning the parable of the ten virgins in…</a:t>
            </a:r>
            <a:r>
              <a:rPr lang="en-US" b="1" i="1" dirty="0" smtClean="0">
                <a:solidFill>
                  <a:srgbClr val="FF0000"/>
                </a:solidFill>
                <a:effectLst>
                  <a:outerShdw blurRad="38100" dist="38100" dir="2700000" algn="tl">
                    <a:srgbClr val="000000">
                      <a:alpha val="43137"/>
                    </a:srgbClr>
                  </a:outerShdw>
                </a:effectLst>
              </a:rPr>
              <a:t>Mt. 25:10 </a:t>
            </a:r>
            <a:r>
              <a:rPr lang="en-US" b="1" i="1" dirty="0" smtClean="0">
                <a:effectLst>
                  <a:outerShdw blurRad="38100" dist="38100" dir="2700000" algn="tl">
                    <a:srgbClr val="000000">
                      <a:alpha val="43137"/>
                    </a:srgbClr>
                  </a:outerShdw>
                </a:effectLst>
              </a:rPr>
              <a:t>NASB, “And while they were going away to make the purchase (</a:t>
            </a:r>
            <a:r>
              <a:rPr lang="en-US" b="1" i="1" dirty="0" smtClean="0">
                <a:solidFill>
                  <a:srgbClr val="FF0000"/>
                </a:solidFill>
                <a:effectLst>
                  <a:outerShdw blurRad="38100" dist="38100" dir="2700000" algn="tl">
                    <a:srgbClr val="000000">
                      <a:alpha val="43137"/>
                    </a:srgbClr>
                  </a:outerShdw>
                </a:effectLst>
              </a:rPr>
              <a:t>five foolish virgins</a:t>
            </a:r>
            <a:r>
              <a:rPr lang="en-US" b="1" i="1" dirty="0" smtClean="0">
                <a:effectLst>
                  <a:outerShdw blurRad="38100" dist="38100" dir="2700000" algn="tl">
                    <a:srgbClr val="000000">
                      <a:alpha val="43137"/>
                    </a:srgbClr>
                  </a:outerShdw>
                </a:effectLst>
              </a:rPr>
              <a:t>), the bridegroom came, and those who were ready went in with him to the wedding feast; and the door was shut.”</a:t>
            </a: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7</a:t>
            </a:fld>
            <a:endParaRPr lang="en-US" sz="2800" b="1" dirty="0"/>
          </a:p>
        </p:txBody>
      </p:sp>
    </p:spTree>
    <p:extLst>
      <p:ext uri="{BB962C8B-B14F-4D97-AF65-F5344CB8AC3E}">
        <p14:creationId xmlns:p14="http://schemas.microsoft.com/office/powerpoint/2010/main" val="2219602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lnSpcReduction="10000"/>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Some of the time the betrothal was arranged by the father of the bridegroom before the bridegroom or the bride saw each other. </a:t>
            </a:r>
          </a:p>
          <a:p>
            <a:pPr lvl="1"/>
            <a:r>
              <a:rPr lang="en-US" b="1" i="1" dirty="0" smtClean="0">
                <a:effectLst>
                  <a:outerShdw blurRad="38100" dist="38100" dir="2700000" algn="tl">
                    <a:srgbClr val="000000">
                      <a:alpha val="43137"/>
                    </a:srgbClr>
                  </a:outerShdw>
                </a:effectLst>
              </a:rPr>
              <a:t>Have you ever seen Jesus? Have you ever seen the Father? Yet, our betrothal with Jesus has been arranged.</a:t>
            </a:r>
          </a:p>
          <a:p>
            <a:pPr lvl="1"/>
            <a:r>
              <a:rPr lang="en-US" b="1" i="1" dirty="0" smtClean="0">
                <a:effectLst>
                  <a:outerShdw blurRad="38100" dist="38100" dir="2700000" algn="tl">
                    <a:srgbClr val="000000">
                      <a:alpha val="43137"/>
                    </a:srgbClr>
                  </a:outerShdw>
                </a:effectLst>
              </a:rPr>
              <a:t>Abraham arranged Isaac’s marriage before either Abraham or Isaac saw Rebekah. </a:t>
            </a:r>
            <a:r>
              <a:rPr lang="en-US" b="1" i="1" dirty="0" smtClean="0">
                <a:solidFill>
                  <a:srgbClr val="FF0000"/>
                </a:solidFill>
                <a:effectLst>
                  <a:outerShdw blurRad="38100" dist="38100" dir="2700000" algn="tl">
                    <a:srgbClr val="000000">
                      <a:alpha val="43137"/>
                    </a:srgbClr>
                  </a:outerShdw>
                </a:effectLst>
              </a:rPr>
              <a:t>Gen. 24:1-67</a:t>
            </a:r>
            <a:r>
              <a:rPr lang="en-US" b="1" i="1" dirty="0" smtClean="0">
                <a:effectLst>
                  <a:outerShdw blurRad="38100" dist="38100" dir="2700000" algn="tl">
                    <a:srgbClr val="000000">
                      <a:alpha val="43137"/>
                    </a:srgbClr>
                  </a:outerShdw>
                </a:effectLst>
              </a:rPr>
              <a:t>. </a:t>
            </a:r>
          </a:p>
          <a:p>
            <a:pPr lvl="1"/>
            <a:r>
              <a:rPr lang="en-US" b="1" i="1" dirty="0" smtClean="0">
                <a:effectLst>
                  <a:outerShdw blurRad="38100" dist="38100" dir="2700000" algn="tl">
                    <a:srgbClr val="000000">
                      <a:alpha val="43137"/>
                    </a:srgbClr>
                  </a:outerShdw>
                </a:effectLst>
              </a:rPr>
              <a:t>Abraham sent his servant to his relatives in Mesopotamia, to the city of </a:t>
            </a:r>
            <a:r>
              <a:rPr lang="en-US" b="1" i="1" dirty="0" err="1" smtClean="0">
                <a:effectLst>
                  <a:outerShdw blurRad="38100" dist="38100" dir="2700000" algn="tl">
                    <a:srgbClr val="000000">
                      <a:alpha val="43137"/>
                    </a:srgbClr>
                  </a:outerShdw>
                </a:effectLst>
              </a:rPr>
              <a:t>Nahor</a:t>
            </a:r>
            <a:r>
              <a:rPr lang="en-US" b="1" i="1" dirty="0" smtClean="0">
                <a:effectLst>
                  <a:outerShdw blurRad="38100" dist="38100" dir="2700000" algn="tl">
                    <a:srgbClr val="000000">
                      <a:alpha val="43137"/>
                    </a:srgbClr>
                  </a:outerShdw>
                </a:effectLst>
              </a:rPr>
              <a:t> (</a:t>
            </a:r>
            <a:r>
              <a:rPr lang="en-US" b="1" i="1" dirty="0" err="1" smtClean="0">
                <a:solidFill>
                  <a:srgbClr val="FF0000"/>
                </a:solidFill>
                <a:effectLst>
                  <a:outerShdw blurRad="38100" dist="38100" dir="2700000" algn="tl">
                    <a:srgbClr val="000000">
                      <a:alpha val="43137"/>
                    </a:srgbClr>
                  </a:outerShdw>
                </a:effectLst>
              </a:rPr>
              <a:t>vs</a:t>
            </a:r>
            <a:r>
              <a:rPr lang="en-US" b="1" i="1" dirty="0" smtClean="0">
                <a:solidFill>
                  <a:srgbClr val="FF0000"/>
                </a:solidFill>
                <a:effectLst>
                  <a:outerShdw blurRad="38100" dist="38100" dir="2700000" algn="tl">
                    <a:srgbClr val="000000">
                      <a:alpha val="43137"/>
                    </a:srgbClr>
                  </a:outerShdw>
                </a:effectLst>
              </a:rPr>
              <a:t> 10</a:t>
            </a:r>
            <a:r>
              <a:rPr lang="en-US" b="1" i="1" dirty="0" smtClean="0">
                <a:effectLst>
                  <a:outerShdw blurRad="38100" dist="38100" dir="2700000" algn="tl">
                    <a:srgbClr val="000000">
                      <a:alpha val="43137"/>
                    </a:srgbClr>
                  </a:outerShdw>
                </a:effectLst>
              </a:rPr>
              <a:t>), to attain Isaac a wife. He sent gifts to give to Rebekah, her brother and her mother, </a:t>
            </a:r>
            <a:r>
              <a:rPr lang="en-US" b="1" i="1" dirty="0" smtClean="0">
                <a:solidFill>
                  <a:srgbClr val="FF0000"/>
                </a:solidFill>
                <a:effectLst>
                  <a:outerShdw blurRad="38100" dist="38100" dir="2700000" algn="tl">
                    <a:srgbClr val="000000">
                      <a:alpha val="43137"/>
                    </a:srgbClr>
                  </a:outerShdw>
                </a:effectLst>
              </a:rPr>
              <a:t>Gen. 24:53</a:t>
            </a:r>
            <a:r>
              <a:rPr lang="en-US" b="1" i="1" smtClean="0">
                <a:effectLst>
                  <a:outerShdw blurRad="38100" dist="38100" dir="2700000" algn="tl">
                    <a:srgbClr val="000000">
                      <a:alpha val="43137"/>
                    </a:srgbClr>
                  </a:outerShdw>
                </a:effectLst>
              </a:rPr>
              <a:t>. </a:t>
            </a:r>
            <a:endParaRPr lang="en-US" b="1" i="1" dirty="0" smtClean="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8</a:t>
            </a:fld>
            <a:endParaRPr lang="en-US" sz="2800" b="1" dirty="0"/>
          </a:p>
        </p:txBody>
      </p:sp>
    </p:spTree>
    <p:extLst>
      <p:ext uri="{BB962C8B-B14F-4D97-AF65-F5344CB8AC3E}">
        <p14:creationId xmlns:p14="http://schemas.microsoft.com/office/powerpoint/2010/main" val="775857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p:spPr>
        <p:txBody>
          <a:bodyPr/>
          <a:lstStyle/>
          <a:p>
            <a:r>
              <a:rPr lang="en-US" b="1" i="1" dirty="0" smtClean="0">
                <a:effectLst>
                  <a:outerShdw blurRad="38100" dist="38100" dir="2700000" algn="tl">
                    <a:srgbClr val="000000">
                      <a:alpha val="43137"/>
                    </a:srgbClr>
                  </a:outerShdw>
                </a:effectLst>
              </a:rPr>
              <a:t>An Ancient Jewish Wedding</a:t>
            </a:r>
            <a:endParaRPr lang="en-US" b="1" i="1"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0" y="1143000"/>
            <a:ext cx="9144000" cy="5715000"/>
          </a:xfrm>
        </p:spPr>
        <p:txBody>
          <a:bodyPr>
            <a:normAutofit/>
          </a:bodyPr>
          <a:lstStyle/>
          <a:p>
            <a:r>
              <a:rPr lang="en-US" b="1" i="1" dirty="0" smtClean="0">
                <a:effectLst>
                  <a:outerShdw blurRad="38100" dist="38100" dir="2700000" algn="tl">
                    <a:srgbClr val="000000">
                      <a:alpha val="43137"/>
                    </a:srgbClr>
                  </a:outerShdw>
                </a:effectLst>
              </a:rPr>
              <a:t>Introduction:</a:t>
            </a:r>
          </a:p>
          <a:p>
            <a:pPr lvl="1"/>
            <a:r>
              <a:rPr lang="en-US" b="1" i="1" dirty="0" smtClean="0">
                <a:effectLst>
                  <a:outerShdw blurRad="38100" dist="38100" dir="2700000" algn="tl">
                    <a:srgbClr val="000000">
                      <a:alpha val="43137"/>
                    </a:srgbClr>
                  </a:outerShdw>
                </a:effectLst>
              </a:rPr>
              <a:t>We can be taught Love before we have ever seen our Bridegroom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or His Father. </a:t>
            </a:r>
            <a:r>
              <a:rPr lang="en-US" b="1" i="1" dirty="0" smtClean="0">
                <a:solidFill>
                  <a:srgbClr val="FF0000"/>
                </a:solidFill>
                <a:effectLst>
                  <a:outerShdw blurRad="38100" dist="38100" dir="2700000" algn="tl">
                    <a:srgbClr val="000000">
                      <a:alpha val="43137"/>
                    </a:srgbClr>
                  </a:outerShdw>
                </a:effectLst>
              </a:rPr>
              <a:t>Mt. 22:37 </a:t>
            </a:r>
            <a:r>
              <a:rPr lang="en-US" b="1" i="1" dirty="0" smtClean="0">
                <a:effectLst>
                  <a:outerShdw blurRad="38100" dist="38100" dir="2700000" algn="tl">
                    <a:srgbClr val="000000">
                      <a:alpha val="43137"/>
                    </a:srgbClr>
                  </a:outerShdw>
                </a:effectLst>
              </a:rPr>
              <a:t>NASB, ‘YOU SHALL LOVE THE LORD YOUR GOD WITH ALL YOUR HEART, AND WITH ALL YOUR SOUL, AND WITH ALL YOUR MIND.’”</a:t>
            </a:r>
          </a:p>
          <a:p>
            <a:pPr lvl="1"/>
            <a:r>
              <a:rPr lang="en-US" b="1" i="1" dirty="0" smtClean="0">
                <a:solidFill>
                  <a:srgbClr val="FF0000"/>
                </a:solidFill>
                <a:effectLst>
                  <a:outerShdw blurRad="38100" dist="38100" dir="2700000" algn="tl">
                    <a:srgbClr val="000000">
                      <a:alpha val="43137"/>
                    </a:srgbClr>
                  </a:outerShdw>
                </a:effectLst>
              </a:rPr>
              <a:t>1 Pet. 1:8 </a:t>
            </a:r>
            <a:r>
              <a:rPr lang="en-US" b="1" i="1" dirty="0" smtClean="0">
                <a:effectLst>
                  <a:outerShdw blurRad="38100" dist="38100" dir="2700000" algn="tl">
                    <a:srgbClr val="000000">
                      <a:alpha val="43137"/>
                    </a:srgbClr>
                  </a:outerShdw>
                </a:effectLst>
              </a:rPr>
              <a:t>NASB, “And though you have not seen Him (</a:t>
            </a:r>
            <a:r>
              <a:rPr lang="en-US" b="1" i="1" dirty="0" smtClean="0">
                <a:solidFill>
                  <a:srgbClr val="FF0000"/>
                </a:solidFill>
                <a:effectLst>
                  <a:outerShdw blurRad="38100" dist="38100" dir="2700000" algn="tl">
                    <a:srgbClr val="000000">
                      <a:alpha val="43137"/>
                    </a:srgbClr>
                  </a:outerShdw>
                </a:effectLst>
              </a:rPr>
              <a:t>Jesus</a:t>
            </a:r>
            <a:r>
              <a:rPr lang="en-US" b="1" i="1" dirty="0" smtClean="0">
                <a:effectLst>
                  <a:outerShdw blurRad="38100" dist="38100" dir="2700000" algn="tl">
                    <a:srgbClr val="000000">
                      <a:alpha val="43137"/>
                    </a:srgbClr>
                  </a:outerShdw>
                </a:effectLst>
              </a:rPr>
              <a:t>), you love Him, and though you do not see Him now, but believe in Him, you greatly rejoice with joy inexpressible and full of glory,”</a:t>
            </a:r>
            <a:endParaRPr lang="en-US" b="1" i="1" dirty="0">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a:xfrm>
            <a:off x="7010400" y="6492875"/>
            <a:ext cx="2133600" cy="365125"/>
          </a:xfrm>
        </p:spPr>
        <p:txBody>
          <a:bodyPr/>
          <a:lstStyle/>
          <a:p>
            <a:fld id="{FA0C2225-F6A7-4781-82F8-A41EC9C28323}" type="slidenum">
              <a:rPr lang="en-US" sz="2800" b="1" smtClean="0"/>
              <a:t>9</a:t>
            </a:fld>
            <a:endParaRPr lang="en-US" sz="2800" b="1" dirty="0"/>
          </a:p>
        </p:txBody>
      </p:sp>
    </p:spTree>
    <p:extLst>
      <p:ext uri="{BB962C8B-B14F-4D97-AF65-F5344CB8AC3E}">
        <p14:creationId xmlns:p14="http://schemas.microsoft.com/office/powerpoint/2010/main" val="1250817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3630</TotalTime>
  <Words>4900</Words>
  <Application>Microsoft Office PowerPoint</Application>
  <PresentationFormat>On-screen Show (4:3)</PresentationFormat>
  <Paragraphs>209</Paragraphs>
  <Slides>40</Slides>
  <Notes>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An Ancient Jewish Wedding</vt:lpstr>
      <vt:lpstr>An Ancient Jewish Wedding</vt:lpstr>
      <vt:lpstr>An Ancient Jewish Wedding</vt:lpstr>
      <vt:lpstr>An Ancient Jewish Wedding</vt:lpstr>
      <vt:lpstr>An Ancient Jewish Wedding</vt:lpstr>
      <vt:lpstr>An Ancient Jewish Wedding</vt:lpstr>
      <vt:lpstr>An Ancient Jewish Wedding</vt:lpstr>
      <vt:lpstr>An Ancient Jewish Wedding</vt:lpstr>
      <vt:lpstr>An Ancient Jewish Wedding</vt:lpstr>
      <vt:lpstr>*Step one: The selection of the Bride</vt:lpstr>
      <vt:lpstr>Step one: The selection of the Bride</vt:lpstr>
      <vt:lpstr>*Step Two: The price of the Bride</vt:lpstr>
      <vt:lpstr>Step Two: The price of the Bride</vt:lpstr>
      <vt:lpstr>*Step Three: The Betrothal</vt:lpstr>
      <vt:lpstr>Step Three: The Betrothal</vt:lpstr>
      <vt:lpstr>Step Three: The Betrothal</vt:lpstr>
      <vt:lpstr>Step Three: The Betrothal</vt:lpstr>
      <vt:lpstr>Step Three: The Betrothal</vt:lpstr>
      <vt:lpstr>*Step Four: The Bride’s consent</vt:lpstr>
      <vt:lpstr>Step Four: The Bride’s consent</vt:lpstr>
      <vt:lpstr>*Step Five: The Cup of the Covenant</vt:lpstr>
      <vt:lpstr>Step Five: The Cup of the Covenant</vt:lpstr>
      <vt:lpstr>Step Five: The Cup of the Covenant</vt:lpstr>
      <vt:lpstr>Step Five: The Cup of the Covenant</vt:lpstr>
      <vt:lpstr>*Step Six: The Gifts for the Bride</vt:lpstr>
      <vt:lpstr>Step Six: The Gifts for the Bride</vt:lpstr>
      <vt:lpstr>*Step Seven: The “Mikvah” </vt:lpstr>
      <vt:lpstr>Step Seven: The “Mikvah” </vt:lpstr>
      <vt:lpstr>*Step Eight: The Departure of the Bridegroom</vt:lpstr>
      <vt:lpstr>Step Eight: The Departure of the Bridegroom</vt:lpstr>
      <vt:lpstr>*Step Nine: The Consecrated Bride</vt:lpstr>
      <vt:lpstr>Step Nine: The Consecrated Bride</vt:lpstr>
      <vt:lpstr>*Step Ten: The Return of the Bridegroom</vt:lpstr>
      <vt:lpstr>Step Ten: The Return of the Bridegroom</vt:lpstr>
      <vt:lpstr>*Step Eleven: The home taking and the wedding feast.</vt:lpstr>
      <vt:lpstr>Step Eleven: The home taking and the wedding feast.</vt:lpstr>
      <vt:lpstr>Step Eleven: The home taking and the wedding feast.</vt:lpstr>
      <vt:lpstr>Step Eleven: The home taking and the wedding feast.</vt:lpstr>
      <vt:lpstr>Step Eleven: The home taking and the wedding feast.</vt:lpstr>
      <vt:lpstr>Conclusion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Ancient Jewish Wedding</dc:title>
  <dc:creator>Alton Bailey</dc:creator>
  <cp:lastModifiedBy>Alton Bailey</cp:lastModifiedBy>
  <cp:revision>303</cp:revision>
  <cp:lastPrinted>2017-01-08T12:40:31Z</cp:lastPrinted>
  <dcterms:created xsi:type="dcterms:W3CDTF">2012-01-31T13:14:56Z</dcterms:created>
  <dcterms:modified xsi:type="dcterms:W3CDTF">2019-04-23T11:43:00Z</dcterms:modified>
</cp:coreProperties>
</file>