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sldIdLst>
    <p:sldId id="382" r:id="rId3"/>
    <p:sldId id="258" r:id="rId4"/>
    <p:sldId id="263" r:id="rId5"/>
    <p:sldId id="378" r:id="rId6"/>
    <p:sldId id="383" r:id="rId7"/>
    <p:sldId id="384" r:id="rId8"/>
    <p:sldId id="385" r:id="rId9"/>
    <p:sldId id="386" r:id="rId10"/>
    <p:sldId id="389" r:id="rId11"/>
    <p:sldId id="390" r:id="rId12"/>
    <p:sldId id="391" r:id="rId13"/>
    <p:sldId id="392" r:id="rId14"/>
    <p:sldId id="394" r:id="rId15"/>
    <p:sldId id="393" r:id="rId16"/>
    <p:sldId id="400" r:id="rId17"/>
    <p:sldId id="395" r:id="rId18"/>
    <p:sldId id="396" r:id="rId19"/>
    <p:sldId id="401" r:id="rId20"/>
    <p:sldId id="397" r:id="rId21"/>
    <p:sldId id="398" r:id="rId22"/>
    <p:sldId id="399" r:id="rId23"/>
    <p:sldId id="403" r:id="rId24"/>
    <p:sldId id="402" r:id="rId25"/>
    <p:sldId id="404" r:id="rId26"/>
    <p:sldId id="407" r:id="rId27"/>
    <p:sldId id="405" r:id="rId28"/>
    <p:sldId id="406" r:id="rId29"/>
    <p:sldId id="408" r:id="rId30"/>
    <p:sldId id="412" r:id="rId31"/>
    <p:sldId id="409" r:id="rId32"/>
    <p:sldId id="410" r:id="rId33"/>
    <p:sldId id="411" r:id="rId34"/>
    <p:sldId id="413" r:id="rId35"/>
    <p:sldId id="414" r:id="rId36"/>
    <p:sldId id="416" r:id="rId37"/>
    <p:sldId id="415" r:id="rId38"/>
    <p:sldId id="421" r:id="rId39"/>
    <p:sldId id="422" r:id="rId40"/>
    <p:sldId id="423" r:id="rId41"/>
    <p:sldId id="424" r:id="rId42"/>
    <p:sldId id="417" r:id="rId43"/>
    <p:sldId id="425" r:id="rId44"/>
    <p:sldId id="418" r:id="rId45"/>
    <p:sldId id="419" r:id="rId46"/>
    <p:sldId id="426" r:id="rId47"/>
    <p:sldId id="429" r:id="rId48"/>
    <p:sldId id="430" r:id="rId49"/>
    <p:sldId id="432" r:id="rId50"/>
    <p:sldId id="433" r:id="rId51"/>
    <p:sldId id="434" r:id="rId52"/>
    <p:sldId id="427" r:id="rId53"/>
    <p:sldId id="437" r:id="rId54"/>
    <p:sldId id="428" r:id="rId55"/>
    <p:sldId id="431" r:id="rId56"/>
    <p:sldId id="435" r:id="rId57"/>
    <p:sldId id="442" r:id="rId58"/>
    <p:sldId id="436" r:id="rId59"/>
    <p:sldId id="438" r:id="rId60"/>
    <p:sldId id="439" r:id="rId61"/>
    <p:sldId id="443" r:id="rId62"/>
    <p:sldId id="440" r:id="rId63"/>
    <p:sldId id="441" r:id="rId64"/>
    <p:sldId id="444" r:id="rId65"/>
    <p:sldId id="445" r:id="rId66"/>
    <p:sldId id="446" r:id="rId67"/>
    <p:sldId id="447" r:id="rId68"/>
    <p:sldId id="448" r:id="rId69"/>
    <p:sldId id="451" r:id="rId70"/>
    <p:sldId id="449" r:id="rId71"/>
    <p:sldId id="450" r:id="rId72"/>
    <p:sldId id="455" r:id="rId73"/>
    <p:sldId id="452" r:id="rId74"/>
    <p:sldId id="453" r:id="rId75"/>
    <p:sldId id="454" r:id="rId76"/>
    <p:sldId id="457" r:id="rId77"/>
    <p:sldId id="456" r:id="rId78"/>
    <p:sldId id="458" r:id="rId79"/>
    <p:sldId id="461" r:id="rId80"/>
    <p:sldId id="459" r:id="rId81"/>
    <p:sldId id="460" r:id="rId82"/>
    <p:sldId id="462" r:id="rId83"/>
    <p:sldId id="464" r:id="rId84"/>
    <p:sldId id="463" r:id="rId85"/>
    <p:sldId id="467" r:id="rId86"/>
    <p:sldId id="465" r:id="rId87"/>
    <p:sldId id="466" r:id="rId88"/>
    <p:sldId id="468" r:id="rId89"/>
    <p:sldId id="469" r:id="rId90"/>
    <p:sldId id="471" r:id="rId91"/>
    <p:sldId id="470" r:id="rId92"/>
    <p:sldId id="475" r:id="rId93"/>
    <p:sldId id="472" r:id="rId94"/>
    <p:sldId id="473" r:id="rId95"/>
    <p:sldId id="474" r:id="rId96"/>
    <p:sldId id="476" r:id="rId97"/>
    <p:sldId id="478" r:id="rId98"/>
    <p:sldId id="477" r:id="rId99"/>
    <p:sldId id="482" r:id="rId100"/>
    <p:sldId id="479" r:id="rId101"/>
    <p:sldId id="480" r:id="rId102"/>
    <p:sldId id="481" r:id="rId103"/>
    <p:sldId id="483" r:id="rId104"/>
    <p:sldId id="484" r:id="rId105"/>
    <p:sldId id="485" r:id="rId106"/>
    <p:sldId id="486" r:id="rId107"/>
    <p:sldId id="489" r:id="rId108"/>
    <p:sldId id="487" r:id="rId109"/>
    <p:sldId id="488" r:id="rId110"/>
    <p:sldId id="492" r:id="rId111"/>
    <p:sldId id="490" r:id="rId112"/>
    <p:sldId id="491" r:id="rId113"/>
    <p:sldId id="493" r:id="rId114"/>
    <p:sldId id="494" r:id="rId115"/>
    <p:sldId id="495" r:id="rId116"/>
    <p:sldId id="498" r:id="rId117"/>
    <p:sldId id="497" r:id="rId118"/>
    <p:sldId id="501" r:id="rId119"/>
    <p:sldId id="496" r:id="rId120"/>
    <p:sldId id="499" r:id="rId121"/>
    <p:sldId id="500" r:id="rId122"/>
    <p:sldId id="503" r:id="rId123"/>
    <p:sldId id="502" r:id="rId124"/>
    <p:sldId id="504" r:id="rId125"/>
    <p:sldId id="508" r:id="rId126"/>
    <p:sldId id="505" r:id="rId127"/>
    <p:sldId id="506" r:id="rId128"/>
    <p:sldId id="507" r:id="rId129"/>
    <p:sldId id="510" r:id="rId130"/>
    <p:sldId id="509" r:id="rId131"/>
    <p:sldId id="513" r:id="rId132"/>
    <p:sldId id="511" r:id="rId133"/>
    <p:sldId id="512" r:id="rId134"/>
    <p:sldId id="514" r:id="rId1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48"/>
    <p:restoredTop sz="94674"/>
  </p:normalViewPr>
  <p:slideViewPr>
    <p:cSldViewPr snapToGrid="0" snapToObjects="1">
      <p:cViewPr varScale="1">
        <p:scale>
          <a:sx n="127" d="100"/>
          <a:sy n="127" d="100"/>
        </p:scale>
        <p:origin x="26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theme" Target="theme/theme1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tableStyles" Target="tableStyles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presProps" Target="presProps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viewProps" Target="view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5/15/19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37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5/15/19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485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5/15/19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1875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5/15/19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6257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5/15/19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0874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5/15/19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8597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5/15/19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4251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5/15/19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025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5/15/19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4984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5/15/19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84064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5/15/19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6615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5/15/19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007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5/15/19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3518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5/15/19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0033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ADCAA9-E653-514A-9EE0-D70185055D33}" type="datetimeFigureOut">
              <a:rPr lang="en-US" smtClean="0"/>
              <a:t>5/15/19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2185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5/15/19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558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5/15/19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9314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5/15/19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71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5/15/19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38857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5/15/19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808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5/15/19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812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A5B03-C375-6E44-B2A2-953E8A459BA9}" type="datetimeFigureOut">
              <a:rPr lang="en-US" smtClean="0"/>
              <a:t>5/15/19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9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FA5B03-C375-6E44-B2A2-953E8A459BA9}" type="datetimeFigureOut">
              <a:rPr lang="en-US" smtClean="0"/>
              <a:t>5/15/19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B32FE-1B7D-B140-AD37-D2708811F0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46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ADCAA9-E653-514A-9EE0-D70185055D33}" type="datetimeFigureOut">
              <a:rPr lang="en-US" smtClean="0"/>
              <a:t>5/15/19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22AA0-689F-E643-A9C8-D5C3AEC460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656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6620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1:6-7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 Ruhamah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 she Hosea’s child?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compassion on Israel; judgment time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Judah shown compassion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Assyria the enemy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Sennacherib’s invasion of Jerusalem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185,000 killed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092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9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9:10-17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Fleeting Glory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What do they deserve but punishment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Barrenness and lack of fertility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blessings reversed because of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at Gilgal denounced; hates evil,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Driven away to a foreign land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roots are dried up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831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9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9:10-17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Fleeting Glory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Not abiding in source of life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Must be cut down; thrown in fire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Child bereavement; no fruit, no children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has not listened despite chances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Wanderers among the nations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Ultimately forgotten and despised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6080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2904923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10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10:1-10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punishment of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Message v. 1 related to 9:10-17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Defining Hebrew word “luxuriant”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Could mean empty or running luxuriantly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history as the vine planted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Choice people, roots firm, bear fruit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Fruit- spiritual growth, knowing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7942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10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10:1-10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punishment of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never lived up to purpose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Jesus in Jn. 15:1-8; True Vine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Produced fruit of evil;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as empty vine producing worthlessness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as luxuriant vine producing sin constantly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8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10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10:1-10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punishment of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gave Israel blessings, used for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Faithless people; bear their guilt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Word “chalaq” slippery, divided, deceive, smooth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will break down altars, pillars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Understanding why judgment; no fear of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136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47214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10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10:1-10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punishment of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Their king cannot do anything; should have trusted in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King/nation known for going back on word; disloyalty, swearing falsely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Right turned to wrong; reversal re.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Capital in disarray for all wrong reasons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will remove calf-idol from midst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31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10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10:1-10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punishment of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Calf set up by Jeroboam; center for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Mourning for a statue; God cannot be removed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Pronouns used to describe calf (it, thing)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Will become collection item for Assyria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shamed for trust in idols and counsel of building idols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1652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04745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1:8-9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 Ammi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Significance of weaning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Not my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Not Hosea’s child? Gomer divorced?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putting away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3720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10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10:1-10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punishment of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Stronghold capital sacked; king taken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Like a little stick on the surface of water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Places of vanity, wickedness destroyed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Punishment fits their crimes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Gibeah; Israel has not changed since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will hold all accountable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092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10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10:1-10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punishment of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punishment of wicked may seem slow; it will come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using Assyria to accomplish His will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Punished for double guilt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424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10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6"/>
            <a:ext cx="6355496" cy="4032564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10:11-15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Cut Off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demise in Captivity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In beginning: no yoke, no hard labor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Warning and foreshadowing to Judah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Punishment certain; time to repent before death in sins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Sow righteousness; break fallow ground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Time to seek the LORD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75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10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233531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10:11-15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Cut Off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has been sowing wickedness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Trust lies, soldiers, military might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Great tumult, fallen fortresses, Shalman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Consequences of sin, brutal overwhelming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Anticipation of punishment; Bethel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King and nation cut off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254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7597921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11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233531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11:1-4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Father Caring for His Son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One of the most beautiful sections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love for children; father and son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illustrated through Exodus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Prophecy in Matthew 2:15; Jesus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Ultimate love shown in Jesus’ death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Jesus will deliver man from sin; Exodus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0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11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233531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11:1-4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Father Caring for His Son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“They” 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in v.2 referring to prophets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did everything; repaid ingratitude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Loved idols instead of God; selfishness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Quick reward; permanent scars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training Israel to walk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He did everything in His power for them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love as cords; removed their pain</a:t>
            </a:r>
          </a:p>
        </p:txBody>
      </p:sp>
    </p:spTree>
    <p:extLst>
      <p:ext uri="{BB962C8B-B14F-4D97-AF65-F5344CB8AC3E}">
        <p14:creationId xmlns:p14="http://schemas.microsoft.com/office/powerpoint/2010/main" val="1362223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2961808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11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233531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11:5-7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Assyria will be their king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Captivity in Assyria; rejected God as King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Sword will </a:t>
            </a: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“fall, rage, remain”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Rejection of love of God; trust in man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Bent on turning away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Trapped in the power of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“They”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refer to prophets; negativity</a:t>
            </a:r>
          </a:p>
        </p:txBody>
      </p:sp>
    </p:spTree>
    <p:extLst>
      <p:ext uri="{BB962C8B-B14F-4D97-AF65-F5344CB8AC3E}">
        <p14:creationId xmlns:p14="http://schemas.microsoft.com/office/powerpoint/2010/main" val="3959382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11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233531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11:8-11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How can I give you up?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Section pointing towards future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is in extreme emotional state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“How can I”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repeated 4 times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Admah and Zeboiim; God not wanting to destroy but He has to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There is an overthrow in His heart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 not destroyed again</a:t>
            </a:r>
          </a:p>
        </p:txBody>
      </p:sp>
    </p:spTree>
    <p:extLst>
      <p:ext uri="{BB962C8B-B14F-4D97-AF65-F5344CB8AC3E}">
        <p14:creationId xmlns:p14="http://schemas.microsoft.com/office/powerpoint/2010/main" val="355017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1:10-2:1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Future Blessings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Future Messianic Kingdom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Patriarchal promises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Sons of the living God; Gentiles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Judah, Israel; New covenant; One leader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Jezreel from negative to positive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Ammi; Ruhamah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2132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11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233531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11:8-11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How can I give you up?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Not current Israel but spiritual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Reason: He is God and not man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is patient, loving, slow to anger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 walk after the LORD; intimacy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will roar; all nations come to Him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Those who tremble before Him; sons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All these things ultimately fulfilled Jesus</a:t>
            </a:r>
          </a:p>
        </p:txBody>
      </p:sp>
    </p:spTree>
    <p:extLst>
      <p:ext uri="{BB962C8B-B14F-4D97-AF65-F5344CB8AC3E}">
        <p14:creationId xmlns:p14="http://schemas.microsoft.com/office/powerpoint/2010/main" val="3982601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7086326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12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233531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11:12-12:6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and Judah are guilty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Surrounding God with lies, deceit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nature vs. that of the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Judah not learning from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Seeking vanity, reaping destruction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Turn to Egypt and Assyria for help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Dispute against Judah, Jacob used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94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12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233531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11:12-12:6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and Judah are guilty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Jacob used as reference to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vv. 3-4 stressing Jacob seeking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</a:t>
            </a:r>
            <a:r>
              <a:rPr lang="en-US" sz="2500" baseline="300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 example: Jacob and Esau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</a:t>
            </a:r>
            <a:r>
              <a:rPr lang="en-US" sz="2500" baseline="300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nd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 example: Jacob wrestling w/ angel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Jacob’s zeal for seeking God’s blessing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needs to seek God with same zeal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Weep and seek favor; Bethel mentioned</a:t>
            </a:r>
          </a:p>
        </p:txBody>
      </p:sp>
    </p:spTree>
    <p:extLst>
      <p:ext uri="{BB962C8B-B14F-4D97-AF65-F5344CB8AC3E}">
        <p14:creationId xmlns:p14="http://schemas.microsoft.com/office/powerpoint/2010/main" val="200037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1039358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12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233531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11:12-12:6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and Judah are guilty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 power of God’s name; seal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Call to repent and seek God is made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Qualities associated with intimate relationship b/w God and man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True faithfulness in God is seen is waiting on Him</a:t>
            </a:r>
          </a:p>
        </p:txBody>
      </p:sp>
    </p:spTree>
    <p:extLst>
      <p:ext uri="{BB962C8B-B14F-4D97-AF65-F5344CB8AC3E}">
        <p14:creationId xmlns:p14="http://schemas.microsoft.com/office/powerpoint/2010/main" val="1043476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12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233531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12:7-11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Ephraim’s Self Deception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Cheating, oppression of poor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Following all negatives of Jacob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 believes he is well-off, right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source of all blessings, YHWH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Living in tents, hanging in the balance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Iniquity in Gilead, worthless altars</a:t>
            </a:r>
          </a:p>
        </p:txBody>
      </p:sp>
    </p:spTree>
    <p:extLst>
      <p:ext uri="{BB962C8B-B14F-4D97-AF65-F5344CB8AC3E}">
        <p14:creationId xmlns:p14="http://schemas.microsoft.com/office/powerpoint/2010/main" val="17200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12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233531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12:12-14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Reproach on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Hardships Jacob endured vs. easy life of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did all the heavy lifting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Yet they did not love Him as Jacob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Blood on their hands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Judgment, reproach on ungrateful, impenitent people</a:t>
            </a:r>
          </a:p>
        </p:txBody>
      </p:sp>
    </p:spTree>
    <p:extLst>
      <p:ext uri="{BB962C8B-B14F-4D97-AF65-F5344CB8AC3E}">
        <p14:creationId xmlns:p14="http://schemas.microsoft.com/office/powerpoint/2010/main" val="2826627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521708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13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233531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13:1-3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Ephraim’s Idolatry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 once a fearful tribe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Pride fall; idolatry incessant; Jeroboam, Ahab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and idols multiplied; made by men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Kissing statues, degrading and irrational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Four images of Israel fleeting; judgment</a:t>
            </a:r>
          </a:p>
        </p:txBody>
      </p:sp>
    </p:spTree>
    <p:extLst>
      <p:ext uri="{BB962C8B-B14F-4D97-AF65-F5344CB8AC3E}">
        <p14:creationId xmlns:p14="http://schemas.microsoft.com/office/powerpoint/2010/main" val="90385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0559784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628268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13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233531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13:4-8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care and anger for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Contrasting idolatry w/ His nature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and savior since Egypt; none like Him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Cared for Israel and always met needs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grew prideful and neglected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Hunting prey as a lion; dealing w/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wrath like that of a bear</a:t>
            </a:r>
          </a:p>
        </p:txBody>
      </p:sp>
    </p:spTree>
    <p:extLst>
      <p:ext uri="{BB962C8B-B14F-4D97-AF65-F5344CB8AC3E}">
        <p14:creationId xmlns:p14="http://schemas.microsoft.com/office/powerpoint/2010/main" val="648387034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13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233531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13:9-16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sin cannot be overlooked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Opposing God means destruction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Where are their kings and judges?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requested kings and princes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Their decision was their downfall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described as bound up like treasure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increase, so does God’s wrath</a:t>
            </a:r>
          </a:p>
        </p:txBody>
      </p:sp>
    </p:spTree>
    <p:extLst>
      <p:ext uri="{BB962C8B-B14F-4D97-AF65-F5344CB8AC3E}">
        <p14:creationId xmlns:p14="http://schemas.microsoft.com/office/powerpoint/2010/main" val="2864922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13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233531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13:9-16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sin cannot be overlooked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giving Israel chance to repent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Stubborn and unwise; death will come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will not have compassion on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Future victory and deliverance in Christ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Once flourished now left desolate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Punishment on Samaria overwhelming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5658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2:2-13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Unfaithful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Court case; contend with mother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divorcing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Harlotries(idolatry); face, breasts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Naked; day of birth; desert land; thirst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will be nothing w/out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compassion on children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662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9592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2:2-13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Unfaithful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Mother played harlot; chased lovers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Reliance on physical amenities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Road blocks; seek and not find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Return to my husband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They do not know; blessings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Blessings used in Baal worship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107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2:2-13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Unfaithful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Agricultural devastation; sustenance taken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Strip naked; shame and destitute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one can save her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Feasts and celebrations end; vines, figs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Punishment related to Baal worship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Focus on Baal; forgot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58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65175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2:14-23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will be restored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First judgment then restoration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Timing not specified; future days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alluring His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Bring to wilderness (Numbers)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Speak kindly to the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and faithfulness is consistent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433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573" y="893134"/>
            <a:ext cx="6798365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81539" y="1690688"/>
            <a:ext cx="6361044" cy="4217366"/>
          </a:xfrm>
        </p:spPr>
        <p:txBody>
          <a:bodyPr/>
          <a:lstStyle/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Named after the prophet– Salvation or help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Main character: God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Date: ca. 755-710 BC (Uzziah, Jotham, Ahaz, Hezekiah, Jeroboam II)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Hosea son of Beeri probably from Israel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Political Climate: Chaos, Anarchy, War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Key Passage: Hosea 14:1-2</a:t>
            </a:r>
          </a:p>
          <a:p>
            <a:pPr>
              <a:spcBef>
                <a:spcPts val="1600"/>
              </a:spcBef>
              <a:defRPr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Key Message: Israel unfaithful, God faithful</a:t>
            </a:r>
          </a:p>
          <a:p>
            <a:pPr marL="0" indent="0">
              <a:lnSpc>
                <a:spcPct val="100000"/>
              </a:lnSpc>
              <a:spcBef>
                <a:spcPts val="1600"/>
              </a:spcBef>
              <a:buNone/>
              <a:defRPr/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637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2:14-23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will be restored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Vine metaphor (blessing and security)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Valley of Achor; suffering and hope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Days of youth; celebration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Ishi not Baali; Intimate relationship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Baal obsolete; no mention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curses; peace and spiritual superiority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149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2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2:14-23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will be restored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Marriage stressed in vv 19-20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Eternal relationship; use of “betroth”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attributes must be seen in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Blessings upon blessings vv 21-22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Jezreel; God will sow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Only possible through Jesus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73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85723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3:1-5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Similarities to 1:2-9; striking command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Contrasting love b/w 2 parties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Different woman than Gomer?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Divorce chapter 2; Hosea’s faithfulness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Parallel scenario God and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Selfless, sacrificial, undying love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0117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3:1-5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Character hasn’t changed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Raisin cakes; other gods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Price paid to get wife back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Series of instructions must be followed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Trained; reformed; cessation of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trained; reformed; cessation of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59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52382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3:1-5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Sacrifice, ephod, pillar, teraphim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Pagan and lawful religious practices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Ephod priestly garment; answer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Pillar and teraphim; pagan divination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Sacrifice system created by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Days of testing, reformation- captivity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541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3:1-5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Reliance on God; humble and seek Him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Seek David their King; Messiah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Return, seek; repentance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David following YHWH stresses deity Messiah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Total dependence; singular leader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Trembling and God’s goodness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240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Lawlessness, adultery, ignorance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faithfulness; Israel’s faithlessness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Court setting; Listen to the word of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Case against Israel; trial northern kingdom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(plaintiff, judge); Israel (defendant)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Faithfulness, kindness, knowledge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Faithfulness– truthfulness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5330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5180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2573" y="893134"/>
            <a:ext cx="6798365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8438" y="1786271"/>
            <a:ext cx="6235302" cy="3928730"/>
          </a:xfrm>
          <a:noFill/>
        </p:spPr>
        <p:txBody>
          <a:bodyPr>
            <a:normAutofit/>
          </a:bodyPr>
          <a:lstStyle/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500" u="sng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Hosea’s Family(1:1–3:5) </a:t>
            </a:r>
          </a:p>
          <a:p>
            <a:pPr marL="342900" marR="0" lvl="0" indent="-3429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romanUcPeriod"/>
            </a:pPr>
            <a:r>
              <a:rPr lang="en-US" sz="2500" u="sng" dirty="0">
                <a:latin typeface="Abadi MT Condensed Extra Bold" panose="020B0306030101010103" pitchFamily="34" charset="77"/>
                <a:ea typeface="HG明朝B"/>
                <a:cs typeface="Times New Roman" panose="02020603050405020304" pitchFamily="18" charset="0"/>
              </a:rPr>
              <a:t>Faithless nation and Faithful God (4:1–14:9)</a:t>
            </a:r>
          </a:p>
          <a:p>
            <a:pPr marL="0" marR="0" lvl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600" dirty="0">
              <a:latin typeface="Abadi MT Condensed Extra Bold" panose="020B0306030101010103" pitchFamily="34" charset="77"/>
              <a:ea typeface="HG明朝B"/>
              <a:cs typeface="Times New Roman" panose="02020603050405020304" pitchFamily="18" charset="0"/>
            </a:endParaRPr>
          </a:p>
          <a:p>
            <a:pPr>
              <a:spcBef>
                <a:spcPts val="1600"/>
              </a:spcBef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>
              <a:spcBef>
                <a:spcPts val="1600"/>
              </a:spcBef>
            </a:pP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650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298728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Lawlessness, adultery, ignorance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Kindness– love, mercy, compassion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Knowledge– basis for serving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relationship with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Further evidence for indictment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Swearing deception, murder, stealing, adultery, violence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Penalties must be levied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685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Lawlessness, adultery, ignorance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Famine/drought; all creation affected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striving; reference to priests?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Stumble by day and night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Mother– entire nation destroyed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Destruction of people; no knowledge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Reject priesthood; reject children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67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or priests; sin multiplied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Warned about danger prosperity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Glory turned to shame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Priests feed on sin; literal, figurative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Both priests and people judged and repaid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demands judgment of all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10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Love the adulteress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Eat and not satisfied; play harlot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Stopped hearing the LORD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Harlotry, wine, new wine; no knowledge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Foolishness of idolatry; spirit of harlotry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High places, altars; self-pleasing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Men and women guilty; ruined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713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4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4:15-19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Warning to Judah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Judah not to follow Israel; Gilgal, Bethaven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Stubborn heifer; can’t be Shepherded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 joined (married) to idols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Drunken revelries; love shame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Wind will take them and toss to and fro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Nothing comes from sacrifices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748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69138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 fold command; priest, people, king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Everyone’s attention; least to greatest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 applies to everyone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Mizpah; city of Benjamin; Samuel; Saul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62415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D087D0D-BAD1-8D49-BA23-406BF60E06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512" y="545313"/>
            <a:ext cx="5246598" cy="59475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E84C6D-EDDD-9648-9182-701C57E518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3110" y="1463496"/>
            <a:ext cx="3626279" cy="393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78462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 fold command; priest, people, king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Everyone’s attention; least to greatest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 applies to everyone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Mizpah; city of Benjamin; Samuel; Saul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Mt. Tabor; Barak and Deborah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71574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9BE4920-54B4-4943-8F92-F2243FA7AD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13041" y="515494"/>
            <a:ext cx="5722707" cy="5595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8168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1:1-2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Title and Hosea’s Marriage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message to Hosea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Hosea son of Beeri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 Kings of Judah; 1 from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Beginning of Hosea’s ministry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 and take yourself a wife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harlot? Nature of the word harlotry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08192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3 fold command; priest, people, king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Everyone’s attention; least to greatest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 applies to everyone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Mizpah; city of Benjamin; Samuel; Saul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Mt. Tabor; Barak and Deborah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Leaders hunting souls; committing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9275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Snare, trap to own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keeps us longer than intended stay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Hebrew difficult to translate; Shittim?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Revolters engaging in depravity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will not leave them unpunished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knows Ephraim and their doings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32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42523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tries to hide sin but God knows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knows them but they know Him not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will not allow people to return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are imprisoned by their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pride testifies against them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Will stumble; Judah stumbling as well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56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seek to sacrifice to God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Lack of knowledge clearly evident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response from God; separation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Marital affair and its consequences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betrayed her Husband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Illegitimate children; New Moon judgment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9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5:8-15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slaughter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Onslaught of war; enemy besiege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Gibeah, Ramah, Beth-aven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4749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07E0A3E-6BD1-8A44-B9EF-0B43C1663F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3770" y="345440"/>
            <a:ext cx="6610710" cy="593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30216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5:8-15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slaughter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Onslaught of war; enemy besiege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Gibeah, Ramah, Beth-aven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Gibeah– Levites concubine Judg. 19-20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Ramah– Samuel judging, living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Beth-aven– Associated with patriarchs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Cities close together; near south borders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440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522649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06D3794-1CC7-634E-A54A-14E474C995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774" y="109330"/>
            <a:ext cx="8852452" cy="6639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284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1:1-2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Title and Hosea’s Marriage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Promiscuous or profession?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Various interpretations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Root word for harlotry refers to idolatry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View 1: Gomer not a literal harlot when married to Hosea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View 2: Gomer a harlot when wed to Hosea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24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A7F23FF-5A14-9540-B351-E76113995A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2369" y="119269"/>
            <a:ext cx="5019261" cy="6619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645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5:8-15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slaughter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Horn, trumpet, alarm; enemy coming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Relevance of Syro-Emphraimite war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 destroyed; surety of judgment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Judah seeking to break God’s law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Boundaries of land; wrath will come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oppressed and crush; Lex talionis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6018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7817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5:8-15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slaughter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Punishment overwhelming; fits crimes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Determined to follow man; leaders, idols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a destroyer; moth, rottenness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External and internal ruin of the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desperate for help; turn to Assyria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Jareb– great King, contender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755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5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5:8-15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slaughter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king can offer what God can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and stubbornness; God like a lion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Emphasis on God’s hand in judgment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will withdraw from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They need to realize their dependence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leaves from midst of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4286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6:1-3 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“Come let us return”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Who is speaking in these verses?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People, Hosea, God?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Theme of repentance; sincere or not?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Lack of contrition; sorrow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Exhortation to repent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Return strongly associated with repenting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0017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07624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6:1-3 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“Come let us return”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“Come”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gathering of nation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Reason is based on judgment chapter 5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Expression of reversal with surety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2 days, 3 days; not literal; short time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Reversal goes further in resurrection language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For purpose of living for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68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6:1-3 – </a:t>
            </a:r>
            <a:r>
              <a:rPr lang="en-US" sz="26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“Come let us return”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Strive to know God; reason for downfall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Know is to seek God intimately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Cycle of creation parallels God’s faithfulness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Dawn, rain, spring rain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will come to them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83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in emotional state of conflict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Parent dealing with rebellious child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Loyalty fades, short-lived, comes, goes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chopped people in pieces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word makes one bitter or better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 clear, discernable like light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4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1:1-2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Title and Hosea’s Marriage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Difficult in knowing is she was harlot before or after marriage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Parallels in Israel’s history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faithful first; falls later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serving idols as God took them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Have children of harlotry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37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409757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loyalty, not sacrifice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Quantity vs. Quality; God wants heart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Delights in knowledge; know Him intimately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broke covenant with God like Adam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and its curses have prevailed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gives life; sin brings death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1608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“There”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Adam in Garden; Israel promised land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Broke covenant in paradise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Dealt treacherously with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Gilead; city of wrongdoers, bloody footprints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560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B00DE3C-BF67-9F4E-A5ED-D79AEC3D95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983" y="556592"/>
            <a:ext cx="8960034" cy="559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9594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“There”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Adam in Garden; Israel promised land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Broke covenant in paradise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Dealt treacherously with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Gilead; city of wrongdoers, bloody footprints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Assassination of Pekahiah?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555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Priests do evil like thugs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Similar to Luke 10:30-31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Importance of Shechem in OT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79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74E7ABD-6FBA-A344-858A-3D88EA0192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60443" y="417443"/>
            <a:ext cx="6023113" cy="6023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4692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Priests do evil like thugs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Similar to Luke 10:30-31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Importance of Shechem in OT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Patriarchs, Dinah, City of refuge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Joseph’s bones, Joshua farewell, Rehoboam King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Jeroboam residence, Jesus and woman Jn. 4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537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689573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6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6:4-11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delights in loyalty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Priests killing refugees or they are killing then fleeing to Shechem?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Ephraim’s harlotry a horrible thing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Judah remembered for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Harvest of judgment; common in OT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Judgment will bring restoration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5942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51721" y="1690688"/>
            <a:ext cx="6355496" cy="4277463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1:1-2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Title and Hosea’s Marriage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Inheriting promiscuity?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Out of adultery?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Part of idolatrous nation?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Flagrant harlotry of Israel (Ezek.16, 23)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Hosea’s marriage reflects Israel’s relationship with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Hosea not only prophet living out message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8727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Ephraim’s Sin Remembered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Surgeon seeking to heal a patient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God’s desire to heal people; prophets sent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Sin of Ephraim, Samaria is overwhelming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Morally depraved society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knows deeds; blatant and appalling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Rulers and authority figures involved sin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1948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64766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Ephraim’s Sin Remembered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Rulers suppose to do justice (Rom. 13:3-4)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All adulterers; spiritually and physically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Passion for sin like heat of baker’s oven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People plot methodically to do sin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“Day of King” </a:t>
            </a: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birthday or coronation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Drunk to point of sickness; doing evil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98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Ephraim’s Sin Remembered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Rulers plot in rage; passionate about evil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Thoughts smolder, fire rages in morning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Chaotic period in Israel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4 of last 6 Kings murdered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one turns to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58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7:8-16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Heterogeneous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mixed in among other nations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Supposed to stand out to others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Idolatry, intermarriages, political sciences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Cake not turned; similar to pancake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fully burnt one side, raw on the other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Half-hearted, half-fed, half-cultured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380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086618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7:8-16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Heterogeneous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Turned to strangers; Assyria, Egypt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Alliances with foreign nations demise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Gray hairs, rapid aging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Sped up process for destruction, death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“He does not know it”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pride </a:t>
            </a:r>
            <a:r>
              <a:rPr lang="en-US" sz="250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causes stumbling</a:t>
            </a: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89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 lnSpcReduction="10000"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7:8-16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Heterogeneous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is a silly dove; simple animal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Folly of turning to Assyria and Egypt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Sought nations who wanted to harm them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like a dove panics and acts foolishly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will hunt and catch with nets; use Assyria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Woe pronounced; inevitable calamity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741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054318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7:8-16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Heterogeneous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deserving of destruction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would like to redeem; lies won’t allow it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Crying out for material satisfaction 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Wailing for physical sustenance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Selfish; self-indulgent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661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1:3-5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Jezreel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Hosea follows command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Gomer </a:t>
            </a:r>
            <a:r>
              <a:rPr lang="en-US" sz="2500" i="1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“bore him a son”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Gomer faithful at first?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Jezreel (God scatters or God sows)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Fertility cult; Baal worship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gives life not Baal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433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7:8-16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Heterogeneous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Parent training young child imagery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trained Israel and gave them strength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Despite that, they do evil to Him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turns but do no go to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always missing the mark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All judged; Laughing stock in Egypt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676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0261" y="893134"/>
            <a:ext cx="5936974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Recap of 1</a:t>
            </a:r>
            <a:r>
              <a:rPr lang="en-US" sz="4200" b="1" u="sng" baseline="30000" dirty="0">
                <a:latin typeface="Baskerville" charset="0"/>
                <a:ea typeface="Baskerville" charset="0"/>
                <a:cs typeface="Baskerville" charset="0"/>
              </a:rPr>
              <a:t>st</a:t>
            </a:r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 Half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Chapter 1– Hosea’s Marriage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Chapter 2– Israel not faithful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Chapter 3– Hosea takes Gomer back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Chapter 4 – Lawlessness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Chapter 5– Israel separated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Chapter 6– Loyalty missing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Chapter 7– Israel mixed with others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53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514019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8:1-7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Reaping the whirlwind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Trumpet blown; enemy coming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Eagle swooping in for kill; transgression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cries to God; assumes relationship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Cry for help but rejected good for evil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Enemy will constantly pursue them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political chaos, not by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59278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948642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8:1-7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Reaping the whirlwind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King meant to obey God; do justice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Seeking idols and doing their own will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Rejection of calf of Samaria; Jeroboam I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Fed up with their idolatry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How long be incapable of innocence?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Folly of idolatry, inequation with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81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8:1-7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Reaping the whirlwind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Calf broken, trust/hope Israel shattered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Sow the wind (trust in vain things)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Wind associated with futility (See Ecc.)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Reap whirlwind of destruction for actions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food for anyone in Israel; famine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If any yield, enemy will take it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836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8:8-10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Nation Swallowed Up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Enemy swooped in for kill and capture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Swallowed by enemy; ultimately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Scattered among nations; detestable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turned to Assyria like wild donkey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is not with the people; left alone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Hired lovers; God’s will not thwarted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89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8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8:11-14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Going back to bondage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Altars associated with sin and revelry not worship to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gave Israel His complete law; not lacking in any place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selfishness will be punished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They have forgotten God; Judah warned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Going back to Egypt (type of bondage)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14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27746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1:3-5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Jezreel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City of Omride dynasty’s death; bloodshed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 Jehu’s house punished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Household became corrupt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Zechariah murdered by Shallum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Kingdom coming to an end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Bow destroyed; valley of Jezreel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92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9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9:1-6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Assyrian Captivity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Celebration and cause for joy stops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Why? Forsaking the LORD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Yearly festivals usually brought joy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Feasts celebrated to gods; physical blessings, threshing floors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Concern for what they want; not for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05898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129188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9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9:1-6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Assyrian Captivity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God removes blessings; He is in charge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exiled and removed to foreign land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Unclean food; God’s sovereignty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Morally corrupt; not looking for city of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won’t be able to worship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Sacrifices, rituals, priests not around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2590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9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9:1-6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Assyrian Captivity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Bread of mourning; Israel is dead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Questions begs sad answer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Nothing will be done in captivity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Possible effort to escape God’s wrath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Egypt and Memphis role in judgment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Abandonment, desolation, destruction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322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9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9:7-9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Depraved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Word for punishment: pequddah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Blessing or judgment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False prophets or criticism God’s prophets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sin is gross; hostile against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Watchman/prophet; popular image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Warn but instead preaching peace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38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9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9:7-9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 Depraved People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Deluded; not of God or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Grossness paralleled to Judg. 19-20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Such sin not easily forgotten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Lex talionis- punishment fits crime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7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087444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9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9:10-17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Fleeting Glory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spoken highly of; what God did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Grapevine in the wilderness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Sweet figs on trees; delight to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Baal-Peor incident; detestable to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Glory rapidly fading; separation from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No survival for the people at all!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87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6378522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33846" y="893134"/>
            <a:ext cx="4391246" cy="797554"/>
          </a:xfrm>
        </p:spPr>
        <p:txBody>
          <a:bodyPr>
            <a:noAutofit/>
          </a:bodyPr>
          <a:lstStyle/>
          <a:p>
            <a:pPr algn="ctr"/>
            <a:r>
              <a:rPr lang="en-US" sz="4200" b="1" u="sng" dirty="0">
                <a:latin typeface="Baskerville" charset="0"/>
                <a:ea typeface="Baskerville" charset="0"/>
                <a:cs typeface="Baskerville" charset="0"/>
              </a:rPr>
              <a:t>Chapter 9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1844" y="1825625"/>
            <a:ext cx="6355496" cy="4068279"/>
          </a:xfrm>
        </p:spPr>
        <p:txBody>
          <a:bodyPr>
            <a:normAutofit/>
          </a:bodyPr>
          <a:lstStyle/>
          <a:p>
            <a:pPr>
              <a:spcBef>
                <a:spcPts val="1600"/>
              </a:spcBef>
            </a:pPr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9:10-17 – </a:t>
            </a:r>
            <a:r>
              <a:rPr lang="en-US" sz="26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Israel’s Fleeting Glory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Youth grow up to see evil days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Woe to them when God leaves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Ephraim/Tyre pleasant and planted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Tyre once great and powerful nation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Israel wealthy and powerful due to God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r>
              <a:rPr lang="en-US" sz="25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Children brought to the slaughter</a:t>
            </a: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  <a:p>
            <a:pPr lvl="1">
              <a:spcBef>
                <a:spcPts val="1600"/>
              </a:spcBef>
              <a:buFont typeface="Wingdings" pitchFamily="2" charset="2"/>
              <a:buChar char="Ø"/>
            </a:pPr>
            <a:endParaRPr lang="en-US" sz="25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095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3314</TotalTime>
  <Words>4105</Words>
  <Application>Microsoft Macintosh PowerPoint</Application>
  <PresentationFormat>On-screen Show (4:3)</PresentationFormat>
  <Paragraphs>1279</Paragraphs>
  <Slides>133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133</vt:i4>
      </vt:variant>
    </vt:vector>
  </HeadingPairs>
  <TitlesOfParts>
    <vt:vector size="141" baseType="lpstr">
      <vt:lpstr>Abadi MT Condensed Extra Bold</vt:lpstr>
      <vt:lpstr>Arial</vt:lpstr>
      <vt:lpstr>Baskerville</vt:lpstr>
      <vt:lpstr>Calibri</vt:lpstr>
      <vt:lpstr>Calibri Light</vt:lpstr>
      <vt:lpstr>Wingdings</vt:lpstr>
      <vt:lpstr>Office Theme</vt:lpstr>
      <vt:lpstr>1_Office Theme</vt:lpstr>
      <vt:lpstr>PowerPoint Presentation</vt:lpstr>
      <vt:lpstr>Introduction</vt:lpstr>
      <vt:lpstr>Outline</vt:lpstr>
      <vt:lpstr>Chapter 1</vt:lpstr>
      <vt:lpstr>Chapter 1</vt:lpstr>
      <vt:lpstr>Chapter 1</vt:lpstr>
      <vt:lpstr>Chapter 1</vt:lpstr>
      <vt:lpstr>Chapter 1</vt:lpstr>
      <vt:lpstr>Chapter 1</vt:lpstr>
      <vt:lpstr>Chapter 1</vt:lpstr>
      <vt:lpstr>Chapter 1</vt:lpstr>
      <vt:lpstr>Chapter 1</vt:lpstr>
      <vt:lpstr>PowerPoint Presentation</vt:lpstr>
      <vt:lpstr>Chapter 2</vt:lpstr>
      <vt:lpstr>PowerPoint Presentation</vt:lpstr>
      <vt:lpstr>Chapter 2</vt:lpstr>
      <vt:lpstr>Chapter 2</vt:lpstr>
      <vt:lpstr>PowerPoint Presentation</vt:lpstr>
      <vt:lpstr>Chapter 2</vt:lpstr>
      <vt:lpstr>Chapter 2</vt:lpstr>
      <vt:lpstr>Chapter 2</vt:lpstr>
      <vt:lpstr>PowerPoint Presentation</vt:lpstr>
      <vt:lpstr>Chapter 3</vt:lpstr>
      <vt:lpstr>Chapter 3</vt:lpstr>
      <vt:lpstr>PowerPoint Presentation</vt:lpstr>
      <vt:lpstr>Chapter 3</vt:lpstr>
      <vt:lpstr>Chapter 3</vt:lpstr>
      <vt:lpstr>Chapter 4</vt:lpstr>
      <vt:lpstr>PowerPoint Presentation</vt:lpstr>
      <vt:lpstr>Chapter 4</vt:lpstr>
      <vt:lpstr>Chapter 4</vt:lpstr>
      <vt:lpstr>Chapter 4</vt:lpstr>
      <vt:lpstr>Chapter 4</vt:lpstr>
      <vt:lpstr>Chapter 4</vt:lpstr>
      <vt:lpstr>PowerPoint Presentation</vt:lpstr>
      <vt:lpstr>Chapter 5</vt:lpstr>
      <vt:lpstr>PowerPoint Presentation</vt:lpstr>
      <vt:lpstr>Chapter 5</vt:lpstr>
      <vt:lpstr>PowerPoint Presentation</vt:lpstr>
      <vt:lpstr>Chapter 5</vt:lpstr>
      <vt:lpstr>Chapter 5</vt:lpstr>
      <vt:lpstr>PowerPoint Presentation</vt:lpstr>
      <vt:lpstr>Chapter 5</vt:lpstr>
      <vt:lpstr>Chapter 5</vt:lpstr>
      <vt:lpstr>Chapter 5</vt:lpstr>
      <vt:lpstr>PowerPoint Presentation</vt:lpstr>
      <vt:lpstr>Chapter 5</vt:lpstr>
      <vt:lpstr>PowerPoint Presentation</vt:lpstr>
      <vt:lpstr>PowerPoint Presentation</vt:lpstr>
      <vt:lpstr>PowerPoint Presentation</vt:lpstr>
      <vt:lpstr>Chapter 5</vt:lpstr>
      <vt:lpstr>PowerPoint Presentation</vt:lpstr>
      <vt:lpstr>Chapter 5</vt:lpstr>
      <vt:lpstr>Chapter 5</vt:lpstr>
      <vt:lpstr>Chapter 6</vt:lpstr>
      <vt:lpstr>PowerPoint Presentation</vt:lpstr>
      <vt:lpstr>Chapter 6</vt:lpstr>
      <vt:lpstr>Chapter 6</vt:lpstr>
      <vt:lpstr>Chapter 6</vt:lpstr>
      <vt:lpstr>PowerPoint Presentation</vt:lpstr>
      <vt:lpstr>Chapter 6</vt:lpstr>
      <vt:lpstr>Chapter 6</vt:lpstr>
      <vt:lpstr>PowerPoint Presentation</vt:lpstr>
      <vt:lpstr>Chapter 6</vt:lpstr>
      <vt:lpstr>Chapter 6</vt:lpstr>
      <vt:lpstr>PowerPoint Presentation</vt:lpstr>
      <vt:lpstr>Chapter 6</vt:lpstr>
      <vt:lpstr>PowerPoint Presentation</vt:lpstr>
      <vt:lpstr>Chapter 6</vt:lpstr>
      <vt:lpstr>Chapter 7</vt:lpstr>
      <vt:lpstr>PowerPoint Presentation</vt:lpstr>
      <vt:lpstr>Chapter 7</vt:lpstr>
      <vt:lpstr>Chapter 7</vt:lpstr>
      <vt:lpstr>Chapter 7</vt:lpstr>
      <vt:lpstr>PowerPoint Presentation</vt:lpstr>
      <vt:lpstr>Chapter 7</vt:lpstr>
      <vt:lpstr>Chapter 7</vt:lpstr>
      <vt:lpstr>PowerPoint Presentation</vt:lpstr>
      <vt:lpstr>Chapter 7</vt:lpstr>
      <vt:lpstr>Chapter 7</vt:lpstr>
      <vt:lpstr>Recap of 1st Half</vt:lpstr>
      <vt:lpstr>PowerPoint Presentation</vt:lpstr>
      <vt:lpstr>Chapter 7</vt:lpstr>
      <vt:lpstr>PowerPoint Presentation</vt:lpstr>
      <vt:lpstr>Chapter 8</vt:lpstr>
      <vt:lpstr>Chapter 8</vt:lpstr>
      <vt:lpstr>Chapter 8</vt:lpstr>
      <vt:lpstr>Chapter 8</vt:lpstr>
      <vt:lpstr>PowerPoint Presentation</vt:lpstr>
      <vt:lpstr>Chapter 9</vt:lpstr>
      <vt:lpstr>PowerPoint Presentation</vt:lpstr>
      <vt:lpstr>Chapter 9 </vt:lpstr>
      <vt:lpstr>Chapter 9 </vt:lpstr>
      <vt:lpstr>Chapter 9 </vt:lpstr>
      <vt:lpstr>Chapter 9 </vt:lpstr>
      <vt:lpstr>PowerPoint Presentation</vt:lpstr>
      <vt:lpstr>Chapter 9 </vt:lpstr>
      <vt:lpstr>PowerPoint Presentation</vt:lpstr>
      <vt:lpstr>Chapter 9 </vt:lpstr>
      <vt:lpstr>Chapter 9 </vt:lpstr>
      <vt:lpstr>Chapter 9 </vt:lpstr>
      <vt:lpstr>PowerPoint Presentation</vt:lpstr>
      <vt:lpstr>Chapter 10 </vt:lpstr>
      <vt:lpstr>Chapter 10 </vt:lpstr>
      <vt:lpstr>Chapter 10 </vt:lpstr>
      <vt:lpstr>PowerPoint Presentation</vt:lpstr>
      <vt:lpstr>Chapter 10 </vt:lpstr>
      <vt:lpstr>Chapter 10 </vt:lpstr>
      <vt:lpstr>PowerPoint Presentation</vt:lpstr>
      <vt:lpstr>Chapter 10 </vt:lpstr>
      <vt:lpstr>Chapter 10 </vt:lpstr>
      <vt:lpstr>Chapter 10 </vt:lpstr>
      <vt:lpstr>Chapter 10 </vt:lpstr>
      <vt:lpstr>PowerPoint Presentation</vt:lpstr>
      <vt:lpstr>Chapter 11 </vt:lpstr>
      <vt:lpstr>Chapter 11 </vt:lpstr>
      <vt:lpstr>PowerPoint Presentation</vt:lpstr>
      <vt:lpstr>Chapter 11 </vt:lpstr>
      <vt:lpstr>Chapter 11 </vt:lpstr>
      <vt:lpstr>Chapter 11 </vt:lpstr>
      <vt:lpstr>PowerPoint Presentation</vt:lpstr>
      <vt:lpstr>Chapter 12 </vt:lpstr>
      <vt:lpstr>Chapter 12 </vt:lpstr>
      <vt:lpstr>PowerPoint Presentation</vt:lpstr>
      <vt:lpstr>Chapter 12 </vt:lpstr>
      <vt:lpstr>Chapter 12 </vt:lpstr>
      <vt:lpstr>Chapter 12 </vt:lpstr>
      <vt:lpstr>PowerPoint Presentation</vt:lpstr>
      <vt:lpstr>Chapter 13 </vt:lpstr>
      <vt:lpstr>PowerPoint Presentation</vt:lpstr>
      <vt:lpstr>Chapter 13 </vt:lpstr>
      <vt:lpstr>Chapter 13 </vt:lpstr>
      <vt:lpstr>Chapter 13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Pollard</dc:creator>
  <cp:lastModifiedBy>John Pollard</cp:lastModifiedBy>
  <cp:revision>151</cp:revision>
  <dcterms:created xsi:type="dcterms:W3CDTF">2018-03-14T17:15:34Z</dcterms:created>
  <dcterms:modified xsi:type="dcterms:W3CDTF">2019-05-16T02:08:15Z</dcterms:modified>
</cp:coreProperties>
</file>