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30" r:id="rId2"/>
    <p:sldId id="332" r:id="rId3"/>
    <p:sldId id="314" r:id="rId4"/>
    <p:sldId id="256" r:id="rId5"/>
    <p:sldId id="331" r:id="rId6"/>
    <p:sldId id="280" r:id="rId7"/>
    <p:sldId id="298" r:id="rId8"/>
    <p:sldId id="299" r:id="rId9"/>
    <p:sldId id="300" r:id="rId10"/>
    <p:sldId id="304" r:id="rId11"/>
    <p:sldId id="302" r:id="rId12"/>
    <p:sldId id="303" r:id="rId13"/>
    <p:sldId id="305" r:id="rId14"/>
    <p:sldId id="306" r:id="rId15"/>
    <p:sldId id="307" r:id="rId16"/>
    <p:sldId id="288" r:id="rId17"/>
    <p:sldId id="285" r:id="rId18"/>
    <p:sldId id="286" r:id="rId19"/>
    <p:sldId id="26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28"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0AF156-F04C-4F40-B0B4-31B00DA16493}" type="datetimeFigureOut">
              <a:rPr lang="en-US" smtClean="0"/>
              <a:pPr/>
              <a:t>10/23/2019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74C558-AC88-4BBF-8155-3295B2D48CF7}" type="slidenum">
              <a:rPr lang="en-US" smtClean="0"/>
              <a:pPr/>
              <a:t>‹#›</a:t>
            </a:fld>
            <a:endParaRPr lang="en-US"/>
          </a:p>
        </p:txBody>
      </p:sp>
    </p:spTree>
    <p:extLst>
      <p:ext uri="{BB962C8B-B14F-4D97-AF65-F5344CB8AC3E}">
        <p14:creationId xmlns:p14="http://schemas.microsoft.com/office/powerpoint/2010/main" val="1738863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8E66FF5-D66D-4C65-8CA4-29EEDD21CF86}"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E66FF5-D66D-4C65-8CA4-29EEDD21CF86}"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E66FF5-D66D-4C65-8CA4-29EEDD21CF86}"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E66FF5-D66D-4C65-8CA4-29EEDD21CF86}"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E66FF5-D66D-4C65-8CA4-29EEDD21CF86}"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E66FF5-D66D-4C65-8CA4-29EEDD21CF86}" type="datetimeFigureOut">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E66FF5-D66D-4C65-8CA4-29EEDD21CF86}" type="datetimeFigureOut">
              <a:rPr lang="en-US" smtClean="0"/>
              <a:pPr/>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E66FF5-D66D-4C65-8CA4-29EEDD21CF86}" type="datetimeFigureOut">
              <a:rPr lang="en-US" smtClean="0"/>
              <a:pPr/>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66FF5-D66D-4C65-8CA4-29EEDD21CF86}" type="datetimeFigureOut">
              <a:rPr lang="en-US" smtClean="0"/>
              <a:pPr/>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E66FF5-D66D-4C65-8CA4-29EEDD21CF86}" type="datetimeFigureOut">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E66FF5-D66D-4C65-8CA4-29EEDD21CF86}" type="datetimeFigureOut">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EEE79-5C35-4666-8571-76A4955525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66FF5-D66D-4C65-8CA4-29EEDD21CF86}" type="datetimeFigureOut">
              <a:rPr lang="en-US" smtClean="0"/>
              <a:pPr/>
              <a:t>10/23/2019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6EEE79-5C35-4666-8571-76A4955525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bwMode="auto">
          <a:xfrm>
            <a:off x="2362200" y="1600200"/>
            <a:ext cx="4267200" cy="2590800"/>
          </a:xfrm>
          <a:prstGeom prst="roundRect">
            <a:avLst/>
          </a:prstGeom>
          <a:gradFill flip="none" rotWithShape="1">
            <a:gsLst>
              <a:gs pos="0">
                <a:srgbClr val="D6B19C"/>
              </a:gs>
              <a:gs pos="30000">
                <a:srgbClr val="D49E6C"/>
              </a:gs>
              <a:gs pos="70000">
                <a:srgbClr val="A65528"/>
              </a:gs>
              <a:gs pos="100000">
                <a:srgbClr val="663012"/>
              </a:gs>
            </a:gsLst>
            <a:lin ang="135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 name="TextBox 2"/>
          <p:cNvSpPr txBox="1"/>
          <p:nvPr/>
        </p:nvSpPr>
        <p:spPr>
          <a:xfrm>
            <a:off x="2819400" y="1809452"/>
            <a:ext cx="3429000" cy="923330"/>
          </a:xfrm>
          <a:prstGeom prst="rect">
            <a:avLst/>
          </a:prstGeom>
          <a:noFill/>
        </p:spPr>
        <p:txBody>
          <a:bodyPr wrap="square" rtlCol="0">
            <a:spAutoFit/>
          </a:bodyPr>
          <a:lstStyle/>
          <a:p>
            <a:pPr algn="ctr"/>
            <a:r>
              <a:rPr lang="en-US" dirty="0">
                <a:effectLst>
                  <a:outerShdw blurRad="38100" dist="38100" dir="2700000" algn="tl">
                    <a:srgbClr val="000000">
                      <a:alpha val="43137"/>
                    </a:srgbClr>
                  </a:outerShdw>
                </a:effectLst>
                <a:latin typeface="Calibri" pitchFamily="34" charset="0"/>
              </a:rPr>
              <a:t>Zanesville 2019</a:t>
            </a:r>
          </a:p>
          <a:p>
            <a:pPr algn="ctr"/>
            <a:endParaRPr lang="en-US" dirty="0">
              <a:effectLst>
                <a:outerShdw blurRad="38100" dist="38100" dir="2700000" algn="tl">
                  <a:srgbClr val="000000">
                    <a:alpha val="43137"/>
                  </a:srgbClr>
                </a:outerShdw>
              </a:effectLst>
              <a:latin typeface="Calibri" pitchFamily="34" charset="0"/>
            </a:endParaRPr>
          </a:p>
          <a:p>
            <a:pPr algn="ctr"/>
            <a:r>
              <a:rPr lang="en-US">
                <a:effectLst>
                  <a:outerShdw blurRad="38100" dist="38100" dir="2700000" algn="tl">
                    <a:srgbClr val="000000">
                      <a:alpha val="43137"/>
                    </a:srgbClr>
                  </a:outerShdw>
                </a:effectLst>
                <a:latin typeface="Calibri" pitchFamily="34" charset="0"/>
              </a:rPr>
              <a:t>WEDNESDAY 10/23</a:t>
            </a:r>
            <a:endParaRPr lang="en-US" dirty="0">
              <a:effectLst>
                <a:outerShdw blurRad="38100" dist="38100" dir="2700000" algn="tl">
                  <a:srgbClr val="000000">
                    <a:alpha val="43137"/>
                  </a:srgbClr>
                </a:outerShdw>
              </a:effectLst>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76200"/>
            <a:ext cx="5334000" cy="6586418"/>
          </a:xfrm>
          <a:prstGeom prst="rect">
            <a:avLst/>
          </a:prstGeom>
          <a:solidFill>
            <a:schemeClr val="tx1">
              <a:lumMod val="95000"/>
              <a:lumOff val="5000"/>
              <a:alpha val="70000"/>
            </a:schemeClr>
          </a:solidFill>
        </p:spPr>
        <p:txBody>
          <a:bodyPr wrap="square">
            <a:spAutoFit/>
          </a:bodyPr>
          <a:lstStyle/>
          <a:p>
            <a:r>
              <a:rPr lang="en-US" sz="2400" b="1" u="sng" dirty="0">
                <a:solidFill>
                  <a:srgbClr val="FFFF00"/>
                </a:solidFill>
                <a:effectLst>
                  <a:outerShdw blurRad="38100" dist="38100" dir="2700000" algn="tl">
                    <a:srgbClr val="000000">
                      <a:alpha val="43137"/>
                    </a:srgbClr>
                  </a:outerShdw>
                </a:effectLst>
              </a:rPr>
              <a:t>Psalm 41</a:t>
            </a:r>
          </a:p>
          <a:p>
            <a:endParaRPr lang="en-US" sz="2400" b="1" dirty="0">
              <a:solidFill>
                <a:srgbClr val="FFFF00"/>
              </a:solidFill>
              <a:effectLst>
                <a:outerShdw blurRad="38100" dist="38100" dir="2700000" algn="tl">
                  <a:srgbClr val="000000">
                    <a:alpha val="43137"/>
                  </a:srgbClr>
                </a:outerShdw>
              </a:effectLst>
            </a:endParaRPr>
          </a:p>
          <a:p>
            <a:r>
              <a:rPr lang="en-US" sz="2200" b="1" dirty="0">
                <a:solidFill>
                  <a:schemeClr val="bg1"/>
                </a:solidFill>
              </a:rPr>
              <a:t>As for me, I said, “O Lord, be gracious to me;</a:t>
            </a:r>
            <a:br>
              <a:rPr lang="en-US" sz="2200" b="1" dirty="0">
                <a:solidFill>
                  <a:schemeClr val="bg1"/>
                </a:solidFill>
              </a:rPr>
            </a:br>
            <a:r>
              <a:rPr lang="en-US" sz="2200" b="1" dirty="0">
                <a:solidFill>
                  <a:schemeClr val="bg1"/>
                </a:solidFill>
              </a:rPr>
              <a:t>heal me, for I have sinned against you!”</a:t>
            </a:r>
            <a:br>
              <a:rPr lang="en-US" sz="2200" b="1" dirty="0">
                <a:solidFill>
                  <a:schemeClr val="bg1"/>
                </a:solidFill>
              </a:rPr>
            </a:br>
            <a:r>
              <a:rPr lang="en-US" sz="2200" b="1" dirty="0">
                <a:solidFill>
                  <a:schemeClr val="bg1"/>
                </a:solidFill>
              </a:rPr>
              <a:t>My enemies say of me in malice,</a:t>
            </a:r>
            <a:br>
              <a:rPr lang="en-US" sz="2200" b="1" dirty="0">
                <a:solidFill>
                  <a:schemeClr val="bg1"/>
                </a:solidFill>
              </a:rPr>
            </a:br>
            <a:r>
              <a:rPr lang="en-US" sz="2200" b="1" dirty="0">
                <a:solidFill>
                  <a:schemeClr val="bg1"/>
                </a:solidFill>
              </a:rPr>
              <a:t>“When will he die, and his name perish?”</a:t>
            </a:r>
            <a:br>
              <a:rPr lang="en-US" sz="2200" b="1" dirty="0">
                <a:solidFill>
                  <a:schemeClr val="bg1"/>
                </a:solidFill>
              </a:rPr>
            </a:br>
            <a:r>
              <a:rPr lang="en-US" sz="2200" b="1" dirty="0">
                <a:solidFill>
                  <a:srgbClr val="FFFF00"/>
                </a:solidFill>
              </a:rPr>
              <a:t>And when one comes to see me, he utters empty words </a:t>
            </a:r>
            <a:r>
              <a:rPr lang="en-US" sz="2200" b="1" dirty="0">
                <a:solidFill>
                  <a:schemeClr val="bg1"/>
                </a:solidFill>
              </a:rPr>
              <a:t>(</a:t>
            </a:r>
            <a:r>
              <a:rPr lang="en-US" sz="2200" b="1" i="1" dirty="0">
                <a:solidFill>
                  <a:schemeClr val="bg1"/>
                </a:solidFill>
              </a:rPr>
              <a:t>NAS:</a:t>
            </a:r>
            <a:r>
              <a:rPr lang="en-US" sz="2200" b="1" dirty="0">
                <a:solidFill>
                  <a:schemeClr val="bg1"/>
                </a:solidFill>
              </a:rPr>
              <a:t> </a:t>
            </a:r>
            <a:r>
              <a:rPr lang="en-US" sz="2200" b="1" dirty="0">
                <a:solidFill>
                  <a:srgbClr val="FFFF00"/>
                </a:solidFill>
              </a:rPr>
              <a:t>“speaks falsehood”</a:t>
            </a:r>
            <a:r>
              <a:rPr lang="en-US" sz="2200" b="1" dirty="0">
                <a:solidFill>
                  <a:schemeClr val="bg1"/>
                </a:solidFill>
              </a:rPr>
              <a:t>),</a:t>
            </a:r>
            <a:br>
              <a:rPr lang="en-US" sz="2200" b="1" dirty="0">
                <a:solidFill>
                  <a:srgbClr val="FFFF00"/>
                </a:solidFill>
              </a:rPr>
            </a:br>
            <a:r>
              <a:rPr lang="en-US" sz="2200" b="1" dirty="0">
                <a:solidFill>
                  <a:srgbClr val="FFFF00"/>
                </a:solidFill>
              </a:rPr>
              <a:t>while his heart gathers iniquity;</a:t>
            </a:r>
            <a:br>
              <a:rPr lang="en-US" sz="2200" b="1" dirty="0">
                <a:solidFill>
                  <a:srgbClr val="FFFF00"/>
                </a:solidFill>
              </a:rPr>
            </a:br>
            <a:r>
              <a:rPr lang="en-US" sz="2200" b="1" dirty="0">
                <a:solidFill>
                  <a:srgbClr val="FFFF00"/>
                </a:solidFill>
              </a:rPr>
              <a:t>when he goes out, he tells it abroad.</a:t>
            </a:r>
            <a:br>
              <a:rPr lang="en-US" sz="2200" b="1" dirty="0">
                <a:solidFill>
                  <a:schemeClr val="bg1"/>
                </a:solidFill>
              </a:rPr>
            </a:br>
            <a:r>
              <a:rPr lang="en-US" sz="2200" b="1" dirty="0">
                <a:solidFill>
                  <a:schemeClr val="bg1"/>
                </a:solidFill>
              </a:rPr>
              <a:t>All who hate me whisper together about me;</a:t>
            </a:r>
            <a:br>
              <a:rPr lang="en-US" sz="2200" b="1" dirty="0">
                <a:solidFill>
                  <a:schemeClr val="bg1"/>
                </a:solidFill>
              </a:rPr>
            </a:br>
            <a:r>
              <a:rPr lang="en-US" sz="2200" b="1" dirty="0">
                <a:solidFill>
                  <a:schemeClr val="bg1"/>
                </a:solidFill>
              </a:rPr>
              <a:t>they imagine the worst for me.</a:t>
            </a:r>
          </a:p>
          <a:p>
            <a:r>
              <a:rPr lang="en-US" sz="2200" b="1" dirty="0">
                <a:solidFill>
                  <a:schemeClr val="bg1"/>
                </a:solidFill>
              </a:rPr>
              <a:t>They say, “A deadly thing is poured out on him;</a:t>
            </a:r>
            <a:br>
              <a:rPr lang="en-US" sz="2200" b="1" dirty="0">
                <a:solidFill>
                  <a:schemeClr val="bg1"/>
                </a:solidFill>
              </a:rPr>
            </a:br>
            <a:r>
              <a:rPr lang="en-US" sz="2200" b="1" dirty="0">
                <a:solidFill>
                  <a:schemeClr val="bg1"/>
                </a:solidFill>
              </a:rPr>
              <a:t>he will not rise again from where he lies.”</a:t>
            </a:r>
            <a:br>
              <a:rPr lang="en-US" sz="2200" b="1" dirty="0">
                <a:solidFill>
                  <a:schemeClr val="bg1"/>
                </a:solidFill>
              </a:rPr>
            </a:br>
            <a:r>
              <a:rPr lang="en-US" sz="2200" b="1" dirty="0">
                <a:solidFill>
                  <a:schemeClr val="bg1"/>
                </a:solidFill>
              </a:rPr>
              <a:t>Even my close friend in whom I trusted,</a:t>
            </a:r>
            <a:br>
              <a:rPr lang="en-US" sz="2200" b="1" dirty="0">
                <a:solidFill>
                  <a:schemeClr val="bg1"/>
                </a:solidFill>
              </a:rPr>
            </a:br>
            <a:r>
              <a:rPr lang="en-US" sz="2200" b="1" dirty="0">
                <a:solidFill>
                  <a:schemeClr val="bg1"/>
                </a:solidFill>
              </a:rPr>
              <a:t>who ate my bread, has lifted his heel against me.</a:t>
            </a:r>
          </a:p>
        </p:txBody>
      </p:sp>
      <p:sp>
        <p:nvSpPr>
          <p:cNvPr id="7" name="Rectangle 6"/>
          <p:cNvSpPr/>
          <p:nvPr/>
        </p:nvSpPr>
        <p:spPr>
          <a:xfrm>
            <a:off x="5638800" y="304800"/>
            <a:ext cx="3124200" cy="6001643"/>
          </a:xfrm>
          <a:prstGeom prst="rect">
            <a:avLst/>
          </a:prstGeom>
          <a:solidFill>
            <a:schemeClr val="bg1"/>
          </a:solidFill>
          <a:ln>
            <a:solidFill>
              <a:schemeClr val="tx1"/>
            </a:solidFill>
          </a:ln>
          <a:effectLst>
            <a:outerShdw blurRad="50800" dist="381000" dir="2700000" algn="tl" rotWithShape="0">
              <a:prstClr val="black">
                <a:alpha val="40000"/>
              </a:prstClr>
            </a:outerShdw>
          </a:effectLst>
        </p:spPr>
        <p:txBody>
          <a:bodyPr wrap="square">
            <a:spAutoFit/>
          </a:bodyPr>
          <a:lstStyle/>
          <a:p>
            <a:r>
              <a:rPr lang="en-US" sz="2400" i="1" dirty="0">
                <a:effectLst>
                  <a:outerShdw blurRad="38100" dist="38100" dir="2700000" algn="tl">
                    <a:srgbClr val="000000">
                      <a:alpha val="43137"/>
                    </a:srgbClr>
                  </a:outerShdw>
                </a:effectLst>
              </a:rPr>
              <a:t>Perhaps…</a:t>
            </a:r>
            <a:endParaRPr lang="en-US" sz="2400" b="1" i="1" u="sng" dirty="0">
              <a:effectLst>
                <a:outerShdw blurRad="38100" dist="38100" dir="2700000" algn="tl">
                  <a:srgbClr val="000000">
                    <a:alpha val="43137"/>
                  </a:srgbClr>
                </a:outerShdw>
              </a:effectLst>
            </a:endParaRPr>
          </a:p>
          <a:p>
            <a:r>
              <a:rPr lang="en-US" sz="2400" b="1" i="1" u="sng" dirty="0">
                <a:effectLst>
                  <a:outerShdw blurRad="38100" dist="38100" dir="2700000" algn="tl">
                    <a:srgbClr val="000000">
                      <a:alpha val="43137"/>
                    </a:srgbClr>
                  </a:outerShdw>
                </a:effectLst>
              </a:rPr>
              <a:t>2 Sam. 15:3-4</a:t>
            </a:r>
          </a:p>
          <a:p>
            <a:endParaRPr lang="en-US" sz="2400" dirty="0"/>
          </a:p>
          <a:p>
            <a:r>
              <a:rPr lang="en-US" sz="2400" b="1" dirty="0"/>
              <a:t>Absalom would say to him, “See, your claims are good and right, but there is no man designated by the king to hear you.” Then Absalom would say, “Oh that I were judge in the land! Then every man with a dispute or cause might come to me, and I would give him justice.”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76200"/>
            <a:ext cx="5334000" cy="6586418"/>
          </a:xfrm>
          <a:prstGeom prst="rect">
            <a:avLst/>
          </a:prstGeom>
          <a:solidFill>
            <a:schemeClr val="tx1">
              <a:lumMod val="95000"/>
              <a:lumOff val="5000"/>
              <a:alpha val="70000"/>
            </a:schemeClr>
          </a:solidFill>
        </p:spPr>
        <p:txBody>
          <a:bodyPr wrap="square">
            <a:spAutoFit/>
          </a:bodyPr>
          <a:lstStyle/>
          <a:p>
            <a:r>
              <a:rPr lang="en-US" sz="2400" b="1" u="sng" dirty="0">
                <a:solidFill>
                  <a:srgbClr val="FFFF00"/>
                </a:solidFill>
                <a:effectLst>
                  <a:outerShdw blurRad="38100" dist="38100" dir="2700000" algn="tl">
                    <a:srgbClr val="000000">
                      <a:alpha val="43137"/>
                    </a:srgbClr>
                  </a:outerShdw>
                </a:effectLst>
              </a:rPr>
              <a:t>Psalm 41</a:t>
            </a:r>
          </a:p>
          <a:p>
            <a:endParaRPr lang="en-US" sz="2400" b="1" dirty="0">
              <a:solidFill>
                <a:srgbClr val="FFFF00"/>
              </a:solidFill>
              <a:effectLst>
                <a:outerShdw blurRad="38100" dist="38100" dir="2700000" algn="tl">
                  <a:srgbClr val="000000">
                    <a:alpha val="43137"/>
                  </a:srgbClr>
                </a:outerShdw>
              </a:effectLst>
            </a:endParaRPr>
          </a:p>
          <a:p>
            <a:r>
              <a:rPr lang="en-US" sz="2200" b="1" dirty="0">
                <a:solidFill>
                  <a:schemeClr val="bg1"/>
                </a:solidFill>
              </a:rPr>
              <a:t>As for me, I said, “O Lord, be gracious to me;</a:t>
            </a:r>
            <a:br>
              <a:rPr lang="en-US" sz="2200" b="1" dirty="0">
                <a:solidFill>
                  <a:schemeClr val="bg1"/>
                </a:solidFill>
              </a:rPr>
            </a:br>
            <a:r>
              <a:rPr lang="en-US" sz="2200" b="1" dirty="0">
                <a:solidFill>
                  <a:schemeClr val="bg1"/>
                </a:solidFill>
              </a:rPr>
              <a:t>heal me, for I have sinned against you!”</a:t>
            </a:r>
            <a:br>
              <a:rPr lang="en-US" sz="2200" b="1" dirty="0">
                <a:solidFill>
                  <a:schemeClr val="bg1"/>
                </a:solidFill>
              </a:rPr>
            </a:br>
            <a:r>
              <a:rPr lang="en-US" sz="2200" b="1" dirty="0">
                <a:solidFill>
                  <a:schemeClr val="bg1"/>
                </a:solidFill>
              </a:rPr>
              <a:t>My enemies say of me in malice,</a:t>
            </a:r>
            <a:br>
              <a:rPr lang="en-US" sz="2200" b="1" dirty="0">
                <a:solidFill>
                  <a:schemeClr val="bg1"/>
                </a:solidFill>
              </a:rPr>
            </a:br>
            <a:r>
              <a:rPr lang="en-US" sz="2200" b="1" dirty="0">
                <a:solidFill>
                  <a:schemeClr val="bg1"/>
                </a:solidFill>
              </a:rPr>
              <a:t>“When will he die, and his name perish?”</a:t>
            </a:r>
            <a:br>
              <a:rPr lang="en-US" sz="2200" b="1" dirty="0">
                <a:solidFill>
                  <a:schemeClr val="bg1"/>
                </a:solidFill>
              </a:rPr>
            </a:br>
            <a:r>
              <a:rPr lang="en-US" sz="2200" b="1" u="sng" dirty="0">
                <a:solidFill>
                  <a:srgbClr val="FFFF00"/>
                </a:solidFill>
              </a:rPr>
              <a:t>And when one comes to see me, he utters empty words</a:t>
            </a:r>
            <a:r>
              <a:rPr lang="en-US" sz="2200" b="1" dirty="0">
                <a:solidFill>
                  <a:srgbClr val="FFFF00"/>
                </a:solidFill>
              </a:rPr>
              <a:t> </a:t>
            </a:r>
            <a:r>
              <a:rPr lang="en-US" sz="2200" b="1" dirty="0">
                <a:solidFill>
                  <a:schemeClr val="bg1"/>
                </a:solidFill>
              </a:rPr>
              <a:t>(</a:t>
            </a:r>
            <a:r>
              <a:rPr lang="en-US" sz="2200" b="1" i="1" dirty="0">
                <a:solidFill>
                  <a:schemeClr val="bg1"/>
                </a:solidFill>
              </a:rPr>
              <a:t>NAS:</a:t>
            </a:r>
            <a:r>
              <a:rPr lang="en-US" sz="2200" b="1" dirty="0">
                <a:solidFill>
                  <a:schemeClr val="bg1"/>
                </a:solidFill>
              </a:rPr>
              <a:t> </a:t>
            </a:r>
            <a:r>
              <a:rPr lang="en-US" sz="2200" b="1" dirty="0">
                <a:solidFill>
                  <a:srgbClr val="FFFF00"/>
                </a:solidFill>
              </a:rPr>
              <a:t>“speaks falsehood”</a:t>
            </a:r>
            <a:r>
              <a:rPr lang="en-US" sz="2200" b="1" dirty="0">
                <a:solidFill>
                  <a:schemeClr val="bg1"/>
                </a:solidFill>
              </a:rPr>
              <a:t>),</a:t>
            </a:r>
            <a:br>
              <a:rPr lang="en-US" sz="2200" b="1" dirty="0">
                <a:solidFill>
                  <a:srgbClr val="FFFF00"/>
                </a:solidFill>
              </a:rPr>
            </a:br>
            <a:r>
              <a:rPr lang="en-US" sz="2200" b="1" dirty="0">
                <a:solidFill>
                  <a:schemeClr val="bg1"/>
                </a:solidFill>
              </a:rPr>
              <a:t>while his heart gathers iniquity;</a:t>
            </a:r>
            <a:br>
              <a:rPr lang="en-US" sz="2200" b="1" dirty="0">
                <a:solidFill>
                  <a:schemeClr val="bg1"/>
                </a:solidFill>
              </a:rPr>
            </a:br>
            <a:r>
              <a:rPr lang="en-US" sz="2200" b="1" dirty="0">
                <a:solidFill>
                  <a:schemeClr val="bg1"/>
                </a:solidFill>
              </a:rPr>
              <a:t>when he goes out, he tells it abroad.</a:t>
            </a:r>
            <a:br>
              <a:rPr lang="en-US" sz="2200" b="1" dirty="0">
                <a:solidFill>
                  <a:schemeClr val="bg1"/>
                </a:solidFill>
              </a:rPr>
            </a:br>
            <a:r>
              <a:rPr lang="en-US" sz="2200" b="1" dirty="0">
                <a:solidFill>
                  <a:schemeClr val="bg1"/>
                </a:solidFill>
              </a:rPr>
              <a:t>All who hate me whisper together about me;</a:t>
            </a:r>
            <a:br>
              <a:rPr lang="en-US" sz="2200" b="1" dirty="0">
                <a:solidFill>
                  <a:schemeClr val="bg1"/>
                </a:solidFill>
              </a:rPr>
            </a:br>
            <a:r>
              <a:rPr lang="en-US" sz="2200" b="1" dirty="0">
                <a:solidFill>
                  <a:schemeClr val="bg1"/>
                </a:solidFill>
              </a:rPr>
              <a:t>they imagine the worst for me.</a:t>
            </a:r>
          </a:p>
          <a:p>
            <a:r>
              <a:rPr lang="en-US" sz="2200" b="1" dirty="0">
                <a:solidFill>
                  <a:schemeClr val="bg1"/>
                </a:solidFill>
              </a:rPr>
              <a:t>They say, “A deadly thing is poured out on him;</a:t>
            </a:r>
            <a:br>
              <a:rPr lang="en-US" sz="2200" b="1" dirty="0">
                <a:solidFill>
                  <a:schemeClr val="bg1"/>
                </a:solidFill>
              </a:rPr>
            </a:br>
            <a:r>
              <a:rPr lang="en-US" sz="2200" b="1" dirty="0">
                <a:solidFill>
                  <a:schemeClr val="bg1"/>
                </a:solidFill>
              </a:rPr>
              <a:t>he will not rise again from where he lies.”</a:t>
            </a:r>
            <a:br>
              <a:rPr lang="en-US" sz="2200" b="1" dirty="0">
                <a:solidFill>
                  <a:schemeClr val="bg1"/>
                </a:solidFill>
              </a:rPr>
            </a:br>
            <a:r>
              <a:rPr lang="en-US" sz="2200" b="1" dirty="0">
                <a:solidFill>
                  <a:schemeClr val="bg1"/>
                </a:solidFill>
              </a:rPr>
              <a:t>Even my close friend in whom I trusted,</a:t>
            </a:r>
            <a:br>
              <a:rPr lang="en-US" sz="2200" b="1" dirty="0">
                <a:solidFill>
                  <a:schemeClr val="bg1"/>
                </a:solidFill>
              </a:rPr>
            </a:br>
            <a:r>
              <a:rPr lang="en-US" sz="2200" b="1" dirty="0">
                <a:solidFill>
                  <a:schemeClr val="bg1"/>
                </a:solidFill>
              </a:rPr>
              <a:t>who ate my bread, has lifted his heel against me.</a:t>
            </a:r>
          </a:p>
        </p:txBody>
      </p:sp>
      <p:sp>
        <p:nvSpPr>
          <p:cNvPr id="7" name="Rectangle 6"/>
          <p:cNvSpPr/>
          <p:nvPr/>
        </p:nvSpPr>
        <p:spPr>
          <a:xfrm>
            <a:off x="5638800" y="304800"/>
            <a:ext cx="3124200" cy="5632311"/>
          </a:xfrm>
          <a:prstGeom prst="rect">
            <a:avLst/>
          </a:prstGeom>
          <a:solidFill>
            <a:schemeClr val="bg1"/>
          </a:solidFill>
          <a:ln>
            <a:solidFill>
              <a:schemeClr val="tx1"/>
            </a:solidFill>
          </a:ln>
          <a:effectLst>
            <a:outerShdw blurRad="50800" dist="381000" dir="2700000" algn="tl" rotWithShape="0">
              <a:prstClr val="black">
                <a:alpha val="40000"/>
              </a:prstClr>
            </a:outerShdw>
          </a:effectLst>
        </p:spPr>
        <p:txBody>
          <a:bodyPr wrap="square">
            <a:spAutoFit/>
          </a:bodyPr>
          <a:lstStyle/>
          <a:p>
            <a:r>
              <a:rPr lang="en-US" sz="2400" i="1" dirty="0"/>
              <a:t>But more likely…</a:t>
            </a:r>
          </a:p>
          <a:p>
            <a:r>
              <a:rPr lang="en-US" sz="2400" b="1" i="1" u="sng" dirty="0">
                <a:effectLst>
                  <a:outerShdw blurRad="38100" dist="38100" dir="2700000" algn="tl">
                    <a:srgbClr val="000000">
                      <a:alpha val="43137"/>
                    </a:srgbClr>
                  </a:outerShdw>
                </a:effectLst>
              </a:rPr>
              <a:t>2 Sam. 15:7-8</a:t>
            </a:r>
            <a:endParaRPr lang="en-US" sz="2400" b="1" dirty="0"/>
          </a:p>
          <a:p>
            <a:endParaRPr lang="en-US" sz="2400" dirty="0"/>
          </a:p>
          <a:p>
            <a:r>
              <a:rPr lang="en-US" sz="2400" i="1" dirty="0"/>
              <a:t>Absalom:</a:t>
            </a:r>
            <a:r>
              <a:rPr lang="en-US" sz="2400" dirty="0"/>
              <a:t> </a:t>
            </a:r>
            <a:r>
              <a:rPr lang="en-US" sz="2400" b="1" dirty="0"/>
              <a:t>“Please let me go and pay my vow, which I have vowed to the Lord, in Hebron. For your servant vowed a vow while I lived at </a:t>
            </a:r>
            <a:r>
              <a:rPr lang="en-US" sz="2400" b="1" dirty="0" err="1"/>
              <a:t>Geshur</a:t>
            </a:r>
            <a:r>
              <a:rPr lang="en-US" sz="2400" b="1" dirty="0"/>
              <a:t> in Aram, saying, ‘If the Lord will indeed bring me back to Jerusalem, then I will offer worship to the Lord.’”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76200"/>
            <a:ext cx="5334000" cy="6586418"/>
          </a:xfrm>
          <a:prstGeom prst="rect">
            <a:avLst/>
          </a:prstGeom>
          <a:solidFill>
            <a:schemeClr val="tx1">
              <a:lumMod val="95000"/>
              <a:lumOff val="5000"/>
              <a:alpha val="70000"/>
            </a:schemeClr>
          </a:solidFill>
        </p:spPr>
        <p:txBody>
          <a:bodyPr wrap="square">
            <a:spAutoFit/>
          </a:bodyPr>
          <a:lstStyle/>
          <a:p>
            <a:r>
              <a:rPr lang="en-US" sz="2400" b="1" u="sng" dirty="0">
                <a:solidFill>
                  <a:srgbClr val="FFFF00"/>
                </a:solidFill>
                <a:effectLst>
                  <a:outerShdw blurRad="38100" dist="38100" dir="2700000" algn="tl">
                    <a:srgbClr val="000000">
                      <a:alpha val="43137"/>
                    </a:srgbClr>
                  </a:outerShdw>
                </a:effectLst>
              </a:rPr>
              <a:t>Psalm 41</a:t>
            </a:r>
          </a:p>
          <a:p>
            <a:endParaRPr lang="en-US" sz="2400" b="1" dirty="0">
              <a:solidFill>
                <a:srgbClr val="FFFF00"/>
              </a:solidFill>
              <a:effectLst>
                <a:outerShdw blurRad="38100" dist="38100" dir="2700000" algn="tl">
                  <a:srgbClr val="000000">
                    <a:alpha val="43137"/>
                  </a:srgbClr>
                </a:outerShdw>
              </a:effectLst>
            </a:endParaRPr>
          </a:p>
          <a:p>
            <a:r>
              <a:rPr lang="en-US" sz="2200" b="1" dirty="0">
                <a:solidFill>
                  <a:schemeClr val="bg1"/>
                </a:solidFill>
              </a:rPr>
              <a:t>As for me, I said, “O Lord, be gracious to me;</a:t>
            </a:r>
            <a:br>
              <a:rPr lang="en-US" sz="2200" b="1" dirty="0">
                <a:solidFill>
                  <a:schemeClr val="bg1"/>
                </a:solidFill>
              </a:rPr>
            </a:br>
            <a:r>
              <a:rPr lang="en-US" sz="2200" b="1" dirty="0">
                <a:solidFill>
                  <a:schemeClr val="bg1"/>
                </a:solidFill>
              </a:rPr>
              <a:t>heal me, for I have sinned against you!”</a:t>
            </a:r>
            <a:br>
              <a:rPr lang="en-US" sz="2200" b="1" dirty="0">
                <a:solidFill>
                  <a:schemeClr val="bg1"/>
                </a:solidFill>
              </a:rPr>
            </a:br>
            <a:r>
              <a:rPr lang="en-US" sz="2200" b="1" dirty="0">
                <a:solidFill>
                  <a:schemeClr val="bg1"/>
                </a:solidFill>
              </a:rPr>
              <a:t>My enemies say of me in malice,</a:t>
            </a:r>
            <a:br>
              <a:rPr lang="en-US" sz="2200" b="1" dirty="0">
                <a:solidFill>
                  <a:schemeClr val="bg1"/>
                </a:solidFill>
              </a:rPr>
            </a:br>
            <a:r>
              <a:rPr lang="en-US" sz="2200" b="1" dirty="0">
                <a:solidFill>
                  <a:schemeClr val="bg1"/>
                </a:solidFill>
              </a:rPr>
              <a:t>“When will he die, and his name perish?”</a:t>
            </a:r>
            <a:br>
              <a:rPr lang="en-US" sz="2200" b="1" dirty="0">
                <a:solidFill>
                  <a:schemeClr val="bg1"/>
                </a:solidFill>
              </a:rPr>
            </a:br>
            <a:r>
              <a:rPr lang="en-US" sz="2200" b="1" dirty="0">
                <a:solidFill>
                  <a:schemeClr val="bg1"/>
                </a:solidFill>
              </a:rPr>
              <a:t>And when one comes to see me, he utters empty words (</a:t>
            </a:r>
            <a:r>
              <a:rPr lang="en-US" sz="2200" b="1" i="1" dirty="0">
                <a:solidFill>
                  <a:schemeClr val="bg1"/>
                </a:solidFill>
              </a:rPr>
              <a:t>NAS:</a:t>
            </a:r>
            <a:r>
              <a:rPr lang="en-US" sz="2200" b="1" dirty="0">
                <a:solidFill>
                  <a:schemeClr val="bg1"/>
                </a:solidFill>
              </a:rPr>
              <a:t> “speaks falsehood”),</a:t>
            </a:r>
            <a:br>
              <a:rPr lang="en-US" sz="2200" b="1" dirty="0">
                <a:solidFill>
                  <a:schemeClr val="bg1"/>
                </a:solidFill>
              </a:rPr>
            </a:br>
            <a:r>
              <a:rPr lang="en-US" sz="2200" b="1" u="sng" dirty="0">
                <a:solidFill>
                  <a:srgbClr val="FFFF00"/>
                </a:solidFill>
              </a:rPr>
              <a:t>while his heart gathers iniquity;</a:t>
            </a:r>
            <a:br>
              <a:rPr lang="en-US" sz="2200" b="1" dirty="0">
                <a:solidFill>
                  <a:schemeClr val="bg1"/>
                </a:solidFill>
              </a:rPr>
            </a:br>
            <a:r>
              <a:rPr lang="en-US" sz="2200" b="1" u="sng" dirty="0">
                <a:solidFill>
                  <a:srgbClr val="FFFF00"/>
                </a:solidFill>
              </a:rPr>
              <a:t>when he goes out, he tells it abroad.</a:t>
            </a:r>
            <a:br>
              <a:rPr lang="en-US" sz="2200" b="1" dirty="0">
                <a:solidFill>
                  <a:schemeClr val="bg1"/>
                </a:solidFill>
              </a:rPr>
            </a:br>
            <a:r>
              <a:rPr lang="en-US" sz="2200" b="1" dirty="0">
                <a:solidFill>
                  <a:schemeClr val="bg1"/>
                </a:solidFill>
              </a:rPr>
              <a:t>All who hate me whisper together about me;</a:t>
            </a:r>
            <a:br>
              <a:rPr lang="en-US" sz="2200" b="1" dirty="0">
                <a:solidFill>
                  <a:schemeClr val="bg1"/>
                </a:solidFill>
              </a:rPr>
            </a:br>
            <a:r>
              <a:rPr lang="en-US" sz="2200" b="1" dirty="0">
                <a:solidFill>
                  <a:schemeClr val="bg1"/>
                </a:solidFill>
              </a:rPr>
              <a:t>they imagine the worst for me.</a:t>
            </a:r>
          </a:p>
          <a:p>
            <a:r>
              <a:rPr lang="en-US" sz="2200" b="1" dirty="0">
                <a:solidFill>
                  <a:schemeClr val="bg1"/>
                </a:solidFill>
              </a:rPr>
              <a:t>They say, “A deadly thing is poured out on him;</a:t>
            </a:r>
            <a:br>
              <a:rPr lang="en-US" sz="2200" b="1" dirty="0">
                <a:solidFill>
                  <a:schemeClr val="bg1"/>
                </a:solidFill>
              </a:rPr>
            </a:br>
            <a:r>
              <a:rPr lang="en-US" sz="2200" b="1" dirty="0">
                <a:solidFill>
                  <a:schemeClr val="bg1"/>
                </a:solidFill>
              </a:rPr>
              <a:t>he will not rise again from where he lies.”</a:t>
            </a:r>
            <a:br>
              <a:rPr lang="en-US" sz="2200" b="1" dirty="0">
                <a:solidFill>
                  <a:schemeClr val="bg1"/>
                </a:solidFill>
              </a:rPr>
            </a:br>
            <a:r>
              <a:rPr lang="en-US" sz="2200" b="1" dirty="0">
                <a:solidFill>
                  <a:schemeClr val="bg1"/>
                </a:solidFill>
              </a:rPr>
              <a:t>Even my close friend in whom I trusted,</a:t>
            </a:r>
            <a:br>
              <a:rPr lang="en-US" sz="2200" b="1" dirty="0">
                <a:solidFill>
                  <a:schemeClr val="bg1"/>
                </a:solidFill>
              </a:rPr>
            </a:br>
            <a:r>
              <a:rPr lang="en-US" sz="2200" b="1" dirty="0">
                <a:solidFill>
                  <a:schemeClr val="bg1"/>
                </a:solidFill>
              </a:rPr>
              <a:t>who ate my bread, has lifted his heel against me.</a:t>
            </a:r>
          </a:p>
        </p:txBody>
      </p:sp>
      <p:sp>
        <p:nvSpPr>
          <p:cNvPr id="7" name="Rectangle 6"/>
          <p:cNvSpPr/>
          <p:nvPr/>
        </p:nvSpPr>
        <p:spPr>
          <a:xfrm>
            <a:off x="5638800" y="304800"/>
            <a:ext cx="3124200" cy="4524315"/>
          </a:xfrm>
          <a:prstGeom prst="rect">
            <a:avLst/>
          </a:prstGeom>
          <a:solidFill>
            <a:schemeClr val="bg1"/>
          </a:solidFill>
          <a:ln>
            <a:solidFill>
              <a:schemeClr val="tx1"/>
            </a:solidFill>
          </a:ln>
          <a:effectLst>
            <a:outerShdw blurRad="50800" dist="381000" dir="2700000" algn="tl" rotWithShape="0">
              <a:prstClr val="black">
                <a:alpha val="40000"/>
              </a:prstClr>
            </a:outerShdw>
          </a:effectLst>
        </p:spPr>
        <p:txBody>
          <a:bodyPr wrap="square">
            <a:spAutoFit/>
          </a:bodyPr>
          <a:lstStyle/>
          <a:p>
            <a:r>
              <a:rPr lang="en-US" sz="2400" i="1" dirty="0"/>
              <a:t>But more likely…</a:t>
            </a:r>
          </a:p>
          <a:p>
            <a:r>
              <a:rPr lang="en-US" sz="2400" b="1" i="1" u="sng" dirty="0">
                <a:effectLst>
                  <a:outerShdw blurRad="38100" dist="38100" dir="2700000" algn="tl">
                    <a:srgbClr val="000000">
                      <a:alpha val="43137"/>
                    </a:srgbClr>
                  </a:outerShdw>
                </a:effectLst>
              </a:rPr>
              <a:t>2 Sam. 15:10</a:t>
            </a:r>
            <a:endParaRPr lang="en-US" sz="2400" b="1" dirty="0"/>
          </a:p>
          <a:p>
            <a:endParaRPr lang="en-US" sz="2400" dirty="0"/>
          </a:p>
          <a:p>
            <a:r>
              <a:rPr lang="en-US" sz="2400" b="1" dirty="0"/>
              <a:t>But Absalom sent secret messengers throughout all the tribes of Israel, saying, “As soon as you hear the sound of the trumpet, then say, ‘Absalom is king at Hebron!’”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76200"/>
            <a:ext cx="5334000" cy="6586418"/>
          </a:xfrm>
          <a:prstGeom prst="rect">
            <a:avLst/>
          </a:prstGeom>
          <a:solidFill>
            <a:schemeClr val="tx1">
              <a:lumMod val="95000"/>
              <a:lumOff val="5000"/>
              <a:alpha val="70000"/>
            </a:schemeClr>
          </a:solidFill>
        </p:spPr>
        <p:txBody>
          <a:bodyPr wrap="square">
            <a:spAutoFit/>
          </a:bodyPr>
          <a:lstStyle/>
          <a:p>
            <a:r>
              <a:rPr lang="en-US" sz="2400" b="1" u="sng" dirty="0">
                <a:solidFill>
                  <a:srgbClr val="FFFF00"/>
                </a:solidFill>
                <a:effectLst>
                  <a:outerShdw blurRad="38100" dist="38100" dir="2700000" algn="tl">
                    <a:srgbClr val="000000">
                      <a:alpha val="43137"/>
                    </a:srgbClr>
                  </a:outerShdw>
                </a:effectLst>
              </a:rPr>
              <a:t>Psalm 41</a:t>
            </a:r>
          </a:p>
          <a:p>
            <a:endParaRPr lang="en-US" sz="2400" b="1" dirty="0">
              <a:solidFill>
                <a:srgbClr val="FFFF00"/>
              </a:solidFill>
              <a:effectLst>
                <a:outerShdw blurRad="38100" dist="38100" dir="2700000" algn="tl">
                  <a:srgbClr val="000000">
                    <a:alpha val="43137"/>
                  </a:srgbClr>
                </a:outerShdw>
              </a:effectLst>
            </a:endParaRPr>
          </a:p>
          <a:p>
            <a:r>
              <a:rPr lang="en-US" sz="2200" b="1" dirty="0">
                <a:solidFill>
                  <a:schemeClr val="bg1"/>
                </a:solidFill>
              </a:rPr>
              <a:t>As for me, I said, “O Lord, be gracious to me;</a:t>
            </a:r>
            <a:br>
              <a:rPr lang="en-US" sz="2200" b="1" dirty="0">
                <a:solidFill>
                  <a:schemeClr val="bg1"/>
                </a:solidFill>
              </a:rPr>
            </a:br>
            <a:r>
              <a:rPr lang="en-US" sz="2200" b="1" dirty="0">
                <a:solidFill>
                  <a:schemeClr val="bg1"/>
                </a:solidFill>
              </a:rPr>
              <a:t>heal me, for I have sinned against you!”</a:t>
            </a:r>
            <a:br>
              <a:rPr lang="en-US" sz="2200" b="1" dirty="0">
                <a:solidFill>
                  <a:schemeClr val="bg1"/>
                </a:solidFill>
              </a:rPr>
            </a:br>
            <a:r>
              <a:rPr lang="en-US" sz="2200" b="1" dirty="0">
                <a:solidFill>
                  <a:schemeClr val="bg1"/>
                </a:solidFill>
              </a:rPr>
              <a:t>My enemies say of me in malice,</a:t>
            </a:r>
            <a:br>
              <a:rPr lang="en-US" sz="2200" b="1" dirty="0">
                <a:solidFill>
                  <a:schemeClr val="bg1"/>
                </a:solidFill>
              </a:rPr>
            </a:br>
            <a:r>
              <a:rPr lang="en-US" sz="2200" b="1" dirty="0">
                <a:solidFill>
                  <a:schemeClr val="bg1"/>
                </a:solidFill>
              </a:rPr>
              <a:t>“When will he die, and his name perish?”</a:t>
            </a:r>
            <a:br>
              <a:rPr lang="en-US" sz="2200" b="1" dirty="0">
                <a:solidFill>
                  <a:schemeClr val="bg1"/>
                </a:solidFill>
              </a:rPr>
            </a:br>
            <a:r>
              <a:rPr lang="en-US" sz="2200" b="1" dirty="0">
                <a:solidFill>
                  <a:schemeClr val="bg1"/>
                </a:solidFill>
              </a:rPr>
              <a:t>And when one comes to see me, he utters empty words (</a:t>
            </a:r>
            <a:r>
              <a:rPr lang="en-US" sz="2200" b="1" i="1" dirty="0">
                <a:solidFill>
                  <a:schemeClr val="bg1"/>
                </a:solidFill>
              </a:rPr>
              <a:t>NAS:</a:t>
            </a:r>
            <a:r>
              <a:rPr lang="en-US" sz="2200" b="1" dirty="0">
                <a:solidFill>
                  <a:schemeClr val="bg1"/>
                </a:solidFill>
              </a:rPr>
              <a:t> “speaks falsehood”),</a:t>
            </a:r>
            <a:br>
              <a:rPr lang="en-US" sz="2200" b="1" dirty="0">
                <a:solidFill>
                  <a:schemeClr val="bg1"/>
                </a:solidFill>
              </a:rPr>
            </a:br>
            <a:r>
              <a:rPr lang="en-US" sz="2200" b="1" dirty="0">
                <a:solidFill>
                  <a:schemeClr val="bg1"/>
                </a:solidFill>
              </a:rPr>
              <a:t>while his heart gathers iniquity;</a:t>
            </a:r>
            <a:br>
              <a:rPr lang="en-US" sz="2200" b="1" dirty="0">
                <a:solidFill>
                  <a:schemeClr val="bg1"/>
                </a:solidFill>
              </a:rPr>
            </a:br>
            <a:r>
              <a:rPr lang="en-US" sz="2200" b="1" dirty="0">
                <a:solidFill>
                  <a:schemeClr val="bg1"/>
                </a:solidFill>
              </a:rPr>
              <a:t>when he goes out, he tells it abroad.</a:t>
            </a:r>
            <a:br>
              <a:rPr lang="en-US" sz="2200" b="1" dirty="0">
                <a:solidFill>
                  <a:schemeClr val="bg1"/>
                </a:solidFill>
              </a:rPr>
            </a:br>
            <a:r>
              <a:rPr lang="en-US" sz="2200" b="1" u="sng" dirty="0">
                <a:solidFill>
                  <a:srgbClr val="FFFF00"/>
                </a:solidFill>
              </a:rPr>
              <a:t>All who hate me whisper together about me;</a:t>
            </a:r>
            <a:br>
              <a:rPr lang="en-US" sz="2200" b="1" u="sng" dirty="0">
                <a:solidFill>
                  <a:srgbClr val="FFFF00"/>
                </a:solidFill>
              </a:rPr>
            </a:br>
            <a:r>
              <a:rPr lang="en-US" sz="2200" b="1" u="sng" dirty="0">
                <a:solidFill>
                  <a:srgbClr val="FFFF00"/>
                </a:solidFill>
              </a:rPr>
              <a:t>they imagine the worst for me.</a:t>
            </a:r>
          </a:p>
          <a:p>
            <a:r>
              <a:rPr lang="en-US" sz="2200" b="1" u="sng" dirty="0">
                <a:solidFill>
                  <a:srgbClr val="FFFF00"/>
                </a:solidFill>
              </a:rPr>
              <a:t>They say, “A deadly thing is poured out on him;</a:t>
            </a:r>
            <a:br>
              <a:rPr lang="en-US" sz="2200" b="1" u="sng" dirty="0">
                <a:solidFill>
                  <a:srgbClr val="FFFF00"/>
                </a:solidFill>
              </a:rPr>
            </a:br>
            <a:r>
              <a:rPr lang="en-US" sz="2200" b="1" u="sng" dirty="0">
                <a:solidFill>
                  <a:srgbClr val="FFFF00"/>
                </a:solidFill>
              </a:rPr>
              <a:t>he will not rise again from where he lies.”</a:t>
            </a:r>
            <a:br>
              <a:rPr lang="en-US" sz="2200" b="1" dirty="0">
                <a:solidFill>
                  <a:schemeClr val="bg1"/>
                </a:solidFill>
              </a:rPr>
            </a:br>
            <a:r>
              <a:rPr lang="en-US" sz="2200" b="1" dirty="0">
                <a:solidFill>
                  <a:schemeClr val="bg1"/>
                </a:solidFill>
              </a:rPr>
              <a:t>Even my close friend in whom I trusted,</a:t>
            </a:r>
            <a:br>
              <a:rPr lang="en-US" sz="2200" b="1" dirty="0">
                <a:solidFill>
                  <a:schemeClr val="bg1"/>
                </a:solidFill>
              </a:rPr>
            </a:br>
            <a:r>
              <a:rPr lang="en-US" sz="2200" b="1" dirty="0">
                <a:solidFill>
                  <a:schemeClr val="bg1"/>
                </a:solidFill>
              </a:rPr>
              <a:t>who ate my bread, has lifted his heel against me.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76200"/>
            <a:ext cx="5334000" cy="6586418"/>
          </a:xfrm>
          <a:prstGeom prst="rect">
            <a:avLst/>
          </a:prstGeom>
          <a:solidFill>
            <a:schemeClr val="tx1">
              <a:lumMod val="95000"/>
              <a:lumOff val="5000"/>
              <a:alpha val="70000"/>
            </a:schemeClr>
          </a:solidFill>
        </p:spPr>
        <p:txBody>
          <a:bodyPr wrap="square">
            <a:spAutoFit/>
          </a:bodyPr>
          <a:lstStyle/>
          <a:p>
            <a:r>
              <a:rPr lang="en-US" sz="2400" b="1" u="sng" dirty="0">
                <a:solidFill>
                  <a:srgbClr val="FFFF00"/>
                </a:solidFill>
                <a:effectLst>
                  <a:outerShdw blurRad="38100" dist="38100" dir="2700000" algn="tl">
                    <a:srgbClr val="000000">
                      <a:alpha val="43137"/>
                    </a:srgbClr>
                  </a:outerShdw>
                </a:effectLst>
              </a:rPr>
              <a:t>Psalm 41</a:t>
            </a:r>
          </a:p>
          <a:p>
            <a:endParaRPr lang="en-US" sz="2400" b="1" dirty="0">
              <a:solidFill>
                <a:srgbClr val="FFFF00"/>
              </a:solidFill>
              <a:effectLst>
                <a:outerShdw blurRad="38100" dist="38100" dir="2700000" algn="tl">
                  <a:srgbClr val="000000">
                    <a:alpha val="43137"/>
                  </a:srgbClr>
                </a:outerShdw>
              </a:effectLst>
            </a:endParaRPr>
          </a:p>
          <a:p>
            <a:r>
              <a:rPr lang="en-US" sz="2200" b="1" dirty="0">
                <a:solidFill>
                  <a:schemeClr val="bg1"/>
                </a:solidFill>
              </a:rPr>
              <a:t>As for me, I said, “O Lord, be gracious to me;</a:t>
            </a:r>
            <a:br>
              <a:rPr lang="en-US" sz="2200" b="1" dirty="0">
                <a:solidFill>
                  <a:schemeClr val="bg1"/>
                </a:solidFill>
              </a:rPr>
            </a:br>
            <a:r>
              <a:rPr lang="en-US" sz="2200" b="1" dirty="0">
                <a:solidFill>
                  <a:schemeClr val="bg1"/>
                </a:solidFill>
              </a:rPr>
              <a:t>heal me, for I have sinned against you!”</a:t>
            </a:r>
            <a:br>
              <a:rPr lang="en-US" sz="2200" b="1" dirty="0">
                <a:solidFill>
                  <a:schemeClr val="bg1"/>
                </a:solidFill>
              </a:rPr>
            </a:br>
            <a:r>
              <a:rPr lang="en-US" sz="2200" b="1" dirty="0">
                <a:solidFill>
                  <a:schemeClr val="bg1"/>
                </a:solidFill>
              </a:rPr>
              <a:t>My enemies say of me in malice,</a:t>
            </a:r>
            <a:br>
              <a:rPr lang="en-US" sz="2200" b="1" dirty="0">
                <a:solidFill>
                  <a:schemeClr val="bg1"/>
                </a:solidFill>
              </a:rPr>
            </a:br>
            <a:r>
              <a:rPr lang="en-US" sz="2200" b="1" dirty="0">
                <a:solidFill>
                  <a:schemeClr val="bg1"/>
                </a:solidFill>
              </a:rPr>
              <a:t>“When will he die, and his name perish?”</a:t>
            </a:r>
            <a:br>
              <a:rPr lang="en-US" sz="2200" b="1" dirty="0">
                <a:solidFill>
                  <a:schemeClr val="bg1"/>
                </a:solidFill>
              </a:rPr>
            </a:br>
            <a:r>
              <a:rPr lang="en-US" sz="2200" b="1" dirty="0">
                <a:solidFill>
                  <a:schemeClr val="bg1"/>
                </a:solidFill>
              </a:rPr>
              <a:t>And when one comes to see me, he utters empty words (</a:t>
            </a:r>
            <a:r>
              <a:rPr lang="en-US" sz="2200" b="1" i="1" dirty="0">
                <a:solidFill>
                  <a:schemeClr val="bg1"/>
                </a:solidFill>
              </a:rPr>
              <a:t>NAS:</a:t>
            </a:r>
            <a:r>
              <a:rPr lang="en-US" sz="2200" b="1" dirty="0">
                <a:solidFill>
                  <a:schemeClr val="bg1"/>
                </a:solidFill>
              </a:rPr>
              <a:t> “speaks falsehood”),</a:t>
            </a:r>
            <a:br>
              <a:rPr lang="en-US" sz="2200" b="1" dirty="0">
                <a:solidFill>
                  <a:schemeClr val="bg1"/>
                </a:solidFill>
              </a:rPr>
            </a:br>
            <a:r>
              <a:rPr lang="en-US" sz="2200" b="1" dirty="0">
                <a:solidFill>
                  <a:schemeClr val="bg1"/>
                </a:solidFill>
              </a:rPr>
              <a:t>while his heart gathers iniquity;</a:t>
            </a:r>
            <a:br>
              <a:rPr lang="en-US" sz="2200" b="1" dirty="0">
                <a:solidFill>
                  <a:schemeClr val="bg1"/>
                </a:solidFill>
              </a:rPr>
            </a:br>
            <a:r>
              <a:rPr lang="en-US" sz="2200" b="1" dirty="0">
                <a:solidFill>
                  <a:schemeClr val="bg1"/>
                </a:solidFill>
              </a:rPr>
              <a:t>when he goes out, he tells it abroad.</a:t>
            </a:r>
            <a:br>
              <a:rPr lang="en-US" sz="2200" b="1" dirty="0">
                <a:solidFill>
                  <a:schemeClr val="bg1"/>
                </a:solidFill>
              </a:rPr>
            </a:br>
            <a:r>
              <a:rPr lang="en-US" sz="2200" b="1" dirty="0">
                <a:solidFill>
                  <a:schemeClr val="bg1"/>
                </a:solidFill>
              </a:rPr>
              <a:t>All who hate me whisper together about me;</a:t>
            </a:r>
            <a:br>
              <a:rPr lang="en-US" sz="2200" b="1" dirty="0">
                <a:solidFill>
                  <a:schemeClr val="bg1"/>
                </a:solidFill>
              </a:rPr>
            </a:br>
            <a:r>
              <a:rPr lang="en-US" sz="2200" b="1" dirty="0">
                <a:solidFill>
                  <a:schemeClr val="bg1"/>
                </a:solidFill>
              </a:rPr>
              <a:t>they imagine the worst for me.</a:t>
            </a:r>
          </a:p>
          <a:p>
            <a:r>
              <a:rPr lang="en-US" sz="2200" b="1" dirty="0">
                <a:solidFill>
                  <a:schemeClr val="bg1"/>
                </a:solidFill>
              </a:rPr>
              <a:t>They say, “A deadly thing is poured out on him;</a:t>
            </a:r>
            <a:br>
              <a:rPr lang="en-US" sz="2200" b="1" dirty="0">
                <a:solidFill>
                  <a:schemeClr val="bg1"/>
                </a:solidFill>
              </a:rPr>
            </a:br>
            <a:r>
              <a:rPr lang="en-US" sz="2200" b="1" dirty="0">
                <a:solidFill>
                  <a:schemeClr val="bg1"/>
                </a:solidFill>
              </a:rPr>
              <a:t>he will not rise again from where he lies.”</a:t>
            </a:r>
            <a:br>
              <a:rPr lang="en-US" sz="2200" b="1" dirty="0">
                <a:solidFill>
                  <a:schemeClr val="bg1"/>
                </a:solidFill>
              </a:rPr>
            </a:br>
            <a:r>
              <a:rPr lang="en-US" sz="2200" b="1" u="sng" dirty="0">
                <a:solidFill>
                  <a:srgbClr val="FFFF00"/>
                </a:solidFill>
              </a:rPr>
              <a:t>Even my close friend in whom I trusted,</a:t>
            </a:r>
            <a:br>
              <a:rPr lang="en-US" sz="2200" b="1" u="sng" dirty="0">
                <a:solidFill>
                  <a:srgbClr val="FFFF00"/>
                </a:solidFill>
              </a:rPr>
            </a:br>
            <a:r>
              <a:rPr lang="en-US" sz="2200" b="1" u="sng" dirty="0">
                <a:solidFill>
                  <a:srgbClr val="FFFF00"/>
                </a:solidFill>
              </a:rPr>
              <a:t>who ate my bread, has lifted his heel against me.</a:t>
            </a:r>
          </a:p>
        </p:txBody>
      </p:sp>
      <p:sp>
        <p:nvSpPr>
          <p:cNvPr id="3" name="Rectangle 2"/>
          <p:cNvSpPr/>
          <p:nvPr/>
        </p:nvSpPr>
        <p:spPr>
          <a:xfrm>
            <a:off x="5638800" y="304800"/>
            <a:ext cx="3124200" cy="4154984"/>
          </a:xfrm>
          <a:prstGeom prst="rect">
            <a:avLst/>
          </a:prstGeom>
          <a:solidFill>
            <a:schemeClr val="bg1"/>
          </a:solidFill>
          <a:ln>
            <a:solidFill>
              <a:schemeClr val="tx1"/>
            </a:solidFill>
          </a:ln>
          <a:effectLst>
            <a:outerShdw blurRad="50800" dist="381000" dir="2700000" algn="tl" rotWithShape="0">
              <a:prstClr val="black">
                <a:alpha val="40000"/>
              </a:prstClr>
            </a:outerShdw>
          </a:effectLst>
        </p:spPr>
        <p:txBody>
          <a:bodyPr wrap="square">
            <a:spAutoFit/>
          </a:bodyPr>
          <a:lstStyle/>
          <a:p>
            <a:r>
              <a:rPr lang="en-US" sz="2400" b="1" i="1" u="sng" dirty="0">
                <a:effectLst>
                  <a:outerShdw blurRad="38100" dist="38100" dir="2700000" algn="tl">
                    <a:srgbClr val="000000">
                      <a:alpha val="43137"/>
                    </a:srgbClr>
                  </a:outerShdw>
                </a:effectLst>
              </a:rPr>
              <a:t>2 Sam. 16:23</a:t>
            </a:r>
            <a:endParaRPr lang="en-US" sz="2400" b="1" dirty="0"/>
          </a:p>
          <a:p>
            <a:endParaRPr lang="en-US" sz="2400" dirty="0"/>
          </a:p>
          <a:p>
            <a:r>
              <a:rPr lang="en-US" sz="2400" b="1" dirty="0"/>
              <a:t>Now in those days the counsel that </a:t>
            </a:r>
            <a:r>
              <a:rPr lang="en-US" sz="2400" b="1" dirty="0" err="1"/>
              <a:t>Ahithophel</a:t>
            </a:r>
            <a:r>
              <a:rPr lang="en-US" sz="2400" b="1" dirty="0"/>
              <a:t> gave was as if one consulted the word of God; so was all the counsel of </a:t>
            </a:r>
            <a:r>
              <a:rPr lang="en-US" sz="2400" b="1" dirty="0" err="1"/>
              <a:t>Ahithophel</a:t>
            </a:r>
            <a:r>
              <a:rPr lang="en-US" sz="2400" b="1" dirty="0"/>
              <a:t> esteemed, both by David and by Absalom.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76200"/>
            <a:ext cx="5334000" cy="1846659"/>
          </a:xfrm>
          <a:prstGeom prst="rect">
            <a:avLst/>
          </a:prstGeom>
          <a:solidFill>
            <a:schemeClr val="tx1">
              <a:lumMod val="95000"/>
              <a:lumOff val="5000"/>
              <a:alpha val="70000"/>
            </a:schemeClr>
          </a:solidFill>
        </p:spPr>
        <p:txBody>
          <a:bodyPr wrap="square">
            <a:spAutoFit/>
          </a:bodyPr>
          <a:lstStyle/>
          <a:p>
            <a:r>
              <a:rPr lang="en-US" sz="2400" b="1" u="sng" dirty="0">
                <a:solidFill>
                  <a:srgbClr val="FFFF00"/>
                </a:solidFill>
                <a:effectLst>
                  <a:outerShdw blurRad="38100" dist="38100" dir="2700000" algn="tl">
                    <a:srgbClr val="000000">
                      <a:alpha val="43137"/>
                    </a:srgbClr>
                  </a:outerShdw>
                </a:effectLst>
              </a:rPr>
              <a:t>Psalm 41:9</a:t>
            </a:r>
          </a:p>
          <a:p>
            <a:endParaRPr lang="en-US" sz="2400" b="1" dirty="0">
              <a:solidFill>
                <a:srgbClr val="FFFF00"/>
              </a:solidFill>
              <a:effectLst>
                <a:outerShdw blurRad="38100" dist="38100" dir="2700000" algn="tl">
                  <a:srgbClr val="000000">
                    <a:alpha val="43137"/>
                  </a:srgbClr>
                </a:outerShdw>
              </a:effectLst>
            </a:endParaRPr>
          </a:p>
          <a:p>
            <a:r>
              <a:rPr lang="en-US" sz="2200" b="1" dirty="0">
                <a:solidFill>
                  <a:srgbClr val="FFFF00"/>
                </a:solidFill>
              </a:rPr>
              <a:t>Even my close friend in whom I trusted,</a:t>
            </a:r>
            <a:br>
              <a:rPr lang="en-US" sz="2200" b="1" dirty="0">
                <a:solidFill>
                  <a:srgbClr val="FFFF00"/>
                </a:solidFill>
              </a:rPr>
            </a:br>
            <a:r>
              <a:rPr lang="en-US" sz="2200" b="1" dirty="0">
                <a:solidFill>
                  <a:srgbClr val="FFFF00"/>
                </a:solidFill>
              </a:rPr>
              <a:t>who ate my bread, has lifted his heel against me.</a:t>
            </a:r>
          </a:p>
        </p:txBody>
      </p:sp>
      <p:sp>
        <p:nvSpPr>
          <p:cNvPr id="3" name="Rectangle 2"/>
          <p:cNvSpPr/>
          <p:nvPr/>
        </p:nvSpPr>
        <p:spPr>
          <a:xfrm>
            <a:off x="3581400" y="2656344"/>
            <a:ext cx="4876800" cy="3416320"/>
          </a:xfrm>
          <a:prstGeom prst="rect">
            <a:avLst/>
          </a:prstGeom>
          <a:solidFill>
            <a:schemeClr val="bg1"/>
          </a:solidFill>
          <a:ln>
            <a:solidFill>
              <a:schemeClr val="tx1"/>
            </a:solidFill>
          </a:ln>
          <a:effectLst>
            <a:outerShdw blurRad="50800" dist="381000" dir="2700000" algn="tl" rotWithShape="0">
              <a:prstClr val="black">
                <a:alpha val="40000"/>
              </a:prstClr>
            </a:outerShdw>
          </a:effectLst>
        </p:spPr>
        <p:txBody>
          <a:bodyPr wrap="square">
            <a:spAutoFit/>
          </a:bodyPr>
          <a:lstStyle/>
          <a:p>
            <a:endParaRPr lang="en-US" sz="2400" b="1" dirty="0"/>
          </a:p>
          <a:p>
            <a:pPr algn="ctr"/>
            <a:r>
              <a:rPr lang="en-US" sz="2400" b="1" dirty="0"/>
              <a:t>Quoted by Jesus</a:t>
            </a:r>
          </a:p>
          <a:p>
            <a:pPr algn="ctr"/>
            <a:r>
              <a:rPr lang="en-US" sz="2400" b="1" dirty="0"/>
              <a:t>referring to Judas,</a:t>
            </a:r>
          </a:p>
          <a:p>
            <a:pPr algn="ctr"/>
            <a:r>
              <a:rPr lang="en-US" sz="2400" b="1" dirty="0"/>
              <a:t>who killed himself,</a:t>
            </a:r>
          </a:p>
          <a:p>
            <a:pPr algn="ctr"/>
            <a:r>
              <a:rPr lang="en-US" sz="2400" b="1" dirty="0"/>
              <a:t>as did </a:t>
            </a:r>
            <a:r>
              <a:rPr lang="en-US" sz="2400" b="1" dirty="0" err="1"/>
              <a:t>Ahithophel</a:t>
            </a:r>
            <a:r>
              <a:rPr lang="en-US" sz="2400" b="1" dirty="0"/>
              <a:t>.</a:t>
            </a:r>
          </a:p>
          <a:p>
            <a:pPr algn="ctr"/>
            <a:endParaRPr lang="en-US" sz="2400" b="1" dirty="0"/>
          </a:p>
          <a:p>
            <a:pPr algn="ctr"/>
            <a:r>
              <a:rPr lang="en-US" sz="2400" b="1" dirty="0"/>
              <a:t>David had trusted </a:t>
            </a:r>
            <a:r>
              <a:rPr lang="en-US" sz="2400" b="1" dirty="0" err="1"/>
              <a:t>Ahithophel</a:t>
            </a:r>
            <a:endParaRPr lang="en-US" sz="2400" b="1" dirty="0"/>
          </a:p>
          <a:p>
            <a:pPr algn="ctr"/>
            <a:r>
              <a:rPr lang="en-US" sz="2400" b="1" dirty="0"/>
              <a:t>Jesus entrusted Judas with the bag</a:t>
            </a:r>
          </a:p>
          <a:p>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4"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76200"/>
            <a:ext cx="4038600" cy="6432530"/>
          </a:xfrm>
          <a:prstGeom prst="rect">
            <a:avLst/>
          </a:prstGeom>
          <a:solidFill>
            <a:schemeClr val="bg1"/>
          </a:solidFill>
        </p:spPr>
        <p:txBody>
          <a:bodyPr wrap="square" rtlCol="0">
            <a:spAutoFit/>
          </a:bodyPr>
          <a:lstStyle/>
          <a:p>
            <a:pPr algn="ctr"/>
            <a:r>
              <a:rPr lang="en-US" sz="3200" b="1" u="sng" dirty="0">
                <a:latin typeface="Calibri" pitchFamily="34" charset="0"/>
              </a:rPr>
              <a:t>PSALM 22</a:t>
            </a:r>
            <a:endParaRPr lang="en-US" sz="2200" b="1" u="sng" dirty="0">
              <a:latin typeface="Calibri" pitchFamily="34" charset="0"/>
            </a:endParaRPr>
          </a:p>
          <a:p>
            <a:r>
              <a:rPr lang="en-US" sz="2000" b="1" dirty="0">
                <a:latin typeface="Calibri" pitchFamily="34" charset="0"/>
              </a:rPr>
              <a:t>1 My God, my God, why have you forsaken me?</a:t>
            </a:r>
          </a:p>
          <a:p>
            <a:r>
              <a:rPr lang="en-US" sz="2000" b="1" dirty="0">
                <a:latin typeface="Calibri" pitchFamily="34" charset="0"/>
              </a:rPr>
              <a:t>6 But I am a worm and not a man,</a:t>
            </a:r>
            <a:br>
              <a:rPr lang="en-US" sz="2000" b="1" dirty="0">
                <a:latin typeface="Calibri" pitchFamily="34" charset="0"/>
              </a:rPr>
            </a:br>
            <a:r>
              <a:rPr lang="en-US" sz="2000" b="1" dirty="0">
                <a:latin typeface="Calibri" pitchFamily="34" charset="0"/>
              </a:rPr>
              <a:t>scorned by mankind and despised by the people.</a:t>
            </a:r>
            <a:br>
              <a:rPr lang="en-US" sz="2000" b="1" dirty="0">
                <a:latin typeface="Calibri" pitchFamily="34" charset="0"/>
              </a:rPr>
            </a:br>
            <a:r>
              <a:rPr lang="en-US" sz="2000" b="1" dirty="0">
                <a:latin typeface="Calibri" pitchFamily="34" charset="0"/>
              </a:rPr>
              <a:t>7 All who see me mock me;</a:t>
            </a:r>
            <a:br>
              <a:rPr lang="en-US" sz="2000" b="1" dirty="0">
                <a:latin typeface="Calibri" pitchFamily="34" charset="0"/>
              </a:rPr>
            </a:br>
            <a:r>
              <a:rPr lang="en-US" sz="2000" b="1" dirty="0">
                <a:latin typeface="Calibri" pitchFamily="34" charset="0"/>
              </a:rPr>
              <a:t>they make mouths at me;</a:t>
            </a:r>
          </a:p>
          <a:p>
            <a:r>
              <a:rPr lang="en-US" sz="2000" b="1" dirty="0">
                <a:latin typeface="Calibri" pitchFamily="34" charset="0"/>
              </a:rPr>
              <a:t>they wag their heads;</a:t>
            </a:r>
            <a:br>
              <a:rPr lang="en-US" sz="2000" b="1" dirty="0">
                <a:latin typeface="Calibri" pitchFamily="34" charset="0"/>
              </a:rPr>
            </a:br>
            <a:r>
              <a:rPr lang="en-US" sz="2000" b="1" dirty="0">
                <a:latin typeface="Calibri" pitchFamily="34" charset="0"/>
              </a:rPr>
              <a:t>8 “He trusts in the Lord; let him deliver him;</a:t>
            </a:r>
            <a:br>
              <a:rPr lang="en-US" sz="2000" b="1" dirty="0">
                <a:latin typeface="Calibri" pitchFamily="34" charset="0"/>
              </a:rPr>
            </a:br>
            <a:r>
              <a:rPr lang="en-US" sz="2000" b="1" dirty="0">
                <a:latin typeface="Calibri" pitchFamily="34" charset="0"/>
              </a:rPr>
              <a:t>let him rescue him, for he delights in him!”</a:t>
            </a:r>
          </a:p>
          <a:p>
            <a:endParaRPr lang="en-US" sz="2000" b="1" dirty="0">
              <a:latin typeface="Calibri" pitchFamily="34" charset="0"/>
            </a:endParaRPr>
          </a:p>
          <a:p>
            <a:r>
              <a:rPr lang="en-US" sz="2000" b="1" dirty="0">
                <a:latin typeface="Calibri" pitchFamily="34" charset="0"/>
              </a:rPr>
              <a:t>16 …they have pierced my hands and feet</a:t>
            </a:r>
          </a:p>
          <a:p>
            <a:pPr marL="457200" indent="-457200"/>
            <a:endParaRPr lang="en-US" sz="2000" b="1" dirty="0">
              <a:latin typeface="Calibri" pitchFamily="34" charset="0"/>
            </a:endParaRPr>
          </a:p>
          <a:p>
            <a:pPr marL="457200" indent="-457200"/>
            <a:r>
              <a:rPr lang="en-US" sz="2000" b="1" dirty="0">
                <a:latin typeface="Calibri" pitchFamily="34" charset="0"/>
              </a:rPr>
              <a:t>18 They divide my garments among </a:t>
            </a:r>
          </a:p>
          <a:p>
            <a:pPr marL="457200" indent="-457200"/>
            <a:r>
              <a:rPr lang="en-US" sz="2000" b="1" dirty="0">
                <a:latin typeface="Calibri" pitchFamily="34" charset="0"/>
              </a:rPr>
              <a:t>them, and for my clothing they cast lots</a:t>
            </a:r>
            <a:endParaRPr lang="en-US" sz="2000" dirty="0"/>
          </a:p>
        </p:txBody>
      </p:sp>
      <p:sp>
        <p:nvSpPr>
          <p:cNvPr id="14" name="Rectangle 1027"/>
          <p:cNvSpPr>
            <a:spLocks noChangeArrowheads="1"/>
          </p:cNvSpPr>
          <p:nvPr/>
        </p:nvSpPr>
        <p:spPr bwMode="auto">
          <a:xfrm>
            <a:off x="4267200" y="88404"/>
            <a:ext cx="4724400" cy="6432530"/>
          </a:xfrm>
          <a:prstGeom prst="rect">
            <a:avLst/>
          </a:prstGeom>
          <a:solidFill>
            <a:schemeClr val="bg1"/>
          </a:solidFill>
          <a:ln w="9525">
            <a:noFill/>
            <a:miter lim="800000"/>
            <a:headEnd/>
            <a:tailEnd/>
          </a:ln>
        </p:spPr>
        <p:txBody>
          <a:bodyPr wrap="square" anchor="ctr">
            <a:spAutoFit/>
          </a:bodyPr>
          <a:lstStyle/>
          <a:p>
            <a:pPr algn="ctr"/>
            <a:r>
              <a:rPr lang="en-US" sz="3200" b="1" u="sng" dirty="0">
                <a:latin typeface="Calibri" pitchFamily="34" charset="0"/>
              </a:rPr>
              <a:t>MATTHEW 27</a:t>
            </a:r>
            <a:endParaRPr lang="en-US" sz="2200" b="1" u="sng" dirty="0">
              <a:latin typeface="Calibri" pitchFamily="34" charset="0"/>
            </a:endParaRPr>
          </a:p>
          <a:p>
            <a:r>
              <a:rPr lang="en-US" sz="2000" b="1" dirty="0">
                <a:latin typeface="Calibri" pitchFamily="34" charset="0"/>
              </a:rPr>
              <a:t>35 And when they had crucified him, they divided his garments among them by casting lots.</a:t>
            </a:r>
          </a:p>
          <a:p>
            <a:endParaRPr lang="en-US" sz="2000" b="1" dirty="0">
              <a:latin typeface="Calibri" pitchFamily="34" charset="0"/>
            </a:endParaRPr>
          </a:p>
          <a:p>
            <a:r>
              <a:rPr lang="en-US" sz="2000" b="1" dirty="0">
                <a:latin typeface="Calibri" pitchFamily="34" charset="0"/>
              </a:rPr>
              <a:t>39 And those who passed by derided him, wagging their heads </a:t>
            </a:r>
          </a:p>
          <a:p>
            <a:r>
              <a:rPr lang="en-US" sz="2000" b="1" dirty="0">
                <a:latin typeface="Calibri" pitchFamily="34" charset="0"/>
              </a:rPr>
              <a:t>41  So also the chief priests, with the scribes and elders, mocked him, saying, 42 “He saved others; he cannot save himself. He is the King of Israel; let him come down now from the cross, and we will believe in him. 43 He trusts in God; let God deliver him now, if he desires him. For he said, ‘I am the Son of God.’”</a:t>
            </a:r>
          </a:p>
          <a:p>
            <a:endParaRPr lang="en-US" sz="2000" b="1" dirty="0">
              <a:latin typeface="Calibri" pitchFamily="34" charset="0"/>
            </a:endParaRPr>
          </a:p>
          <a:p>
            <a:r>
              <a:rPr lang="en-US" sz="2000" b="1" dirty="0">
                <a:latin typeface="Calibri" pitchFamily="34" charset="0"/>
              </a:rPr>
              <a:t> 46 And about the ninth hour Jesus cried out with a loud voice, saying, “Eli, Eli, </a:t>
            </a:r>
            <a:r>
              <a:rPr lang="en-US" sz="2000" b="1" dirty="0" err="1">
                <a:latin typeface="Calibri" pitchFamily="34" charset="0"/>
              </a:rPr>
              <a:t>lema</a:t>
            </a:r>
            <a:r>
              <a:rPr lang="en-US" sz="2000" b="1" dirty="0">
                <a:latin typeface="Calibri" pitchFamily="34" charset="0"/>
              </a:rPr>
              <a:t> </a:t>
            </a:r>
            <a:r>
              <a:rPr lang="en-US" sz="2000" b="1" dirty="0" err="1">
                <a:latin typeface="Calibri" pitchFamily="34" charset="0"/>
              </a:rPr>
              <a:t>sabachthani</a:t>
            </a:r>
            <a:r>
              <a:rPr lang="en-US" sz="2000" b="1" dirty="0">
                <a:latin typeface="Calibri" pitchFamily="34" charset="0"/>
              </a:rPr>
              <a:t>?” that is, “My God, my God, why have you forsaken me?”</a:t>
            </a:r>
          </a:p>
        </p:txBody>
      </p:sp>
      <p:sp>
        <p:nvSpPr>
          <p:cNvPr id="8" name="Oval 7"/>
          <p:cNvSpPr/>
          <p:nvPr/>
        </p:nvSpPr>
        <p:spPr bwMode="auto">
          <a:xfrm>
            <a:off x="152400" y="2667000"/>
            <a:ext cx="2438400" cy="533400"/>
          </a:xfrm>
          <a:prstGeom prst="ellipse">
            <a:avLst/>
          </a:prstGeom>
          <a:noFill/>
          <a:ln w="635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9" name="Oval 8"/>
          <p:cNvSpPr/>
          <p:nvPr/>
        </p:nvSpPr>
        <p:spPr bwMode="auto">
          <a:xfrm>
            <a:off x="1981200" y="1981200"/>
            <a:ext cx="1371600" cy="609600"/>
          </a:xfrm>
          <a:prstGeom prst="ellipse">
            <a:avLst/>
          </a:prstGeom>
          <a:noFill/>
          <a:ln w="635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0" name="Oval 9"/>
          <p:cNvSpPr/>
          <p:nvPr/>
        </p:nvSpPr>
        <p:spPr bwMode="auto">
          <a:xfrm>
            <a:off x="152400" y="2971800"/>
            <a:ext cx="3962400" cy="1524000"/>
          </a:xfrm>
          <a:prstGeom prst="ellipse">
            <a:avLst/>
          </a:prstGeom>
          <a:noFill/>
          <a:ln w="635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1" name="Oval 10"/>
          <p:cNvSpPr/>
          <p:nvPr/>
        </p:nvSpPr>
        <p:spPr bwMode="auto">
          <a:xfrm>
            <a:off x="76200" y="381000"/>
            <a:ext cx="3733800" cy="990600"/>
          </a:xfrm>
          <a:prstGeom prst="ellipse">
            <a:avLst/>
          </a:prstGeom>
          <a:noFill/>
          <a:ln w="635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2" name="Oval 11"/>
          <p:cNvSpPr/>
          <p:nvPr/>
        </p:nvSpPr>
        <p:spPr bwMode="auto">
          <a:xfrm>
            <a:off x="4267200" y="2133600"/>
            <a:ext cx="2362200" cy="457200"/>
          </a:xfrm>
          <a:prstGeom prst="ellipse">
            <a:avLst/>
          </a:prstGeom>
          <a:noFill/>
          <a:ln w="635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3" name="Oval 12"/>
          <p:cNvSpPr/>
          <p:nvPr/>
        </p:nvSpPr>
        <p:spPr bwMode="auto">
          <a:xfrm>
            <a:off x="6248400" y="2743200"/>
            <a:ext cx="1524000" cy="457200"/>
          </a:xfrm>
          <a:prstGeom prst="ellipse">
            <a:avLst/>
          </a:prstGeom>
          <a:noFill/>
          <a:ln w="635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5" name="Oval 14"/>
          <p:cNvSpPr/>
          <p:nvPr/>
        </p:nvSpPr>
        <p:spPr bwMode="auto">
          <a:xfrm>
            <a:off x="4191000" y="3962400"/>
            <a:ext cx="4953000" cy="685800"/>
          </a:xfrm>
          <a:prstGeom prst="ellipse">
            <a:avLst/>
          </a:prstGeom>
          <a:noFill/>
          <a:ln w="635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6" name="Oval 15"/>
          <p:cNvSpPr/>
          <p:nvPr/>
        </p:nvSpPr>
        <p:spPr bwMode="auto">
          <a:xfrm>
            <a:off x="4191000" y="5715000"/>
            <a:ext cx="4724400" cy="914400"/>
          </a:xfrm>
          <a:prstGeom prst="ellipse">
            <a:avLst/>
          </a:prstGeom>
          <a:noFill/>
          <a:ln w="635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7" name="Oval 16"/>
          <p:cNvSpPr/>
          <p:nvPr/>
        </p:nvSpPr>
        <p:spPr bwMode="auto">
          <a:xfrm>
            <a:off x="152400" y="4419600"/>
            <a:ext cx="3810000" cy="914400"/>
          </a:xfrm>
          <a:prstGeom prst="ellipse">
            <a:avLst/>
          </a:prstGeom>
          <a:noFill/>
          <a:ln w="635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8" name="Oval 17"/>
          <p:cNvSpPr/>
          <p:nvPr/>
        </p:nvSpPr>
        <p:spPr bwMode="auto">
          <a:xfrm>
            <a:off x="228600" y="5257800"/>
            <a:ext cx="3810000" cy="1219200"/>
          </a:xfrm>
          <a:prstGeom prst="ellipse">
            <a:avLst/>
          </a:prstGeom>
          <a:noFill/>
          <a:ln w="635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9" name="Oval 18"/>
          <p:cNvSpPr/>
          <p:nvPr/>
        </p:nvSpPr>
        <p:spPr bwMode="auto">
          <a:xfrm>
            <a:off x="4191000" y="533400"/>
            <a:ext cx="4724400" cy="1219200"/>
          </a:xfrm>
          <a:prstGeom prst="ellipse">
            <a:avLst/>
          </a:prstGeom>
          <a:noFill/>
          <a:ln w="635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21" name="Rectangle 20"/>
          <p:cNvSpPr/>
          <p:nvPr/>
        </p:nvSpPr>
        <p:spPr>
          <a:xfrm>
            <a:off x="152400" y="1219200"/>
            <a:ext cx="3886200" cy="990600"/>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rot="20110097">
            <a:off x="1992359" y="1559656"/>
            <a:ext cx="361990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i="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e.g.,</a:t>
            </a: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en-US" sz="5400" b="1" cap="none"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Shimei</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2" name="TextBox 21"/>
          <p:cNvSpPr txBox="1"/>
          <p:nvPr/>
        </p:nvSpPr>
        <p:spPr>
          <a:xfrm>
            <a:off x="1371600" y="2514600"/>
            <a:ext cx="6553200" cy="3785652"/>
          </a:xfrm>
          <a:prstGeom prst="rect">
            <a:avLst/>
          </a:prstGeom>
          <a:solidFill>
            <a:schemeClr val="tx1">
              <a:lumMod val="95000"/>
              <a:lumOff val="5000"/>
            </a:schemeClr>
          </a:solidFill>
        </p:spPr>
        <p:txBody>
          <a:bodyPr wrap="square" rtlCol="0">
            <a:spAutoFit/>
          </a:bodyPr>
          <a:lstStyle/>
          <a:p>
            <a:r>
              <a:rPr lang="en-US" sz="2400" b="1" u="sng" dirty="0">
                <a:solidFill>
                  <a:schemeClr val="bg1"/>
                </a:solidFill>
                <a:effectLst>
                  <a:outerShdw blurRad="38100" dist="38100" dir="2700000" algn="tl">
                    <a:srgbClr val="000000">
                      <a:alpha val="43137"/>
                    </a:srgbClr>
                  </a:outerShdw>
                </a:effectLst>
                <a:latin typeface="Calibri" pitchFamily="34" charset="0"/>
              </a:rPr>
              <a:t>John 19:23-24</a:t>
            </a:r>
          </a:p>
          <a:p>
            <a:r>
              <a:rPr lang="en-US" sz="2400" b="1" dirty="0">
                <a:solidFill>
                  <a:schemeClr val="bg1"/>
                </a:solidFill>
                <a:effectLst>
                  <a:outerShdw blurRad="38100" dist="38100" dir="2700000" algn="tl">
                    <a:srgbClr val="000000">
                      <a:alpha val="43137"/>
                    </a:srgbClr>
                  </a:outerShdw>
                </a:effectLst>
                <a:latin typeface="Calibri" pitchFamily="34" charset="0"/>
              </a:rPr>
              <a:t>When the soldiers had crucified Jesus, they took his garments and divided them into four parts, one part for each soldier; also his tunic. But the tunic was seamless, woven in one piece from top to bottom, so they said to one another, “Let us not tear it, but cast lots for it to see whose it shall be.” </a:t>
            </a:r>
            <a:r>
              <a:rPr lang="en-US" sz="2400" b="1" dirty="0">
                <a:solidFill>
                  <a:srgbClr val="FFFF00"/>
                </a:solidFill>
                <a:effectLst>
                  <a:outerShdw blurRad="38100" dist="38100" dir="2700000" algn="tl">
                    <a:srgbClr val="000000">
                      <a:alpha val="43137"/>
                    </a:srgbClr>
                  </a:outerShdw>
                </a:effectLst>
                <a:latin typeface="Calibri" pitchFamily="34" charset="0"/>
              </a:rPr>
              <a:t>This was to fulfill the Scripture which says,</a:t>
            </a:r>
          </a:p>
          <a:p>
            <a:pPr algn="ctr"/>
            <a:r>
              <a:rPr lang="en-US" sz="2400" b="1" i="1" dirty="0">
                <a:solidFill>
                  <a:srgbClr val="FFFF00"/>
                </a:solidFill>
                <a:effectLst>
                  <a:outerShdw blurRad="38100" dist="38100" dir="2700000" algn="tl">
                    <a:srgbClr val="000000">
                      <a:alpha val="43137"/>
                    </a:srgbClr>
                  </a:outerShdw>
                </a:effectLst>
                <a:latin typeface="Calibri" pitchFamily="34" charset="0"/>
              </a:rPr>
              <a:t>“They divided my garments among them,</a:t>
            </a:r>
            <a:br>
              <a:rPr lang="en-US" sz="2400" b="1" i="1" dirty="0">
                <a:solidFill>
                  <a:srgbClr val="FFFF00"/>
                </a:solidFill>
                <a:effectLst>
                  <a:outerShdw blurRad="38100" dist="38100" dir="2700000" algn="tl">
                    <a:srgbClr val="000000">
                      <a:alpha val="43137"/>
                    </a:srgbClr>
                  </a:outerShdw>
                </a:effectLst>
                <a:latin typeface="Calibri" pitchFamily="34" charset="0"/>
              </a:rPr>
            </a:br>
            <a:r>
              <a:rPr lang="en-US" sz="2400" b="1" i="1" dirty="0">
                <a:solidFill>
                  <a:srgbClr val="FFFF00"/>
                </a:solidFill>
                <a:effectLst>
                  <a:outerShdw blurRad="38100" dist="38100" dir="2700000" algn="tl">
                    <a:srgbClr val="000000">
                      <a:alpha val="43137"/>
                    </a:srgbClr>
                  </a:outerShdw>
                </a:effectLst>
                <a:latin typeface="Calibri" pitchFamily="34" charset="0"/>
              </a:rPr>
              <a:t>and for my clothing they cast lots.”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strVal val="#ppt_w*0.70"/>
                                          </p:val>
                                        </p:tav>
                                        <p:tav tm="100000">
                                          <p:val>
                                            <p:strVal val="#ppt_w"/>
                                          </p:val>
                                        </p:tav>
                                      </p:tavLst>
                                    </p:anim>
                                    <p:anim calcmode="lin" valueType="num">
                                      <p:cBhvr>
                                        <p:cTn id="8" dur="500" fill="hold"/>
                                        <p:tgtEl>
                                          <p:spTgt spid="21"/>
                                        </p:tgtEl>
                                        <p:attrNameLst>
                                          <p:attrName>ppt_h</p:attrName>
                                        </p:attrNameLst>
                                      </p:cBhvr>
                                      <p:tavLst>
                                        <p:tav tm="0">
                                          <p:val>
                                            <p:strVal val="#ppt_h"/>
                                          </p:val>
                                        </p:tav>
                                        <p:tav tm="100000">
                                          <p:val>
                                            <p:strVal val="#ppt_h"/>
                                          </p:val>
                                        </p:tav>
                                      </p:tavLst>
                                    </p:anim>
                                    <p:animEffect transition="in" filter="fade">
                                      <p:cBhvr>
                                        <p:cTn id="9" dur="500"/>
                                        <p:tgtEl>
                                          <p:spTgt spid="21"/>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20"/>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21"/>
                                        </p:tgtEl>
                                        <p:attrNameLst>
                                          <p:attrName>style.visibility</p:attrName>
                                        </p:attrNameLst>
                                      </p:cBhvr>
                                      <p:to>
                                        <p:strVal val="hidden"/>
                                      </p:to>
                                    </p:set>
                                  </p:childTnLst>
                                </p:cTn>
                              </p:par>
                              <p:par>
                                <p:cTn id="20" presetID="1"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strVal val="#ppt_w*0.70"/>
                                          </p:val>
                                        </p:tav>
                                        <p:tav tm="100000">
                                          <p:val>
                                            <p:strVal val="#ppt_w"/>
                                          </p:val>
                                        </p:tav>
                                      </p:tavLst>
                                    </p:anim>
                                    <p:anim calcmode="lin" valueType="num">
                                      <p:cBhvr>
                                        <p:cTn id="27" dur="500" fill="hold"/>
                                        <p:tgtEl>
                                          <p:spTgt spid="11"/>
                                        </p:tgtEl>
                                        <p:attrNameLst>
                                          <p:attrName>ppt_h</p:attrName>
                                        </p:attrNameLst>
                                      </p:cBhvr>
                                      <p:tavLst>
                                        <p:tav tm="0">
                                          <p:val>
                                            <p:strVal val="#ppt_h"/>
                                          </p:val>
                                        </p:tav>
                                        <p:tav tm="100000">
                                          <p:val>
                                            <p:strVal val="#ppt_h"/>
                                          </p:val>
                                        </p:tav>
                                      </p:tavLst>
                                    </p:anim>
                                    <p:animEffect transition="in" filter="fade">
                                      <p:cBhvr>
                                        <p:cTn id="28"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par>
                                <p:cTn id="29" presetID="55"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strVal val="#ppt_w*0.70"/>
                                          </p:val>
                                        </p:tav>
                                        <p:tav tm="100000">
                                          <p:val>
                                            <p:strVal val="#ppt_w"/>
                                          </p:val>
                                        </p:tav>
                                      </p:tavLst>
                                    </p:anim>
                                    <p:anim calcmode="lin" valueType="num">
                                      <p:cBhvr>
                                        <p:cTn id="32" dur="500" fill="hold"/>
                                        <p:tgtEl>
                                          <p:spTgt spid="16"/>
                                        </p:tgtEl>
                                        <p:attrNameLst>
                                          <p:attrName>ppt_h</p:attrName>
                                        </p:attrNameLst>
                                      </p:cBhvr>
                                      <p:tavLst>
                                        <p:tav tm="0">
                                          <p:val>
                                            <p:strVal val="#ppt_h"/>
                                          </p:val>
                                        </p:tav>
                                        <p:tav tm="100000">
                                          <p:val>
                                            <p:strVal val="#ppt_h"/>
                                          </p:val>
                                        </p:tav>
                                      </p:tavLst>
                                    </p:anim>
                                    <p:animEffect transition="in" filter="fade">
                                      <p:cBhvr>
                                        <p:cTn id="33" dur="500"/>
                                        <p:tgtEl>
                                          <p:spTgt spid="16"/>
                                        </p:tgtEl>
                                      </p:cBhvr>
                                    </p:animEffec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34" fill="hold">
                      <p:stCondLst>
                        <p:cond delay="indefinite"/>
                      </p:stCondLst>
                      <p:childTnLst>
                        <p:par>
                          <p:cTn id="35" fill="hold">
                            <p:stCondLst>
                              <p:cond delay="0"/>
                            </p:stCondLst>
                            <p:childTnLst>
                              <p:par>
                                <p:cTn id="36" presetID="55"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500" fill="hold"/>
                                        <p:tgtEl>
                                          <p:spTgt spid="9"/>
                                        </p:tgtEl>
                                        <p:attrNameLst>
                                          <p:attrName>ppt_w</p:attrName>
                                        </p:attrNameLst>
                                      </p:cBhvr>
                                      <p:tavLst>
                                        <p:tav tm="0">
                                          <p:val>
                                            <p:strVal val="#ppt_w*0.70"/>
                                          </p:val>
                                        </p:tav>
                                        <p:tav tm="100000">
                                          <p:val>
                                            <p:strVal val="#ppt_w"/>
                                          </p:val>
                                        </p:tav>
                                      </p:tavLst>
                                    </p:anim>
                                    <p:anim calcmode="lin" valueType="num">
                                      <p:cBhvr>
                                        <p:cTn id="39" dur="500" fill="hold"/>
                                        <p:tgtEl>
                                          <p:spTgt spid="9"/>
                                        </p:tgtEl>
                                        <p:attrNameLst>
                                          <p:attrName>ppt_h</p:attrName>
                                        </p:attrNameLst>
                                      </p:cBhvr>
                                      <p:tavLst>
                                        <p:tav tm="0">
                                          <p:val>
                                            <p:strVal val="#ppt_h"/>
                                          </p:val>
                                        </p:tav>
                                        <p:tav tm="100000">
                                          <p:val>
                                            <p:strVal val="#ppt_h"/>
                                          </p:val>
                                        </p:tav>
                                      </p:tavLst>
                                    </p:anim>
                                    <p:animEffect transition="in" filter="fade">
                                      <p:cBhvr>
                                        <p:cTn id="40"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par>
                                <p:cTn id="41" presetID="55"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strVal val="#ppt_w*0.70"/>
                                          </p:val>
                                        </p:tav>
                                        <p:tav tm="100000">
                                          <p:val>
                                            <p:strVal val="#ppt_w"/>
                                          </p:val>
                                        </p:tav>
                                      </p:tavLst>
                                    </p:anim>
                                    <p:anim calcmode="lin" valueType="num">
                                      <p:cBhvr>
                                        <p:cTn id="44" dur="500" fill="hold"/>
                                        <p:tgtEl>
                                          <p:spTgt spid="13"/>
                                        </p:tgtEl>
                                        <p:attrNameLst>
                                          <p:attrName>ppt_h</p:attrName>
                                        </p:attrNameLst>
                                      </p:cBhvr>
                                      <p:tavLst>
                                        <p:tav tm="0">
                                          <p:val>
                                            <p:strVal val="#ppt_h"/>
                                          </p:val>
                                        </p:tav>
                                        <p:tav tm="100000">
                                          <p:val>
                                            <p:strVal val="#ppt_h"/>
                                          </p:val>
                                        </p:tav>
                                      </p:tavLst>
                                    </p:anim>
                                    <p:animEffect transition="in" filter="fade">
                                      <p:cBhvr>
                                        <p:cTn id="45"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p:cTn id="50" dur="500" fill="hold"/>
                                        <p:tgtEl>
                                          <p:spTgt spid="8"/>
                                        </p:tgtEl>
                                        <p:attrNameLst>
                                          <p:attrName>ppt_w</p:attrName>
                                        </p:attrNameLst>
                                      </p:cBhvr>
                                      <p:tavLst>
                                        <p:tav tm="0">
                                          <p:val>
                                            <p:strVal val="#ppt_w*0.70"/>
                                          </p:val>
                                        </p:tav>
                                        <p:tav tm="100000">
                                          <p:val>
                                            <p:strVal val="#ppt_w"/>
                                          </p:val>
                                        </p:tav>
                                      </p:tavLst>
                                    </p:anim>
                                    <p:anim calcmode="lin" valueType="num">
                                      <p:cBhvr>
                                        <p:cTn id="51" dur="500" fill="hold"/>
                                        <p:tgtEl>
                                          <p:spTgt spid="8"/>
                                        </p:tgtEl>
                                        <p:attrNameLst>
                                          <p:attrName>ppt_h</p:attrName>
                                        </p:attrNameLst>
                                      </p:cBhvr>
                                      <p:tavLst>
                                        <p:tav tm="0">
                                          <p:val>
                                            <p:strVal val="#ppt_h"/>
                                          </p:val>
                                        </p:tav>
                                        <p:tav tm="100000">
                                          <p:val>
                                            <p:strVal val="#ppt_h"/>
                                          </p:val>
                                        </p:tav>
                                      </p:tavLst>
                                    </p:anim>
                                    <p:animEffect transition="in" filter="fade">
                                      <p:cBhvr>
                                        <p:cTn id="52"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par>
                                <p:cTn id="53" presetID="55" presetClass="entr" presetSubtype="0"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500" fill="hold"/>
                                        <p:tgtEl>
                                          <p:spTgt spid="12"/>
                                        </p:tgtEl>
                                        <p:attrNameLst>
                                          <p:attrName>ppt_w</p:attrName>
                                        </p:attrNameLst>
                                      </p:cBhvr>
                                      <p:tavLst>
                                        <p:tav tm="0">
                                          <p:val>
                                            <p:strVal val="#ppt_w*0.70"/>
                                          </p:val>
                                        </p:tav>
                                        <p:tav tm="100000">
                                          <p:val>
                                            <p:strVal val="#ppt_w"/>
                                          </p:val>
                                        </p:tav>
                                      </p:tavLst>
                                    </p:anim>
                                    <p:anim calcmode="lin" valueType="num">
                                      <p:cBhvr>
                                        <p:cTn id="56" dur="500" fill="hold"/>
                                        <p:tgtEl>
                                          <p:spTgt spid="12"/>
                                        </p:tgtEl>
                                        <p:attrNameLst>
                                          <p:attrName>ppt_h</p:attrName>
                                        </p:attrNameLst>
                                      </p:cBhvr>
                                      <p:tavLst>
                                        <p:tav tm="0">
                                          <p:val>
                                            <p:strVal val="#ppt_h"/>
                                          </p:val>
                                        </p:tav>
                                        <p:tav tm="100000">
                                          <p:val>
                                            <p:strVal val="#ppt_h"/>
                                          </p:val>
                                        </p:tav>
                                      </p:tavLst>
                                    </p:anim>
                                    <p:animEffect transition="in" filter="fade">
                                      <p:cBhvr>
                                        <p:cTn id="5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58" fill="hold">
                      <p:stCondLst>
                        <p:cond delay="indefinite"/>
                      </p:stCondLst>
                      <p:childTnLst>
                        <p:par>
                          <p:cTn id="59" fill="hold">
                            <p:stCondLst>
                              <p:cond delay="0"/>
                            </p:stCondLst>
                            <p:childTnLst>
                              <p:par>
                                <p:cTn id="60" presetID="55" presetClass="entr" presetSubtype="0" fill="hold" grpId="0" nodeType="click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500" fill="hold"/>
                                        <p:tgtEl>
                                          <p:spTgt spid="10"/>
                                        </p:tgtEl>
                                        <p:attrNameLst>
                                          <p:attrName>ppt_w</p:attrName>
                                        </p:attrNameLst>
                                      </p:cBhvr>
                                      <p:tavLst>
                                        <p:tav tm="0">
                                          <p:val>
                                            <p:strVal val="#ppt_w*0.70"/>
                                          </p:val>
                                        </p:tav>
                                        <p:tav tm="100000">
                                          <p:val>
                                            <p:strVal val="#ppt_w"/>
                                          </p:val>
                                        </p:tav>
                                      </p:tavLst>
                                    </p:anim>
                                    <p:anim calcmode="lin" valueType="num">
                                      <p:cBhvr>
                                        <p:cTn id="63" dur="500" fill="hold"/>
                                        <p:tgtEl>
                                          <p:spTgt spid="10"/>
                                        </p:tgtEl>
                                        <p:attrNameLst>
                                          <p:attrName>ppt_h</p:attrName>
                                        </p:attrNameLst>
                                      </p:cBhvr>
                                      <p:tavLst>
                                        <p:tav tm="0">
                                          <p:val>
                                            <p:strVal val="#ppt_h"/>
                                          </p:val>
                                        </p:tav>
                                        <p:tav tm="100000">
                                          <p:val>
                                            <p:strVal val="#ppt_h"/>
                                          </p:val>
                                        </p:tav>
                                      </p:tavLst>
                                    </p:anim>
                                    <p:animEffect transition="in" filter="fade">
                                      <p:cBhvr>
                                        <p:cTn id="64"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par>
                                <p:cTn id="65" presetID="55"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500" fill="hold"/>
                                        <p:tgtEl>
                                          <p:spTgt spid="15"/>
                                        </p:tgtEl>
                                        <p:attrNameLst>
                                          <p:attrName>ppt_w</p:attrName>
                                        </p:attrNameLst>
                                      </p:cBhvr>
                                      <p:tavLst>
                                        <p:tav tm="0">
                                          <p:val>
                                            <p:strVal val="#ppt_w*0.70"/>
                                          </p:val>
                                        </p:tav>
                                        <p:tav tm="100000">
                                          <p:val>
                                            <p:strVal val="#ppt_w"/>
                                          </p:val>
                                        </p:tav>
                                      </p:tavLst>
                                    </p:anim>
                                    <p:anim calcmode="lin" valueType="num">
                                      <p:cBhvr>
                                        <p:cTn id="68" dur="500" fill="hold"/>
                                        <p:tgtEl>
                                          <p:spTgt spid="15"/>
                                        </p:tgtEl>
                                        <p:attrNameLst>
                                          <p:attrName>ppt_h</p:attrName>
                                        </p:attrNameLst>
                                      </p:cBhvr>
                                      <p:tavLst>
                                        <p:tav tm="0">
                                          <p:val>
                                            <p:strVal val="#ppt_h"/>
                                          </p:val>
                                        </p:tav>
                                        <p:tav tm="100000">
                                          <p:val>
                                            <p:strVal val="#ppt_h"/>
                                          </p:val>
                                        </p:tav>
                                      </p:tavLst>
                                    </p:anim>
                                    <p:animEffect transition="in" filter="fade">
                                      <p:cBhvr>
                                        <p:cTn id="69"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70" fill="hold">
                      <p:stCondLst>
                        <p:cond delay="indefinite"/>
                      </p:stCondLst>
                      <p:childTnLst>
                        <p:par>
                          <p:cTn id="71" fill="hold">
                            <p:stCondLst>
                              <p:cond delay="0"/>
                            </p:stCondLst>
                            <p:childTnLst>
                              <p:par>
                                <p:cTn id="72" presetID="55" presetClass="entr" presetSubtype="0" fill="hold" grpId="0" nodeType="clickEffect">
                                  <p:stCondLst>
                                    <p:cond delay="0"/>
                                  </p:stCondLst>
                                  <p:childTnLst>
                                    <p:set>
                                      <p:cBhvr>
                                        <p:cTn id="73" dur="1" fill="hold">
                                          <p:stCondLst>
                                            <p:cond delay="0"/>
                                          </p:stCondLst>
                                        </p:cTn>
                                        <p:tgtEl>
                                          <p:spTgt spid="17"/>
                                        </p:tgtEl>
                                        <p:attrNameLst>
                                          <p:attrName>style.visibility</p:attrName>
                                        </p:attrNameLst>
                                      </p:cBhvr>
                                      <p:to>
                                        <p:strVal val="visible"/>
                                      </p:to>
                                    </p:set>
                                    <p:anim calcmode="lin" valueType="num">
                                      <p:cBhvr>
                                        <p:cTn id="74" dur="500" fill="hold"/>
                                        <p:tgtEl>
                                          <p:spTgt spid="17"/>
                                        </p:tgtEl>
                                        <p:attrNameLst>
                                          <p:attrName>ppt_w</p:attrName>
                                        </p:attrNameLst>
                                      </p:cBhvr>
                                      <p:tavLst>
                                        <p:tav tm="0">
                                          <p:val>
                                            <p:strVal val="#ppt_w*0.70"/>
                                          </p:val>
                                        </p:tav>
                                        <p:tav tm="100000">
                                          <p:val>
                                            <p:strVal val="#ppt_w"/>
                                          </p:val>
                                        </p:tav>
                                      </p:tavLst>
                                    </p:anim>
                                    <p:anim calcmode="lin" valueType="num">
                                      <p:cBhvr>
                                        <p:cTn id="75" dur="500" fill="hold"/>
                                        <p:tgtEl>
                                          <p:spTgt spid="17"/>
                                        </p:tgtEl>
                                        <p:attrNameLst>
                                          <p:attrName>ppt_h</p:attrName>
                                        </p:attrNameLst>
                                      </p:cBhvr>
                                      <p:tavLst>
                                        <p:tav tm="0">
                                          <p:val>
                                            <p:strVal val="#ppt_h"/>
                                          </p:val>
                                        </p:tav>
                                        <p:tav tm="100000">
                                          <p:val>
                                            <p:strVal val="#ppt_h"/>
                                          </p:val>
                                        </p:tav>
                                      </p:tavLst>
                                    </p:anim>
                                    <p:animEffect transition="in" filter="fade">
                                      <p:cBhvr>
                                        <p:cTn id="76" dur="5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77" fill="hold">
                      <p:stCondLst>
                        <p:cond delay="indefinite"/>
                      </p:stCondLst>
                      <p:childTnLst>
                        <p:par>
                          <p:cTn id="78" fill="hold">
                            <p:stCondLst>
                              <p:cond delay="0"/>
                            </p:stCondLst>
                            <p:childTnLst>
                              <p:par>
                                <p:cTn id="79" presetID="55" presetClass="entr" presetSubtype="0"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 calcmode="lin" valueType="num">
                                      <p:cBhvr>
                                        <p:cTn id="81" dur="500" fill="hold"/>
                                        <p:tgtEl>
                                          <p:spTgt spid="18"/>
                                        </p:tgtEl>
                                        <p:attrNameLst>
                                          <p:attrName>ppt_w</p:attrName>
                                        </p:attrNameLst>
                                      </p:cBhvr>
                                      <p:tavLst>
                                        <p:tav tm="0">
                                          <p:val>
                                            <p:strVal val="#ppt_w*0.70"/>
                                          </p:val>
                                        </p:tav>
                                        <p:tav tm="100000">
                                          <p:val>
                                            <p:strVal val="#ppt_w"/>
                                          </p:val>
                                        </p:tav>
                                      </p:tavLst>
                                    </p:anim>
                                    <p:anim calcmode="lin" valueType="num">
                                      <p:cBhvr>
                                        <p:cTn id="82" dur="500" fill="hold"/>
                                        <p:tgtEl>
                                          <p:spTgt spid="18"/>
                                        </p:tgtEl>
                                        <p:attrNameLst>
                                          <p:attrName>ppt_h</p:attrName>
                                        </p:attrNameLst>
                                      </p:cBhvr>
                                      <p:tavLst>
                                        <p:tav tm="0">
                                          <p:val>
                                            <p:strVal val="#ppt_h"/>
                                          </p:val>
                                        </p:tav>
                                        <p:tav tm="100000">
                                          <p:val>
                                            <p:strVal val="#ppt_h"/>
                                          </p:val>
                                        </p:tav>
                                      </p:tavLst>
                                    </p:anim>
                                    <p:animEffect transition="in" filter="fade">
                                      <p:cBhvr>
                                        <p:cTn id="83" dur="500"/>
                                        <p:tgtEl>
                                          <p:spTgt spid="18"/>
                                        </p:tgtEl>
                                      </p:cBhvr>
                                    </p:animEffect>
                                  </p:childTnLst>
                                </p:cTn>
                              </p:par>
                              <p:par>
                                <p:cTn id="84" presetID="55" presetClass="entr" presetSubtype="0" fill="hold" grpId="0" nodeType="withEffect">
                                  <p:stCondLst>
                                    <p:cond delay="0"/>
                                  </p:stCondLst>
                                  <p:childTnLst>
                                    <p:set>
                                      <p:cBhvr>
                                        <p:cTn id="85" dur="1" fill="hold">
                                          <p:stCondLst>
                                            <p:cond delay="0"/>
                                          </p:stCondLst>
                                        </p:cTn>
                                        <p:tgtEl>
                                          <p:spTgt spid="19"/>
                                        </p:tgtEl>
                                        <p:attrNameLst>
                                          <p:attrName>style.visibility</p:attrName>
                                        </p:attrNameLst>
                                      </p:cBhvr>
                                      <p:to>
                                        <p:strVal val="visible"/>
                                      </p:to>
                                    </p:set>
                                    <p:anim calcmode="lin" valueType="num">
                                      <p:cBhvr>
                                        <p:cTn id="86" dur="500" fill="hold"/>
                                        <p:tgtEl>
                                          <p:spTgt spid="19"/>
                                        </p:tgtEl>
                                        <p:attrNameLst>
                                          <p:attrName>ppt_w</p:attrName>
                                        </p:attrNameLst>
                                      </p:cBhvr>
                                      <p:tavLst>
                                        <p:tav tm="0">
                                          <p:val>
                                            <p:strVal val="#ppt_w*0.70"/>
                                          </p:val>
                                        </p:tav>
                                        <p:tav tm="100000">
                                          <p:val>
                                            <p:strVal val="#ppt_w"/>
                                          </p:val>
                                        </p:tav>
                                      </p:tavLst>
                                    </p:anim>
                                    <p:anim calcmode="lin" valueType="num">
                                      <p:cBhvr>
                                        <p:cTn id="87" dur="500" fill="hold"/>
                                        <p:tgtEl>
                                          <p:spTgt spid="19"/>
                                        </p:tgtEl>
                                        <p:attrNameLst>
                                          <p:attrName>ppt_h</p:attrName>
                                        </p:attrNameLst>
                                      </p:cBhvr>
                                      <p:tavLst>
                                        <p:tav tm="0">
                                          <p:val>
                                            <p:strVal val="#ppt_h"/>
                                          </p:val>
                                        </p:tav>
                                        <p:tav tm="100000">
                                          <p:val>
                                            <p:strVal val="#ppt_h"/>
                                          </p:val>
                                        </p:tav>
                                      </p:tavLst>
                                    </p:anim>
                                    <p:animEffect transition="in" filter="fade">
                                      <p:cBhvr>
                                        <p:cTn id="88" dur="500"/>
                                        <p:tgtEl>
                                          <p:spTgt spid="19"/>
                                        </p:tgtEl>
                                      </p:cBhvr>
                                    </p:animEffec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8" grpId="0" animBg="1"/>
      <p:bldP spid="9" grpId="0" animBg="1"/>
      <p:bldP spid="10" grpId="0" animBg="1"/>
      <p:bldP spid="11" grpId="0" animBg="1"/>
      <p:bldP spid="12" grpId="0" animBg="1"/>
      <p:bldP spid="13" grpId="0" animBg="1"/>
      <p:bldP spid="15" grpId="0" animBg="1"/>
      <p:bldP spid="16" grpId="0" animBg="1"/>
      <p:bldP spid="17" grpId="0" animBg="1"/>
      <p:bldP spid="18" grpId="0" animBg="1"/>
      <p:bldP spid="19" grpId="0" animBg="1"/>
      <p:bldP spid="21" grpId="0" animBg="1"/>
      <p:bldP spid="21" grpId="1" animBg="1"/>
      <p:bldP spid="20" grpId="0"/>
      <p:bldP spid="20" grpId="1"/>
      <p:bldP spid="2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027"/>
          <p:cNvSpPr>
            <a:spLocks noChangeArrowheads="1"/>
          </p:cNvSpPr>
          <p:nvPr/>
        </p:nvSpPr>
        <p:spPr bwMode="auto">
          <a:xfrm>
            <a:off x="304800" y="149225"/>
            <a:ext cx="8610600" cy="6556375"/>
          </a:xfrm>
          <a:prstGeom prst="rect">
            <a:avLst/>
          </a:prstGeom>
          <a:noFill/>
          <a:ln w="9525">
            <a:noFill/>
            <a:miter lim="800000"/>
            <a:headEnd/>
            <a:tailEnd/>
          </a:ln>
        </p:spPr>
        <p:txBody>
          <a:bodyPr anchor="ctr">
            <a:spAutoFit/>
          </a:bodyPr>
          <a:lstStyle/>
          <a:p>
            <a:r>
              <a:rPr lang="en-US" sz="2000" b="1" dirty="0">
                <a:solidFill>
                  <a:srgbClr val="FFFF00"/>
                </a:solidFill>
                <a:latin typeface="Arial" charset="0"/>
                <a:cs typeface="Arial" charset="0"/>
              </a:rPr>
              <a:t>Abraham Lincoln was elected to Congress in 1846. </a:t>
            </a:r>
            <a:br>
              <a:rPr lang="en-US" sz="2000" b="1" dirty="0">
                <a:solidFill>
                  <a:srgbClr val="FFFF00"/>
                </a:solidFill>
                <a:latin typeface="Arial" charset="0"/>
                <a:cs typeface="Arial" charset="0"/>
              </a:rPr>
            </a:br>
            <a:r>
              <a:rPr lang="en-US" sz="2000" b="1" dirty="0">
                <a:solidFill>
                  <a:srgbClr val="FFFF00"/>
                </a:solidFill>
                <a:latin typeface="Arial" charset="0"/>
                <a:cs typeface="Arial" charset="0"/>
              </a:rPr>
              <a:t>John F. Kennedy was elected to Congress in 1946. </a:t>
            </a:r>
            <a:endParaRPr lang="en-US" sz="2000" b="1" dirty="0">
              <a:solidFill>
                <a:srgbClr val="FFFF00"/>
              </a:solidFill>
            </a:endParaRPr>
          </a:p>
          <a:p>
            <a:r>
              <a:rPr lang="en-US" sz="2000" b="1" dirty="0">
                <a:solidFill>
                  <a:srgbClr val="FFFF00"/>
                </a:solidFill>
                <a:latin typeface="Arial" charset="0"/>
                <a:cs typeface="Arial" charset="0"/>
              </a:rPr>
              <a:t>Abraham Lincoln was elected President in 1860. </a:t>
            </a:r>
            <a:br>
              <a:rPr lang="en-US" sz="2000" b="1" dirty="0">
                <a:solidFill>
                  <a:srgbClr val="FFFF00"/>
                </a:solidFill>
                <a:latin typeface="Arial" charset="0"/>
                <a:cs typeface="Arial" charset="0"/>
              </a:rPr>
            </a:br>
            <a:r>
              <a:rPr lang="en-US" sz="2000" b="1" dirty="0">
                <a:solidFill>
                  <a:srgbClr val="FFFF00"/>
                </a:solidFill>
                <a:latin typeface="Arial" charset="0"/>
                <a:cs typeface="Arial" charset="0"/>
              </a:rPr>
              <a:t>John F. Kennedy was elected President in 1960. </a:t>
            </a:r>
            <a:endParaRPr lang="en-US" sz="2000" b="1" dirty="0">
              <a:solidFill>
                <a:srgbClr val="FFFF00"/>
              </a:solidFill>
            </a:endParaRPr>
          </a:p>
          <a:p>
            <a:r>
              <a:rPr lang="en-US" sz="2000" b="1" dirty="0">
                <a:solidFill>
                  <a:srgbClr val="FFFF00"/>
                </a:solidFill>
                <a:latin typeface="Arial" charset="0"/>
                <a:cs typeface="Arial" charset="0"/>
              </a:rPr>
              <a:t>The names Lincoln and Kennedy each contain seven letters. </a:t>
            </a:r>
            <a:endParaRPr lang="en-US" sz="2000" b="1" dirty="0">
              <a:solidFill>
                <a:srgbClr val="FFFF00"/>
              </a:solidFill>
            </a:endParaRPr>
          </a:p>
          <a:p>
            <a:r>
              <a:rPr lang="en-US" sz="2000" b="1" dirty="0">
                <a:solidFill>
                  <a:srgbClr val="FFFF00"/>
                </a:solidFill>
                <a:latin typeface="Arial" charset="0"/>
                <a:cs typeface="Arial" charset="0"/>
              </a:rPr>
              <a:t>Both wives lost their children while living in the White House. </a:t>
            </a:r>
            <a:endParaRPr lang="en-US" sz="2000" b="1" dirty="0">
              <a:solidFill>
                <a:srgbClr val="FFFF00"/>
              </a:solidFill>
            </a:endParaRPr>
          </a:p>
          <a:p>
            <a:r>
              <a:rPr lang="en-US" sz="2000" b="1" dirty="0">
                <a:solidFill>
                  <a:srgbClr val="FFFF00"/>
                </a:solidFill>
                <a:latin typeface="Arial" charset="0"/>
                <a:cs typeface="Arial" charset="0"/>
              </a:rPr>
              <a:t>Both Presidents were shot on a Friday. </a:t>
            </a:r>
            <a:endParaRPr lang="en-US" sz="2000" b="1" dirty="0">
              <a:solidFill>
                <a:srgbClr val="FFFF00"/>
              </a:solidFill>
            </a:endParaRPr>
          </a:p>
          <a:p>
            <a:r>
              <a:rPr lang="en-US" sz="2000" b="1" dirty="0">
                <a:solidFill>
                  <a:srgbClr val="FFFF00"/>
                </a:solidFill>
                <a:latin typeface="Arial" charset="0"/>
                <a:cs typeface="Arial" charset="0"/>
              </a:rPr>
              <a:t>Both were shot in the head. </a:t>
            </a:r>
            <a:endParaRPr lang="en-US" sz="2000" b="1" dirty="0">
              <a:solidFill>
                <a:srgbClr val="FFFF00"/>
              </a:solidFill>
            </a:endParaRPr>
          </a:p>
          <a:p>
            <a:r>
              <a:rPr lang="en-US" sz="2000" b="1" dirty="0">
                <a:solidFill>
                  <a:srgbClr val="FFFF00"/>
                </a:solidFill>
                <a:latin typeface="Arial" charset="0"/>
                <a:cs typeface="Arial" charset="0"/>
              </a:rPr>
              <a:t>Lincoln's secretary, Kennedy, warned him not to go to the theatre.* </a:t>
            </a:r>
            <a:br>
              <a:rPr lang="en-US" sz="2000" b="1" dirty="0">
                <a:solidFill>
                  <a:srgbClr val="FFFF00"/>
                </a:solidFill>
                <a:latin typeface="Arial" charset="0"/>
                <a:cs typeface="Arial" charset="0"/>
              </a:rPr>
            </a:br>
            <a:r>
              <a:rPr lang="en-US" sz="2000" b="1" dirty="0">
                <a:solidFill>
                  <a:srgbClr val="FFFF00"/>
                </a:solidFill>
                <a:latin typeface="Arial" charset="0"/>
                <a:cs typeface="Arial" charset="0"/>
              </a:rPr>
              <a:t>Kennedy's secretary, Lincoln, warned him not to go to Dallas. </a:t>
            </a:r>
            <a:endParaRPr lang="en-US" sz="2000" b="1" dirty="0">
              <a:solidFill>
                <a:srgbClr val="FFFF00"/>
              </a:solidFill>
            </a:endParaRPr>
          </a:p>
          <a:p>
            <a:r>
              <a:rPr lang="en-US" sz="2000" b="1" dirty="0">
                <a:solidFill>
                  <a:srgbClr val="FFFF00"/>
                </a:solidFill>
                <a:latin typeface="Arial" charset="0"/>
                <a:cs typeface="Arial" charset="0"/>
              </a:rPr>
              <a:t>Both were assassinated by Southerners. </a:t>
            </a:r>
            <a:endParaRPr lang="en-US" sz="2000" b="1" dirty="0">
              <a:solidFill>
                <a:srgbClr val="FFFF00"/>
              </a:solidFill>
            </a:endParaRPr>
          </a:p>
          <a:p>
            <a:r>
              <a:rPr lang="en-US" sz="2000" b="1" dirty="0">
                <a:solidFill>
                  <a:srgbClr val="FFFF00"/>
                </a:solidFill>
                <a:latin typeface="Arial" charset="0"/>
                <a:cs typeface="Arial" charset="0"/>
              </a:rPr>
              <a:t>Both were succeeded by Southerners. </a:t>
            </a:r>
            <a:endParaRPr lang="en-US" sz="2000" b="1" dirty="0">
              <a:solidFill>
                <a:srgbClr val="FFFF00"/>
              </a:solidFill>
            </a:endParaRPr>
          </a:p>
          <a:p>
            <a:r>
              <a:rPr lang="en-US" sz="2000" b="1" dirty="0">
                <a:solidFill>
                  <a:srgbClr val="FFFF00"/>
                </a:solidFill>
                <a:latin typeface="Arial" charset="0"/>
                <a:cs typeface="Arial" charset="0"/>
              </a:rPr>
              <a:t>Both successors were named Johnson. </a:t>
            </a:r>
            <a:endParaRPr lang="en-US" sz="2000" b="1" dirty="0">
              <a:solidFill>
                <a:srgbClr val="FFFF00"/>
              </a:solidFill>
            </a:endParaRPr>
          </a:p>
          <a:p>
            <a:r>
              <a:rPr lang="en-US" sz="2000" b="1" dirty="0">
                <a:solidFill>
                  <a:srgbClr val="FFFF00"/>
                </a:solidFill>
                <a:latin typeface="Arial" charset="0"/>
                <a:cs typeface="Arial" charset="0"/>
              </a:rPr>
              <a:t>Andrew Johnson, who succeeded Lincoln, was born in 1808. </a:t>
            </a:r>
            <a:br>
              <a:rPr lang="en-US" sz="2000" b="1" dirty="0">
                <a:solidFill>
                  <a:srgbClr val="FFFF00"/>
                </a:solidFill>
                <a:latin typeface="Arial" charset="0"/>
                <a:cs typeface="Arial" charset="0"/>
              </a:rPr>
            </a:br>
            <a:r>
              <a:rPr lang="en-US" sz="2000" b="1" dirty="0">
                <a:solidFill>
                  <a:srgbClr val="FFFF00"/>
                </a:solidFill>
                <a:latin typeface="Arial" charset="0"/>
                <a:cs typeface="Arial" charset="0"/>
              </a:rPr>
              <a:t>Lyndon Johnson, who succeeded Kennedy, was born in 1908. </a:t>
            </a:r>
            <a:endParaRPr lang="en-US" sz="2000" b="1" dirty="0">
              <a:solidFill>
                <a:srgbClr val="FFFF00"/>
              </a:solidFill>
            </a:endParaRPr>
          </a:p>
          <a:p>
            <a:r>
              <a:rPr lang="en-US" sz="2000" b="1" dirty="0">
                <a:solidFill>
                  <a:srgbClr val="FFFF00"/>
                </a:solidFill>
                <a:latin typeface="Arial" charset="0"/>
                <a:cs typeface="Arial" charset="0"/>
              </a:rPr>
              <a:t>John Wilkes Booth was born in 1839.* </a:t>
            </a:r>
            <a:br>
              <a:rPr lang="en-US" sz="2000" b="1" dirty="0">
                <a:solidFill>
                  <a:srgbClr val="FFFF00"/>
                </a:solidFill>
                <a:latin typeface="Arial" charset="0"/>
                <a:cs typeface="Arial" charset="0"/>
              </a:rPr>
            </a:br>
            <a:r>
              <a:rPr lang="en-US" sz="2000" b="1" dirty="0">
                <a:solidFill>
                  <a:srgbClr val="FFFF00"/>
                </a:solidFill>
                <a:latin typeface="Arial" charset="0"/>
                <a:cs typeface="Arial" charset="0"/>
              </a:rPr>
              <a:t>Lee Harvey Oswald was born in 1939. </a:t>
            </a:r>
            <a:endParaRPr lang="en-US" sz="2000" b="1" dirty="0">
              <a:solidFill>
                <a:srgbClr val="FFFF00"/>
              </a:solidFill>
            </a:endParaRPr>
          </a:p>
          <a:p>
            <a:r>
              <a:rPr lang="en-US" sz="2000" b="1" dirty="0">
                <a:solidFill>
                  <a:srgbClr val="FFFF00"/>
                </a:solidFill>
                <a:latin typeface="Arial" charset="0"/>
                <a:cs typeface="Arial" charset="0"/>
              </a:rPr>
              <a:t>Both names are comprised of fifteen letters </a:t>
            </a:r>
            <a:endParaRPr lang="en-US" sz="2000" b="1" dirty="0">
              <a:solidFill>
                <a:srgbClr val="FFFF00"/>
              </a:solidFill>
            </a:endParaRPr>
          </a:p>
          <a:p>
            <a:r>
              <a:rPr lang="en-US" sz="2000" b="1" dirty="0">
                <a:solidFill>
                  <a:srgbClr val="FFFF00"/>
                </a:solidFill>
                <a:latin typeface="Arial" charset="0"/>
                <a:cs typeface="Arial" charset="0"/>
              </a:rPr>
              <a:t>Booth ran from the theater and was caught in a warehouse. </a:t>
            </a:r>
            <a:br>
              <a:rPr lang="en-US" sz="2000" b="1" dirty="0">
                <a:solidFill>
                  <a:srgbClr val="FFFF00"/>
                </a:solidFill>
                <a:latin typeface="Arial" charset="0"/>
                <a:cs typeface="Arial" charset="0"/>
              </a:rPr>
            </a:br>
            <a:r>
              <a:rPr lang="en-US" sz="2000" b="1" dirty="0">
                <a:solidFill>
                  <a:srgbClr val="FFFF00"/>
                </a:solidFill>
                <a:latin typeface="Arial" charset="0"/>
                <a:cs typeface="Arial" charset="0"/>
              </a:rPr>
              <a:t>Oswald ran from a warehouse and was caught in a theater. </a:t>
            </a:r>
            <a:endParaRPr lang="en-US" sz="2000" b="1" dirty="0">
              <a:solidFill>
                <a:srgbClr val="FFFF00"/>
              </a:solidFill>
            </a:endParaRPr>
          </a:p>
          <a:p>
            <a:r>
              <a:rPr lang="en-US" sz="2000" b="1" dirty="0">
                <a:solidFill>
                  <a:srgbClr val="FFFF00"/>
                </a:solidFill>
                <a:latin typeface="Arial" charset="0"/>
                <a:cs typeface="Arial" charset="0"/>
              </a:rPr>
              <a:t>Booth and Oswald were assassinated before their trials. </a:t>
            </a:r>
            <a:endParaRPr lang="en-US" sz="20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wipe(down)">
                                      <p:cBhvr>
                                        <p:cTn id="7" dur="500"/>
                                        <p:tgtEl>
                                          <p:spTgt spid="15363">
                                            <p:txEl>
                                              <p:pRg st="0" end="0"/>
                                            </p:txEl>
                                          </p:spTgt>
                                        </p:tgtEl>
                                      </p:cBhvr>
                                    </p:animEffect>
                                  </p:childTnLst>
                                  <p:subTnLst>
                                    <p:animClr clrSpc="rgb" dir="cw">
                                      <p:cBhvr override="childStyle">
                                        <p:cTn dur="1" fill="hold" display="0" masterRel="nextClick" afterEffect="1"/>
                                        <p:tgtEl>
                                          <p:spTgt spid="15363">
                                            <p:txEl>
                                              <p:pRg st="0" end="0"/>
                                            </p:txEl>
                                          </p:spTgt>
                                        </p:tgtEl>
                                        <p:attrNameLst>
                                          <p:attrName>ppt_c</p:attrName>
                                        </p:attrNameLst>
                                      </p:cBhvr>
                                      <p:to>
                                        <a:schemeClr val="bg1"/>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wipe(down)">
                                      <p:cBhvr>
                                        <p:cTn id="12" dur="500"/>
                                        <p:tgtEl>
                                          <p:spTgt spid="15363">
                                            <p:txEl>
                                              <p:pRg st="1" end="1"/>
                                            </p:txEl>
                                          </p:spTgt>
                                        </p:tgtEl>
                                      </p:cBhvr>
                                    </p:animEffect>
                                  </p:childTnLst>
                                  <p:subTnLst>
                                    <p:animClr clrSpc="rgb" dir="cw">
                                      <p:cBhvr override="childStyle">
                                        <p:cTn dur="1" fill="hold" display="0" masterRel="nextClick" afterEffect="1"/>
                                        <p:tgtEl>
                                          <p:spTgt spid="15363">
                                            <p:txEl>
                                              <p:pRg st="1" end="1"/>
                                            </p:txEl>
                                          </p:spTgt>
                                        </p:tgtEl>
                                        <p:attrNameLst>
                                          <p:attrName>ppt_c</p:attrName>
                                        </p:attrNameLst>
                                      </p:cBhvr>
                                      <p:to>
                                        <a:schemeClr val="bg1"/>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wipe(down)">
                                      <p:cBhvr>
                                        <p:cTn id="17" dur="500"/>
                                        <p:tgtEl>
                                          <p:spTgt spid="15363">
                                            <p:txEl>
                                              <p:pRg st="2" end="2"/>
                                            </p:txEl>
                                          </p:spTgt>
                                        </p:tgtEl>
                                      </p:cBhvr>
                                    </p:animEffect>
                                  </p:childTnLst>
                                  <p:subTnLst>
                                    <p:animClr clrSpc="rgb" dir="cw">
                                      <p:cBhvr override="childStyle">
                                        <p:cTn dur="1" fill="hold" display="0" masterRel="nextClick" afterEffect="1"/>
                                        <p:tgtEl>
                                          <p:spTgt spid="15363">
                                            <p:txEl>
                                              <p:pRg st="2" end="2"/>
                                            </p:txEl>
                                          </p:spTgt>
                                        </p:tgtEl>
                                        <p:attrNameLst>
                                          <p:attrName>ppt_c</p:attrName>
                                        </p:attrNameLst>
                                      </p:cBhvr>
                                      <p:to>
                                        <a:schemeClr val="bg1"/>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wipe(down)">
                                      <p:cBhvr>
                                        <p:cTn id="22" dur="500"/>
                                        <p:tgtEl>
                                          <p:spTgt spid="15363">
                                            <p:txEl>
                                              <p:pRg st="3" end="3"/>
                                            </p:txEl>
                                          </p:spTgt>
                                        </p:tgtEl>
                                      </p:cBhvr>
                                    </p:animEffect>
                                  </p:childTnLst>
                                  <p:subTnLst>
                                    <p:animClr clrSpc="rgb" dir="cw">
                                      <p:cBhvr override="childStyle">
                                        <p:cTn dur="1" fill="hold" display="0" masterRel="nextClick" afterEffect="1"/>
                                        <p:tgtEl>
                                          <p:spTgt spid="15363">
                                            <p:txEl>
                                              <p:pRg st="3" end="3"/>
                                            </p:txEl>
                                          </p:spTgt>
                                        </p:tgtEl>
                                        <p:attrNameLst>
                                          <p:attrName>ppt_c</p:attrName>
                                        </p:attrNameLst>
                                      </p:cBhvr>
                                      <p:to>
                                        <a:schemeClr val="bg1"/>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wipe(down)">
                                      <p:cBhvr>
                                        <p:cTn id="27" dur="500"/>
                                        <p:tgtEl>
                                          <p:spTgt spid="15363">
                                            <p:txEl>
                                              <p:pRg st="4" end="4"/>
                                            </p:txEl>
                                          </p:spTgt>
                                        </p:tgtEl>
                                      </p:cBhvr>
                                    </p:animEffect>
                                  </p:childTnLst>
                                  <p:subTnLst>
                                    <p:animClr clrSpc="rgb" dir="cw">
                                      <p:cBhvr override="childStyle">
                                        <p:cTn dur="1" fill="hold" display="0" masterRel="nextClick" afterEffect="1"/>
                                        <p:tgtEl>
                                          <p:spTgt spid="15363">
                                            <p:txEl>
                                              <p:pRg st="4" end="4"/>
                                            </p:txEl>
                                          </p:spTgt>
                                        </p:tgtEl>
                                        <p:attrNameLst>
                                          <p:attrName>ppt_c</p:attrName>
                                        </p:attrNameLst>
                                      </p:cBhvr>
                                      <p:to>
                                        <a:schemeClr val="bg1"/>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wipe(down)">
                                      <p:cBhvr>
                                        <p:cTn id="32" dur="500"/>
                                        <p:tgtEl>
                                          <p:spTgt spid="15363">
                                            <p:txEl>
                                              <p:pRg st="5" end="5"/>
                                            </p:txEl>
                                          </p:spTgt>
                                        </p:tgtEl>
                                      </p:cBhvr>
                                    </p:animEffect>
                                  </p:childTnLst>
                                  <p:subTnLst>
                                    <p:animClr clrSpc="rgb" dir="cw">
                                      <p:cBhvr override="childStyle">
                                        <p:cTn dur="1" fill="hold" display="0" masterRel="nextClick" afterEffect="1"/>
                                        <p:tgtEl>
                                          <p:spTgt spid="15363">
                                            <p:txEl>
                                              <p:pRg st="5" end="5"/>
                                            </p:txEl>
                                          </p:spTgt>
                                        </p:tgtEl>
                                        <p:attrNameLst>
                                          <p:attrName>ppt_c</p:attrName>
                                        </p:attrNameLst>
                                      </p:cBhvr>
                                      <p:to>
                                        <a:schemeClr val="bg1"/>
                                      </p:to>
                                    </p:animClr>
                                  </p:sub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5363">
                                            <p:txEl>
                                              <p:pRg st="6" end="6"/>
                                            </p:txEl>
                                          </p:spTgt>
                                        </p:tgtEl>
                                        <p:attrNameLst>
                                          <p:attrName>style.visibility</p:attrName>
                                        </p:attrNameLst>
                                      </p:cBhvr>
                                      <p:to>
                                        <p:strVal val="visible"/>
                                      </p:to>
                                    </p:set>
                                    <p:animEffect transition="in" filter="wipe(down)">
                                      <p:cBhvr>
                                        <p:cTn id="37" dur="500"/>
                                        <p:tgtEl>
                                          <p:spTgt spid="15363">
                                            <p:txEl>
                                              <p:pRg st="6" end="6"/>
                                            </p:txEl>
                                          </p:spTgt>
                                        </p:tgtEl>
                                      </p:cBhvr>
                                    </p:animEffect>
                                  </p:childTnLst>
                                  <p:subTnLst>
                                    <p:animClr clrSpc="rgb" dir="cw">
                                      <p:cBhvr override="childStyle">
                                        <p:cTn dur="1" fill="hold" display="0" masterRel="nextClick" afterEffect="1"/>
                                        <p:tgtEl>
                                          <p:spTgt spid="15363">
                                            <p:txEl>
                                              <p:pRg st="6" end="6"/>
                                            </p:txEl>
                                          </p:spTgt>
                                        </p:tgtEl>
                                        <p:attrNameLst>
                                          <p:attrName>ppt_c</p:attrName>
                                        </p:attrNameLst>
                                      </p:cBhvr>
                                      <p:to>
                                        <a:schemeClr val="bg1"/>
                                      </p:to>
                                    </p:animClr>
                                  </p:sub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5363">
                                            <p:txEl>
                                              <p:pRg st="7" end="7"/>
                                            </p:txEl>
                                          </p:spTgt>
                                        </p:tgtEl>
                                        <p:attrNameLst>
                                          <p:attrName>style.visibility</p:attrName>
                                        </p:attrNameLst>
                                      </p:cBhvr>
                                      <p:to>
                                        <p:strVal val="visible"/>
                                      </p:to>
                                    </p:set>
                                    <p:animEffect transition="in" filter="wipe(down)">
                                      <p:cBhvr>
                                        <p:cTn id="42" dur="500"/>
                                        <p:tgtEl>
                                          <p:spTgt spid="15363">
                                            <p:txEl>
                                              <p:pRg st="7" end="7"/>
                                            </p:txEl>
                                          </p:spTgt>
                                        </p:tgtEl>
                                      </p:cBhvr>
                                    </p:animEffect>
                                  </p:childTnLst>
                                  <p:subTnLst>
                                    <p:animClr clrSpc="rgb" dir="cw">
                                      <p:cBhvr override="childStyle">
                                        <p:cTn dur="1" fill="hold" display="0" masterRel="nextClick" afterEffect="1"/>
                                        <p:tgtEl>
                                          <p:spTgt spid="15363">
                                            <p:txEl>
                                              <p:pRg st="7" end="7"/>
                                            </p:txEl>
                                          </p:spTgt>
                                        </p:tgtEl>
                                        <p:attrNameLst>
                                          <p:attrName>ppt_c</p:attrName>
                                        </p:attrNameLst>
                                      </p:cBhvr>
                                      <p:to>
                                        <a:schemeClr val="bg1"/>
                                      </p:to>
                                    </p:animClr>
                                  </p:sub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5363">
                                            <p:txEl>
                                              <p:pRg st="8" end="8"/>
                                            </p:txEl>
                                          </p:spTgt>
                                        </p:tgtEl>
                                        <p:attrNameLst>
                                          <p:attrName>style.visibility</p:attrName>
                                        </p:attrNameLst>
                                      </p:cBhvr>
                                      <p:to>
                                        <p:strVal val="visible"/>
                                      </p:to>
                                    </p:set>
                                    <p:animEffect transition="in" filter="wipe(down)">
                                      <p:cBhvr>
                                        <p:cTn id="47" dur="500"/>
                                        <p:tgtEl>
                                          <p:spTgt spid="15363">
                                            <p:txEl>
                                              <p:pRg st="8" end="8"/>
                                            </p:txEl>
                                          </p:spTgt>
                                        </p:tgtEl>
                                      </p:cBhvr>
                                    </p:animEffect>
                                  </p:childTnLst>
                                  <p:subTnLst>
                                    <p:animClr clrSpc="rgb" dir="cw">
                                      <p:cBhvr override="childStyle">
                                        <p:cTn dur="1" fill="hold" display="0" masterRel="nextClick" afterEffect="1"/>
                                        <p:tgtEl>
                                          <p:spTgt spid="15363">
                                            <p:txEl>
                                              <p:pRg st="8" end="8"/>
                                            </p:txEl>
                                          </p:spTgt>
                                        </p:tgtEl>
                                        <p:attrNameLst>
                                          <p:attrName>ppt_c</p:attrName>
                                        </p:attrNameLst>
                                      </p:cBhvr>
                                      <p:to>
                                        <a:schemeClr val="bg1"/>
                                      </p:to>
                                    </p:animClr>
                                  </p:sub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5363">
                                            <p:txEl>
                                              <p:pRg st="9" end="9"/>
                                            </p:txEl>
                                          </p:spTgt>
                                        </p:tgtEl>
                                        <p:attrNameLst>
                                          <p:attrName>style.visibility</p:attrName>
                                        </p:attrNameLst>
                                      </p:cBhvr>
                                      <p:to>
                                        <p:strVal val="visible"/>
                                      </p:to>
                                    </p:set>
                                    <p:animEffect transition="in" filter="wipe(down)">
                                      <p:cBhvr>
                                        <p:cTn id="52" dur="500"/>
                                        <p:tgtEl>
                                          <p:spTgt spid="15363">
                                            <p:txEl>
                                              <p:pRg st="9" end="9"/>
                                            </p:txEl>
                                          </p:spTgt>
                                        </p:tgtEl>
                                      </p:cBhvr>
                                    </p:animEffect>
                                  </p:childTnLst>
                                  <p:subTnLst>
                                    <p:animClr clrSpc="rgb" dir="cw">
                                      <p:cBhvr override="childStyle">
                                        <p:cTn dur="1" fill="hold" display="0" masterRel="nextClick" afterEffect="1"/>
                                        <p:tgtEl>
                                          <p:spTgt spid="15363">
                                            <p:txEl>
                                              <p:pRg st="9" end="9"/>
                                            </p:txEl>
                                          </p:spTgt>
                                        </p:tgtEl>
                                        <p:attrNameLst>
                                          <p:attrName>ppt_c</p:attrName>
                                        </p:attrNameLst>
                                      </p:cBhvr>
                                      <p:to>
                                        <a:schemeClr val="bg1"/>
                                      </p:to>
                                    </p:animClr>
                                  </p:sub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5363">
                                            <p:txEl>
                                              <p:pRg st="10" end="10"/>
                                            </p:txEl>
                                          </p:spTgt>
                                        </p:tgtEl>
                                        <p:attrNameLst>
                                          <p:attrName>style.visibility</p:attrName>
                                        </p:attrNameLst>
                                      </p:cBhvr>
                                      <p:to>
                                        <p:strVal val="visible"/>
                                      </p:to>
                                    </p:set>
                                    <p:animEffect transition="in" filter="wipe(down)">
                                      <p:cBhvr>
                                        <p:cTn id="57" dur="500"/>
                                        <p:tgtEl>
                                          <p:spTgt spid="15363">
                                            <p:txEl>
                                              <p:pRg st="10" end="10"/>
                                            </p:txEl>
                                          </p:spTgt>
                                        </p:tgtEl>
                                      </p:cBhvr>
                                    </p:animEffect>
                                  </p:childTnLst>
                                  <p:subTnLst>
                                    <p:animClr clrSpc="rgb" dir="cw">
                                      <p:cBhvr override="childStyle">
                                        <p:cTn dur="1" fill="hold" display="0" masterRel="nextClick" afterEffect="1"/>
                                        <p:tgtEl>
                                          <p:spTgt spid="15363">
                                            <p:txEl>
                                              <p:pRg st="10" end="10"/>
                                            </p:txEl>
                                          </p:spTgt>
                                        </p:tgtEl>
                                        <p:attrNameLst>
                                          <p:attrName>ppt_c</p:attrName>
                                        </p:attrNameLst>
                                      </p:cBhvr>
                                      <p:to>
                                        <a:schemeClr val="bg1"/>
                                      </p:to>
                                    </p:animClr>
                                  </p:sub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5363">
                                            <p:txEl>
                                              <p:pRg st="11" end="11"/>
                                            </p:txEl>
                                          </p:spTgt>
                                        </p:tgtEl>
                                        <p:attrNameLst>
                                          <p:attrName>style.visibility</p:attrName>
                                        </p:attrNameLst>
                                      </p:cBhvr>
                                      <p:to>
                                        <p:strVal val="visible"/>
                                      </p:to>
                                    </p:set>
                                    <p:animEffect transition="in" filter="wipe(down)">
                                      <p:cBhvr>
                                        <p:cTn id="62" dur="500"/>
                                        <p:tgtEl>
                                          <p:spTgt spid="15363">
                                            <p:txEl>
                                              <p:pRg st="11" end="11"/>
                                            </p:txEl>
                                          </p:spTgt>
                                        </p:tgtEl>
                                      </p:cBhvr>
                                    </p:animEffect>
                                  </p:childTnLst>
                                  <p:subTnLst>
                                    <p:animClr clrSpc="rgb" dir="cw">
                                      <p:cBhvr override="childStyle">
                                        <p:cTn dur="1" fill="hold" display="0" masterRel="nextClick" afterEffect="1"/>
                                        <p:tgtEl>
                                          <p:spTgt spid="15363">
                                            <p:txEl>
                                              <p:pRg st="11" end="11"/>
                                            </p:txEl>
                                          </p:spTgt>
                                        </p:tgtEl>
                                        <p:attrNameLst>
                                          <p:attrName>ppt_c</p:attrName>
                                        </p:attrNameLst>
                                      </p:cBhvr>
                                      <p:to>
                                        <a:schemeClr val="bg1"/>
                                      </p:to>
                                    </p:animClr>
                                  </p:sub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5363">
                                            <p:txEl>
                                              <p:pRg st="12" end="12"/>
                                            </p:txEl>
                                          </p:spTgt>
                                        </p:tgtEl>
                                        <p:attrNameLst>
                                          <p:attrName>style.visibility</p:attrName>
                                        </p:attrNameLst>
                                      </p:cBhvr>
                                      <p:to>
                                        <p:strVal val="visible"/>
                                      </p:to>
                                    </p:set>
                                    <p:animEffect transition="in" filter="wipe(down)">
                                      <p:cBhvr>
                                        <p:cTn id="67" dur="500"/>
                                        <p:tgtEl>
                                          <p:spTgt spid="15363">
                                            <p:txEl>
                                              <p:pRg st="12" end="12"/>
                                            </p:txEl>
                                          </p:spTgt>
                                        </p:tgtEl>
                                      </p:cBhvr>
                                    </p:animEffect>
                                  </p:childTnLst>
                                  <p:subTnLst>
                                    <p:animClr clrSpc="rgb" dir="cw">
                                      <p:cBhvr override="childStyle">
                                        <p:cTn dur="1" fill="hold" display="0" masterRel="nextClick" afterEffect="1"/>
                                        <p:tgtEl>
                                          <p:spTgt spid="15363">
                                            <p:txEl>
                                              <p:pRg st="12" end="12"/>
                                            </p:txEl>
                                          </p:spTgt>
                                        </p:tgtEl>
                                        <p:attrNameLst>
                                          <p:attrName>ppt_c</p:attrName>
                                        </p:attrNameLst>
                                      </p:cBhvr>
                                      <p:to>
                                        <a:schemeClr val="bg1"/>
                                      </p:to>
                                    </p:animClr>
                                  </p:sub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5363">
                                            <p:txEl>
                                              <p:pRg st="13" end="13"/>
                                            </p:txEl>
                                          </p:spTgt>
                                        </p:tgtEl>
                                        <p:attrNameLst>
                                          <p:attrName>style.visibility</p:attrName>
                                        </p:attrNameLst>
                                      </p:cBhvr>
                                      <p:to>
                                        <p:strVal val="visible"/>
                                      </p:to>
                                    </p:set>
                                    <p:animEffect transition="in" filter="wipe(down)">
                                      <p:cBhvr>
                                        <p:cTn id="72" dur="500"/>
                                        <p:tgtEl>
                                          <p:spTgt spid="15363">
                                            <p:txEl>
                                              <p:pRg st="13" end="13"/>
                                            </p:txEl>
                                          </p:spTgt>
                                        </p:tgtEl>
                                      </p:cBhvr>
                                    </p:animEffect>
                                  </p:childTnLst>
                                  <p:subTnLst>
                                    <p:animClr clrSpc="rgb" dir="cw">
                                      <p:cBhvr override="childStyle">
                                        <p:cTn dur="1" fill="hold" display="0" masterRel="nextClick" afterEffect="1"/>
                                        <p:tgtEl>
                                          <p:spTgt spid="15363">
                                            <p:txEl>
                                              <p:pRg st="13" end="13"/>
                                            </p:txEl>
                                          </p:spTgt>
                                        </p:tgtEl>
                                        <p:attrNameLst>
                                          <p:attrName>ppt_c</p:attrName>
                                        </p:attrNameLst>
                                      </p:cBhvr>
                                      <p:to>
                                        <a:schemeClr val="bg1"/>
                                      </p:to>
                                    </p:animClr>
                                  </p:sub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5363">
                                            <p:txEl>
                                              <p:pRg st="14" end="14"/>
                                            </p:txEl>
                                          </p:spTgt>
                                        </p:tgtEl>
                                        <p:attrNameLst>
                                          <p:attrName>style.visibility</p:attrName>
                                        </p:attrNameLst>
                                      </p:cBhvr>
                                      <p:to>
                                        <p:strVal val="visible"/>
                                      </p:to>
                                    </p:set>
                                    <p:animEffect transition="in" filter="wipe(down)">
                                      <p:cBhvr>
                                        <p:cTn id="77" dur="500"/>
                                        <p:tgtEl>
                                          <p:spTgt spid="15363">
                                            <p:txEl>
                                              <p:pRg st="14" end="14"/>
                                            </p:txEl>
                                          </p:spTgt>
                                        </p:tgtEl>
                                      </p:cBhvr>
                                    </p:animEffect>
                                  </p:childTnLst>
                                  <p:subTnLst>
                                    <p:animClr clrSpc="rgb" dir="cw">
                                      <p:cBhvr override="childStyle">
                                        <p:cTn dur="1" fill="hold" display="0" masterRel="nextClick" afterEffect="1"/>
                                        <p:tgtEl>
                                          <p:spTgt spid="15363">
                                            <p:txEl>
                                              <p:pRg st="14" end="14"/>
                                            </p:txEl>
                                          </p:spTgt>
                                        </p:tgtEl>
                                        <p:attrNameLst>
                                          <p:attrName>ppt_c</p:attrName>
                                        </p:attrNameLst>
                                      </p:cBhvr>
                                      <p:to>
                                        <a:schemeClr val="bg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p:cNvCxnSpPr/>
          <p:nvPr/>
        </p:nvCxnSpPr>
        <p:spPr bwMode="auto">
          <a:xfrm rot="5400000" flipH="1" flipV="1">
            <a:off x="2780506" y="4228306"/>
            <a:ext cx="533400" cy="1588"/>
          </a:xfrm>
          <a:prstGeom prst="line">
            <a:avLst/>
          </a:prstGeom>
          <a:solidFill>
            <a:schemeClr val="accent1"/>
          </a:solidFill>
          <a:ln w="19050" cap="flat" cmpd="sng" algn="ctr">
            <a:solidFill>
              <a:schemeClr val="bg1"/>
            </a:solidFill>
            <a:prstDash val="solid"/>
            <a:round/>
            <a:headEnd type="none" w="med" len="med"/>
            <a:tailEnd type="none" w="med" len="med"/>
          </a:ln>
          <a:effectLst/>
        </p:spPr>
      </p:cxnSp>
      <p:cxnSp>
        <p:nvCxnSpPr>
          <p:cNvPr id="30" name="Straight Connector 29"/>
          <p:cNvCxnSpPr/>
          <p:nvPr/>
        </p:nvCxnSpPr>
        <p:spPr bwMode="auto">
          <a:xfrm rot="5400000" flipH="1" flipV="1">
            <a:off x="2782094" y="2475706"/>
            <a:ext cx="533400" cy="1588"/>
          </a:xfrm>
          <a:prstGeom prst="line">
            <a:avLst/>
          </a:prstGeom>
          <a:solidFill>
            <a:schemeClr val="accent1"/>
          </a:solidFill>
          <a:ln w="19050" cap="flat" cmpd="sng" algn="ctr">
            <a:solidFill>
              <a:schemeClr val="bg1"/>
            </a:solidFill>
            <a:prstDash val="solid"/>
            <a:round/>
            <a:headEnd type="none" w="med" len="med"/>
            <a:tailEnd type="none" w="med" len="med"/>
          </a:ln>
          <a:effectLst/>
        </p:spPr>
      </p:cxnSp>
      <p:sp>
        <p:nvSpPr>
          <p:cNvPr id="29" name="Down Arrow 28"/>
          <p:cNvSpPr/>
          <p:nvPr/>
        </p:nvSpPr>
        <p:spPr bwMode="auto">
          <a:xfrm rot="1590205">
            <a:off x="2994401" y="3349038"/>
            <a:ext cx="609600" cy="10668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cxnSp>
        <p:nvCxnSpPr>
          <p:cNvPr id="4" name="Straight Connector 3"/>
          <p:cNvCxnSpPr/>
          <p:nvPr/>
        </p:nvCxnSpPr>
        <p:spPr bwMode="auto">
          <a:xfrm>
            <a:off x="990600" y="4495800"/>
            <a:ext cx="7162800" cy="1588"/>
          </a:xfrm>
          <a:prstGeom prst="line">
            <a:avLst/>
          </a:prstGeom>
          <a:solidFill>
            <a:schemeClr val="accent1"/>
          </a:solidFill>
          <a:ln w="19050" cap="flat" cmpd="sng" algn="ctr">
            <a:solidFill>
              <a:schemeClr val="bg1"/>
            </a:solidFill>
            <a:prstDash val="solid"/>
            <a:round/>
            <a:headEnd type="none" w="med" len="med"/>
            <a:tailEnd type="none" w="med" len="med"/>
          </a:ln>
          <a:effectLst/>
        </p:spPr>
      </p:cxnSp>
      <p:cxnSp>
        <p:nvCxnSpPr>
          <p:cNvPr id="6" name="Straight Connector 5"/>
          <p:cNvCxnSpPr/>
          <p:nvPr/>
        </p:nvCxnSpPr>
        <p:spPr bwMode="auto">
          <a:xfrm rot="5400000" flipH="1" flipV="1">
            <a:off x="876300" y="2475706"/>
            <a:ext cx="533400" cy="1588"/>
          </a:xfrm>
          <a:prstGeom prst="line">
            <a:avLst/>
          </a:prstGeom>
          <a:solidFill>
            <a:schemeClr val="accent1"/>
          </a:solidFill>
          <a:ln w="19050" cap="flat" cmpd="sng" algn="ctr">
            <a:solidFill>
              <a:schemeClr val="bg1"/>
            </a:solidFill>
            <a:prstDash val="solid"/>
            <a:round/>
            <a:headEnd type="none" w="med" len="med"/>
            <a:tailEnd type="none" w="med" len="med"/>
          </a:ln>
          <a:effectLst/>
        </p:spPr>
      </p:cxnSp>
      <p:cxnSp>
        <p:nvCxnSpPr>
          <p:cNvPr id="11" name="Straight Connector 10"/>
          <p:cNvCxnSpPr/>
          <p:nvPr/>
        </p:nvCxnSpPr>
        <p:spPr bwMode="auto">
          <a:xfrm rot="5400000" flipH="1" flipV="1">
            <a:off x="5372894" y="2475706"/>
            <a:ext cx="533400" cy="1588"/>
          </a:xfrm>
          <a:prstGeom prst="line">
            <a:avLst/>
          </a:prstGeom>
          <a:solidFill>
            <a:schemeClr val="accent1"/>
          </a:solidFill>
          <a:ln w="19050" cap="flat" cmpd="sng" algn="ctr">
            <a:solidFill>
              <a:schemeClr val="bg1"/>
            </a:solidFill>
            <a:prstDash val="solid"/>
            <a:round/>
            <a:headEnd type="none" w="med" len="med"/>
            <a:tailEnd type="none" w="med" len="med"/>
          </a:ln>
          <a:effectLst/>
        </p:spPr>
      </p:cxnSp>
      <p:cxnSp>
        <p:nvCxnSpPr>
          <p:cNvPr id="12" name="Straight Connector 11"/>
          <p:cNvCxnSpPr/>
          <p:nvPr/>
        </p:nvCxnSpPr>
        <p:spPr bwMode="auto">
          <a:xfrm rot="5400000" flipH="1" flipV="1">
            <a:off x="877094" y="4228306"/>
            <a:ext cx="533400" cy="1588"/>
          </a:xfrm>
          <a:prstGeom prst="line">
            <a:avLst/>
          </a:prstGeom>
          <a:solidFill>
            <a:schemeClr val="accent1"/>
          </a:solidFill>
          <a:ln w="19050" cap="flat" cmpd="sng" algn="ctr">
            <a:solidFill>
              <a:schemeClr val="bg1"/>
            </a:solidFill>
            <a:prstDash val="solid"/>
            <a:round/>
            <a:headEnd type="none" w="med" len="med"/>
            <a:tailEnd type="none" w="med" len="med"/>
          </a:ln>
          <a:effectLst/>
        </p:spPr>
      </p:cxnSp>
      <p:cxnSp>
        <p:nvCxnSpPr>
          <p:cNvPr id="13" name="Straight Connector 12"/>
          <p:cNvCxnSpPr/>
          <p:nvPr/>
        </p:nvCxnSpPr>
        <p:spPr bwMode="auto">
          <a:xfrm rot="5400000" flipH="1" flipV="1">
            <a:off x="5372894" y="4228306"/>
            <a:ext cx="533400" cy="1588"/>
          </a:xfrm>
          <a:prstGeom prst="line">
            <a:avLst/>
          </a:prstGeom>
          <a:solidFill>
            <a:schemeClr val="accent1"/>
          </a:solidFill>
          <a:ln w="19050" cap="flat" cmpd="sng" algn="ctr">
            <a:solidFill>
              <a:schemeClr val="bg1"/>
            </a:solidFill>
            <a:prstDash val="solid"/>
            <a:round/>
            <a:headEnd type="none" w="med" len="med"/>
            <a:tailEnd type="none" w="med" len="med"/>
          </a:ln>
          <a:effectLst/>
        </p:spPr>
      </p:cxnSp>
      <p:cxnSp>
        <p:nvCxnSpPr>
          <p:cNvPr id="14" name="Straight Connector 13"/>
          <p:cNvCxnSpPr/>
          <p:nvPr/>
        </p:nvCxnSpPr>
        <p:spPr bwMode="auto">
          <a:xfrm>
            <a:off x="990600" y="2743200"/>
            <a:ext cx="7162800" cy="1588"/>
          </a:xfrm>
          <a:prstGeom prst="line">
            <a:avLst/>
          </a:prstGeom>
          <a:solidFill>
            <a:schemeClr val="accent1"/>
          </a:solidFill>
          <a:ln w="19050" cap="flat" cmpd="sng" algn="ctr">
            <a:solidFill>
              <a:schemeClr val="bg1"/>
            </a:solidFill>
            <a:prstDash val="solid"/>
            <a:round/>
            <a:headEnd type="none" w="med" len="med"/>
            <a:tailEnd type="none" w="med" len="med"/>
          </a:ln>
          <a:effectLst/>
        </p:spPr>
      </p:cxnSp>
      <p:sp>
        <p:nvSpPr>
          <p:cNvPr id="15" name="Rectangle 14"/>
          <p:cNvSpPr/>
          <p:nvPr/>
        </p:nvSpPr>
        <p:spPr>
          <a:xfrm>
            <a:off x="457200" y="1132582"/>
            <a:ext cx="1365887" cy="1077218"/>
          </a:xfrm>
          <a:prstGeom prst="rect">
            <a:avLst/>
          </a:prstGeom>
          <a:noFill/>
        </p:spPr>
        <p:txBody>
          <a:bodyPr wrap="none" lIns="91440" tIns="45720" rIns="91440" bIns="45720">
            <a:spAutoFit/>
          </a:bodyPr>
          <a:lstStyle/>
          <a:p>
            <a:pPr algn="ctr"/>
            <a:r>
              <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Lincoln</a:t>
            </a:r>
          </a:p>
          <a:p>
            <a:pPr algn="ct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1860</a:t>
            </a:r>
            <a:endPar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ndParaRPr>
          </a:p>
        </p:txBody>
      </p:sp>
      <p:sp>
        <p:nvSpPr>
          <p:cNvPr id="16" name="Rectangle 15"/>
          <p:cNvSpPr/>
          <p:nvPr/>
        </p:nvSpPr>
        <p:spPr>
          <a:xfrm>
            <a:off x="4953000" y="1132582"/>
            <a:ext cx="1632755" cy="1077218"/>
          </a:xfrm>
          <a:prstGeom prst="rect">
            <a:avLst/>
          </a:prstGeom>
          <a:noFill/>
        </p:spPr>
        <p:txBody>
          <a:bodyPr wrap="none" lIns="91440" tIns="45720" rIns="91440" bIns="45720">
            <a:spAutoFit/>
          </a:bodyPr>
          <a:lstStyle/>
          <a:p>
            <a:pPr algn="ctr"/>
            <a:r>
              <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Kennedy</a:t>
            </a:r>
          </a:p>
          <a:p>
            <a:pPr algn="ct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1960</a:t>
            </a:r>
            <a:endPar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endParaRPr>
          </a:p>
        </p:txBody>
      </p:sp>
      <p:sp>
        <p:nvSpPr>
          <p:cNvPr id="17" name="Rectangle 16"/>
          <p:cNvSpPr/>
          <p:nvPr/>
        </p:nvSpPr>
        <p:spPr>
          <a:xfrm>
            <a:off x="609600" y="3453825"/>
            <a:ext cx="1125244" cy="584775"/>
          </a:xfrm>
          <a:prstGeom prst="rect">
            <a:avLst/>
          </a:prstGeom>
          <a:noFill/>
        </p:spPr>
        <p:txBody>
          <a:bodyPr wrap="none" lIns="91440" tIns="45720" rIns="91440" bIns="45720">
            <a:spAutoFit/>
          </a:bodyPr>
          <a:lstStyle/>
          <a:p>
            <a:pPr algn="ctr"/>
            <a:r>
              <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David</a:t>
            </a:r>
          </a:p>
        </p:txBody>
      </p:sp>
      <p:sp>
        <p:nvSpPr>
          <p:cNvPr id="18" name="Rectangle 17"/>
          <p:cNvSpPr/>
          <p:nvPr/>
        </p:nvSpPr>
        <p:spPr>
          <a:xfrm>
            <a:off x="5105400" y="3453825"/>
            <a:ext cx="1151469" cy="584775"/>
          </a:xfrm>
          <a:prstGeom prst="rect">
            <a:avLst/>
          </a:prstGeom>
          <a:noFill/>
        </p:spPr>
        <p:txBody>
          <a:bodyPr wrap="none" lIns="91440" tIns="45720" rIns="91440" bIns="45720">
            <a:spAutoFit/>
          </a:bodyPr>
          <a:lstStyle/>
          <a:p>
            <a:pPr algn="ctr"/>
            <a:r>
              <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Christ</a:t>
            </a:r>
          </a:p>
        </p:txBody>
      </p:sp>
      <p:sp>
        <p:nvSpPr>
          <p:cNvPr id="19" name="Rectangle 18"/>
          <p:cNvSpPr/>
          <p:nvPr/>
        </p:nvSpPr>
        <p:spPr>
          <a:xfrm>
            <a:off x="1676400" y="2209800"/>
            <a:ext cx="1176348" cy="584775"/>
          </a:xfrm>
          <a:prstGeom prst="rect">
            <a:avLst/>
          </a:prstGeom>
          <a:noFill/>
        </p:spPr>
        <p:txBody>
          <a:bodyPr wrap="none" lIns="91440" tIns="45720" rIns="91440" bIns="45720">
            <a:spAutoFit/>
          </a:bodyPr>
          <a:lstStyle/>
          <a:p>
            <a:pPr algn="ctr"/>
            <a:r>
              <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40 yrs</a:t>
            </a:r>
          </a:p>
        </p:txBody>
      </p:sp>
      <p:sp>
        <p:nvSpPr>
          <p:cNvPr id="20" name="Rectangle 19"/>
          <p:cNvSpPr/>
          <p:nvPr/>
        </p:nvSpPr>
        <p:spPr>
          <a:xfrm>
            <a:off x="4081452" y="2209800"/>
            <a:ext cx="1176348" cy="584775"/>
          </a:xfrm>
          <a:prstGeom prst="rect">
            <a:avLst/>
          </a:prstGeom>
          <a:noFill/>
        </p:spPr>
        <p:txBody>
          <a:bodyPr wrap="none" lIns="91440" tIns="45720" rIns="91440" bIns="45720">
            <a:spAutoFit/>
          </a:bodyPr>
          <a:lstStyle/>
          <a:p>
            <a:pPr algn="ctr"/>
            <a:r>
              <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60 yrs</a:t>
            </a:r>
          </a:p>
        </p:txBody>
      </p:sp>
      <p:sp>
        <p:nvSpPr>
          <p:cNvPr id="21" name="Rectangle 20"/>
          <p:cNvSpPr/>
          <p:nvPr/>
        </p:nvSpPr>
        <p:spPr>
          <a:xfrm>
            <a:off x="1447800" y="3886200"/>
            <a:ext cx="1384739" cy="584775"/>
          </a:xfrm>
          <a:prstGeom prst="rect">
            <a:avLst/>
          </a:prstGeom>
          <a:noFill/>
        </p:spPr>
        <p:txBody>
          <a:bodyPr wrap="none" lIns="91440" tIns="45720" rIns="91440" bIns="45720">
            <a:spAutoFit/>
          </a:bodyPr>
          <a:lstStyle/>
          <a:p>
            <a:pPr algn="ctr"/>
            <a:r>
              <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400 yrs</a:t>
            </a:r>
          </a:p>
        </p:txBody>
      </p:sp>
      <p:sp>
        <p:nvSpPr>
          <p:cNvPr id="22" name="Rectangle 21"/>
          <p:cNvSpPr/>
          <p:nvPr/>
        </p:nvSpPr>
        <p:spPr>
          <a:xfrm>
            <a:off x="3886200" y="3886200"/>
            <a:ext cx="1384739" cy="584775"/>
          </a:xfrm>
          <a:prstGeom prst="rect">
            <a:avLst/>
          </a:prstGeom>
          <a:noFill/>
        </p:spPr>
        <p:txBody>
          <a:bodyPr wrap="none" lIns="91440" tIns="45720" rIns="91440" bIns="45720">
            <a:spAutoFit/>
          </a:bodyPr>
          <a:lstStyle/>
          <a:p>
            <a:pPr algn="ctr"/>
            <a:r>
              <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600 yrs</a:t>
            </a:r>
          </a:p>
        </p:txBody>
      </p:sp>
      <p:sp>
        <p:nvSpPr>
          <p:cNvPr id="25" name="Rectangle 24"/>
          <p:cNvSpPr/>
          <p:nvPr/>
        </p:nvSpPr>
        <p:spPr>
          <a:xfrm>
            <a:off x="2362200" y="3453825"/>
            <a:ext cx="1319977" cy="584775"/>
          </a:xfrm>
          <a:prstGeom prst="rect">
            <a:avLst/>
          </a:prstGeom>
          <a:noFill/>
        </p:spPr>
        <p:txBody>
          <a:bodyPr wrap="none" lIns="91440" tIns="45720" rIns="91440" bIns="45720">
            <a:spAutoFit/>
          </a:bodyPr>
          <a:lstStyle/>
          <a:p>
            <a:pPr algn="ctr"/>
            <a:r>
              <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itchFamily="34" charset="0"/>
              </a:rPr>
              <a:t>Ezekiel</a:t>
            </a:r>
          </a:p>
        </p:txBody>
      </p:sp>
      <p:sp>
        <p:nvSpPr>
          <p:cNvPr id="26" name="Down Arrow 25"/>
          <p:cNvSpPr/>
          <p:nvPr/>
        </p:nvSpPr>
        <p:spPr bwMode="auto">
          <a:xfrm rot="1590205">
            <a:off x="6728201" y="1371600"/>
            <a:ext cx="609600" cy="10668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27" name="Down Arrow 26"/>
          <p:cNvSpPr/>
          <p:nvPr/>
        </p:nvSpPr>
        <p:spPr bwMode="auto">
          <a:xfrm rot="1590205">
            <a:off x="2949199" y="1444038"/>
            <a:ext cx="609600" cy="10668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28" name="Rectangle 27"/>
          <p:cNvSpPr/>
          <p:nvPr/>
        </p:nvSpPr>
        <p:spPr>
          <a:xfrm rot="18087344">
            <a:off x="2472836" y="874249"/>
            <a:ext cx="1898276" cy="1323439"/>
          </a:xfrm>
          <a:prstGeom prst="rect">
            <a:avLst/>
          </a:prstGeom>
          <a:noFill/>
        </p:spPr>
        <p:txBody>
          <a:bodyPr wrap="none" lIns="91440" tIns="45720" rIns="91440" bIns="45720">
            <a:spAutoFit/>
          </a:bodyPr>
          <a:lstStyle/>
          <a:p>
            <a:pPr algn="ctr"/>
            <a:r>
              <a:rPr lang="en-US" sz="40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What if</a:t>
            </a:r>
          </a:p>
          <a:p>
            <a:pPr algn="ctr"/>
            <a:r>
              <a:rPr lang="en-US" sz="40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1900 </a:t>
            </a:r>
            <a:r>
              <a:rPr lang="en-US" sz="4000" b="1" i="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t>
            </a:r>
            <a:endParaRPr lang="en-US" sz="5400" b="1" i="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15" grpId="0"/>
      <p:bldP spid="16" grpId="0"/>
      <p:bldP spid="17" grpId="0"/>
      <p:bldP spid="17" grpId="1"/>
      <p:bldP spid="18" grpId="0"/>
      <p:bldP spid="18" grpId="1"/>
      <p:bldP spid="19" grpId="0"/>
      <p:bldP spid="20" grpId="0"/>
      <p:bldP spid="21" grpId="0"/>
      <p:bldP spid="22" grpId="0"/>
      <p:bldP spid="25" grpId="0"/>
      <p:bldP spid="26" grpId="0" animBg="1"/>
      <p:bldP spid="27" grpId="0" animBg="1"/>
      <p:bldP spid="2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4904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0200" y="1447800"/>
            <a:ext cx="6096000" cy="3293209"/>
          </a:xfrm>
          <a:prstGeom prst="rect">
            <a:avLst/>
          </a:prstGeom>
          <a:noFill/>
          <a:ln>
            <a:noFill/>
          </a:ln>
          <a:effectLst/>
        </p:spPr>
        <p:txBody>
          <a:bodyPr wrap="square">
            <a:spAutoFit/>
          </a:bodyPr>
          <a:lstStyle/>
          <a:p>
            <a:pPr algn="ctr"/>
            <a:r>
              <a:rPr lang="en-US" sz="3600" b="1" dirty="0">
                <a:solidFill>
                  <a:schemeClr val="bg1"/>
                </a:solidFill>
              </a:rPr>
              <a:t>David’s Sin with Bathsheba and the aftermath</a:t>
            </a:r>
          </a:p>
          <a:p>
            <a:pPr algn="ctr"/>
            <a:endParaRPr lang="en-US" sz="3600" b="1" dirty="0">
              <a:solidFill>
                <a:schemeClr val="bg1"/>
              </a:solidFill>
            </a:endParaRPr>
          </a:p>
          <a:p>
            <a:pPr algn="ctr"/>
            <a:r>
              <a:rPr lang="en-US" sz="3600" b="1" dirty="0">
                <a:solidFill>
                  <a:schemeClr val="bg1"/>
                </a:solidFill>
              </a:rPr>
              <a:t>especially </a:t>
            </a:r>
            <a:r>
              <a:rPr lang="en-US" sz="3600" b="1" dirty="0" err="1">
                <a:solidFill>
                  <a:schemeClr val="bg1"/>
                </a:solidFill>
              </a:rPr>
              <a:t>Absalom’s</a:t>
            </a:r>
            <a:r>
              <a:rPr lang="en-US" sz="3600" b="1" dirty="0">
                <a:solidFill>
                  <a:schemeClr val="bg1"/>
                </a:solidFill>
              </a:rPr>
              <a:t> attempt to take the throne</a:t>
            </a:r>
          </a:p>
          <a:p>
            <a:endParaRPr lang="en-US" sz="28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66800" y="372070"/>
            <a:ext cx="6858000" cy="1015663"/>
          </a:xfrm>
          <a:prstGeom prst="rect">
            <a:avLst/>
          </a:prstGeom>
          <a:solidFill>
            <a:schemeClr val="bg1"/>
          </a:solidFill>
          <a:ln>
            <a:solidFill>
              <a:schemeClr val="tx1"/>
            </a:solidFill>
          </a:ln>
          <a:effectLst>
            <a:outerShdw blurRad="50800" dist="508000" dir="2700000" algn="tl" rotWithShape="0">
              <a:prstClr val="black">
                <a:alpha val="40000"/>
              </a:prstClr>
            </a:outerShdw>
          </a:effectLst>
        </p:spPr>
        <p:txBody>
          <a:bodyPr wrap="square">
            <a:spAutoFit/>
          </a:bodyPr>
          <a:lstStyle/>
          <a:p>
            <a:endParaRPr lang="en-US" dirty="0"/>
          </a:p>
          <a:p>
            <a:r>
              <a:rPr lang="en-US" sz="2400" b="1" dirty="0"/>
              <a:t>“The sword shall never depart from your house.”</a:t>
            </a:r>
          </a:p>
          <a:p>
            <a:endParaRPr lang="en-US" dirty="0"/>
          </a:p>
        </p:txBody>
      </p:sp>
      <p:sp>
        <p:nvSpPr>
          <p:cNvPr id="7" name="TextBox 6"/>
          <p:cNvSpPr txBox="1"/>
          <p:nvPr/>
        </p:nvSpPr>
        <p:spPr>
          <a:xfrm>
            <a:off x="6400800" y="2023408"/>
            <a:ext cx="2438400" cy="1569660"/>
          </a:xfrm>
          <a:prstGeom prst="rect">
            <a:avLst/>
          </a:prstGeom>
          <a:noFill/>
        </p:spPr>
        <p:txBody>
          <a:bodyPr wrap="square" rtlCol="0">
            <a:spAutoFit/>
          </a:bodyPr>
          <a:lstStyle/>
          <a:p>
            <a:pPr>
              <a:buFont typeface="Arial" pitchFamily="34" charset="0"/>
              <a:buChar char="•"/>
            </a:pPr>
            <a:r>
              <a:rPr lang="en-US" sz="2400" b="1" dirty="0">
                <a:solidFill>
                  <a:schemeClr val="bg1"/>
                </a:solidFill>
              </a:rPr>
              <a:t> </a:t>
            </a:r>
            <a:r>
              <a:rPr lang="en-US" sz="2400" b="1" u="sng" dirty="0">
                <a:solidFill>
                  <a:schemeClr val="bg1"/>
                </a:solidFill>
              </a:rPr>
              <a:t>Bathsheba’s son</a:t>
            </a:r>
          </a:p>
          <a:p>
            <a:pPr>
              <a:buFont typeface="Arial" pitchFamily="34" charset="0"/>
              <a:buChar char="•"/>
            </a:pPr>
            <a:r>
              <a:rPr lang="en-US" sz="2400" b="1" dirty="0">
                <a:solidFill>
                  <a:schemeClr val="bg1"/>
                </a:solidFill>
              </a:rPr>
              <a:t> Tamar, </a:t>
            </a:r>
            <a:r>
              <a:rPr lang="en-US" sz="2400" b="1" u="sng" dirty="0" err="1">
                <a:solidFill>
                  <a:schemeClr val="bg1"/>
                </a:solidFill>
              </a:rPr>
              <a:t>Amnon</a:t>
            </a:r>
            <a:endParaRPr lang="en-US" sz="2400" b="1" u="sng" dirty="0">
              <a:solidFill>
                <a:schemeClr val="bg1"/>
              </a:solidFill>
            </a:endParaRPr>
          </a:p>
          <a:p>
            <a:pPr>
              <a:buFont typeface="Arial" pitchFamily="34" charset="0"/>
              <a:buChar char="•"/>
            </a:pPr>
            <a:r>
              <a:rPr lang="en-US" sz="2400" b="1" dirty="0">
                <a:solidFill>
                  <a:schemeClr val="bg1"/>
                </a:solidFill>
              </a:rPr>
              <a:t> </a:t>
            </a:r>
            <a:r>
              <a:rPr lang="en-US" sz="2400" b="1" u="sng" dirty="0">
                <a:solidFill>
                  <a:schemeClr val="bg1"/>
                </a:solidFill>
              </a:rPr>
              <a:t>Absalom</a:t>
            </a:r>
          </a:p>
          <a:p>
            <a:pPr>
              <a:buFont typeface="Arial" pitchFamily="34" charset="0"/>
              <a:buChar char="•"/>
            </a:pPr>
            <a:r>
              <a:rPr lang="en-US" sz="2400" b="1" dirty="0">
                <a:solidFill>
                  <a:schemeClr val="bg1"/>
                </a:solidFill>
              </a:rPr>
              <a:t> </a:t>
            </a:r>
            <a:r>
              <a:rPr lang="en-US" sz="2400" b="1" u="sng" dirty="0" err="1">
                <a:solidFill>
                  <a:schemeClr val="bg1"/>
                </a:solidFill>
              </a:rPr>
              <a:t>Adonijah</a:t>
            </a:r>
            <a:endParaRPr lang="en-US" sz="2400" b="1" u="sng" dirty="0">
              <a:solidFill>
                <a:schemeClr val="bg1"/>
              </a:solidFill>
            </a:endParaRPr>
          </a:p>
        </p:txBody>
      </p:sp>
      <p:sp>
        <p:nvSpPr>
          <p:cNvPr id="9" name="Rectangle 8"/>
          <p:cNvSpPr/>
          <p:nvPr/>
        </p:nvSpPr>
        <p:spPr>
          <a:xfrm>
            <a:off x="1676400" y="3429000"/>
            <a:ext cx="5562600" cy="3046988"/>
          </a:xfrm>
          <a:prstGeom prst="rect">
            <a:avLst/>
          </a:prstGeom>
          <a:solidFill>
            <a:schemeClr val="bg1"/>
          </a:solidFill>
          <a:ln>
            <a:solidFill>
              <a:schemeClr val="tx1"/>
            </a:solidFill>
          </a:ln>
          <a:effectLst>
            <a:outerShdw blurRad="50800" dist="508000" dir="2700000" algn="tl" rotWithShape="0">
              <a:prstClr val="black">
                <a:alpha val="40000"/>
              </a:prstClr>
            </a:outerShdw>
          </a:effectLst>
        </p:spPr>
        <p:txBody>
          <a:bodyPr wrap="square">
            <a:spAutoFit/>
          </a:bodyPr>
          <a:lstStyle/>
          <a:p>
            <a:r>
              <a:rPr lang="en-US" sz="2400" b="1" dirty="0"/>
              <a:t>"Thus says the LORD, 'Behold, I will raise up evil against you from your own household; I will even take your wives before your eyes and give them to your companion, and he will lie with your wives in broad daylight. Indeed you did it secretly, but I will do this thing before all Israel, and under the sun.'“ </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2"/>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bwMode="auto">
          <a:xfrm>
            <a:off x="1905000" y="1371600"/>
            <a:ext cx="5029200" cy="9144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5363" name="Rectangle 1027"/>
          <p:cNvSpPr>
            <a:spLocks noChangeArrowheads="1"/>
          </p:cNvSpPr>
          <p:nvPr/>
        </p:nvSpPr>
        <p:spPr bwMode="auto">
          <a:xfrm>
            <a:off x="304800" y="1179493"/>
            <a:ext cx="8610600" cy="523220"/>
          </a:xfrm>
          <a:prstGeom prst="rect">
            <a:avLst/>
          </a:prstGeom>
          <a:noFill/>
          <a:ln w="9525">
            <a:noFill/>
            <a:miter lim="800000"/>
            <a:headEnd/>
            <a:tailEnd/>
          </a:ln>
        </p:spPr>
        <p:txBody>
          <a:bodyPr anchor="ctr">
            <a:spAutoFit/>
          </a:bodyPr>
          <a:lstStyle/>
          <a:p>
            <a:pPr algn="ctr"/>
            <a:r>
              <a:rPr lang="en-US" sz="2800" b="1" dirty="0">
                <a:solidFill>
                  <a:schemeClr val="bg1"/>
                </a:solidFill>
                <a:effectLst>
                  <a:outerShdw blurRad="38100" dist="38100" dir="2700000" algn="tl">
                    <a:srgbClr val="000000">
                      <a:alpha val="43137"/>
                    </a:srgbClr>
                  </a:outerShdw>
                </a:effectLst>
                <a:latin typeface="Calibri" pitchFamily="34" charset="0"/>
              </a:rPr>
              <a:t>DAVID						ABSALOM</a:t>
            </a:r>
          </a:p>
        </p:txBody>
      </p:sp>
      <p:sp>
        <p:nvSpPr>
          <p:cNvPr id="5" name="Rectangle 4"/>
          <p:cNvSpPr/>
          <p:nvPr/>
        </p:nvSpPr>
        <p:spPr>
          <a:xfrm>
            <a:off x="1905000" y="1600200"/>
            <a:ext cx="1838965" cy="461665"/>
          </a:xfrm>
          <a:prstGeom prst="rect">
            <a:avLst/>
          </a:prstGeom>
        </p:spPr>
        <p:txBody>
          <a:bodyPr wrap="none">
            <a:spAutoFit/>
          </a:bodyPr>
          <a:lstStyle/>
          <a:p>
            <a:pPr algn="ctr"/>
            <a:r>
              <a:rPr lang="en-US" b="1" dirty="0">
                <a:solidFill>
                  <a:schemeClr val="bg1"/>
                </a:solidFill>
                <a:effectLst>
                  <a:outerShdw blurRad="38100" dist="38100" dir="2700000" algn="tl">
                    <a:srgbClr val="000000">
                      <a:alpha val="43137"/>
                    </a:srgbClr>
                  </a:outerShdw>
                </a:effectLst>
                <a:latin typeface="Calibri" pitchFamily="34" charset="0"/>
              </a:rPr>
              <a:t>AHITHOPHEL</a:t>
            </a:r>
          </a:p>
        </p:txBody>
      </p:sp>
      <p:sp>
        <p:nvSpPr>
          <p:cNvPr id="6" name="Right Arrow 5"/>
          <p:cNvSpPr/>
          <p:nvPr/>
        </p:nvSpPr>
        <p:spPr bwMode="auto">
          <a:xfrm>
            <a:off x="1905000" y="2057400"/>
            <a:ext cx="5029200" cy="914400"/>
          </a:xfrm>
          <a:prstGeom prst="rightArrow">
            <a:avLst/>
          </a:prstGeom>
          <a:solidFill>
            <a:schemeClr val="accent1">
              <a:alpha val="20000"/>
            </a:schemeClr>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7" name="Rectangle 6"/>
          <p:cNvSpPr/>
          <p:nvPr/>
        </p:nvSpPr>
        <p:spPr>
          <a:xfrm>
            <a:off x="1905000" y="2286000"/>
            <a:ext cx="1881029" cy="369332"/>
          </a:xfrm>
          <a:prstGeom prst="rect">
            <a:avLst/>
          </a:prstGeom>
        </p:spPr>
        <p:txBody>
          <a:bodyPr wrap="none">
            <a:spAutoFit/>
          </a:bodyPr>
          <a:lstStyle/>
          <a:p>
            <a:pPr algn="ctr"/>
            <a:r>
              <a:rPr lang="en-US" b="1" dirty="0">
                <a:solidFill>
                  <a:schemeClr val="bg1"/>
                </a:solidFill>
                <a:effectLst>
                  <a:outerShdw blurRad="38100" dist="38100" dir="2700000" algn="tl">
                    <a:srgbClr val="000000">
                      <a:alpha val="43137"/>
                    </a:srgbClr>
                  </a:outerShdw>
                </a:effectLst>
                <a:latin typeface="Calibri" pitchFamily="34" charset="0"/>
              </a:rPr>
              <a:t>HUSHAI (as a spy)</a:t>
            </a:r>
          </a:p>
        </p:txBody>
      </p:sp>
      <p:sp>
        <p:nvSpPr>
          <p:cNvPr id="8" name="TextBox 7"/>
          <p:cNvSpPr txBox="1"/>
          <p:nvPr/>
        </p:nvSpPr>
        <p:spPr>
          <a:xfrm>
            <a:off x="381000" y="2743200"/>
            <a:ext cx="8382000" cy="3908762"/>
          </a:xfrm>
          <a:prstGeom prst="rect">
            <a:avLst/>
          </a:prstGeom>
          <a:solidFill>
            <a:schemeClr val="tx1"/>
          </a:solidFill>
        </p:spPr>
        <p:txBody>
          <a:bodyPr wrap="square" rtlCol="0">
            <a:spAutoFit/>
          </a:bodyPr>
          <a:lstStyle/>
          <a:p>
            <a:pPr algn="ctr"/>
            <a:endParaRPr lang="en-US" sz="2800" b="1" dirty="0">
              <a:solidFill>
                <a:schemeClr val="bg1"/>
              </a:solidFill>
              <a:effectLst>
                <a:outerShdw blurRad="38100" dist="38100" dir="2700000" algn="tl">
                  <a:srgbClr val="000000">
                    <a:alpha val="43137"/>
                  </a:srgbClr>
                </a:outerShdw>
              </a:effectLst>
            </a:endParaRPr>
          </a:p>
          <a:p>
            <a:pPr algn="ctr"/>
            <a:r>
              <a:rPr lang="en-US" sz="2800" b="1" dirty="0">
                <a:solidFill>
                  <a:schemeClr val="bg1"/>
                </a:solidFill>
                <a:effectLst>
                  <a:outerShdw blurRad="38100" dist="38100" dir="2700000" algn="tl">
                    <a:srgbClr val="000000">
                      <a:alpha val="43137"/>
                    </a:srgbClr>
                  </a:outerShdw>
                </a:effectLst>
              </a:rPr>
              <a:t>David’s 30 Mighty Men</a:t>
            </a:r>
          </a:p>
          <a:p>
            <a:pPr algn="ctr"/>
            <a:r>
              <a:rPr lang="en-US" sz="2400" b="1" dirty="0">
                <a:solidFill>
                  <a:schemeClr val="bg1"/>
                </a:solidFill>
                <a:effectLst>
                  <a:outerShdw blurRad="38100" dist="38100" dir="2700000" algn="tl">
                    <a:srgbClr val="000000">
                      <a:alpha val="43137"/>
                    </a:srgbClr>
                  </a:outerShdw>
                </a:effectLst>
              </a:rPr>
              <a:t>2 Samuel 23</a:t>
            </a:r>
            <a:br>
              <a:rPr lang="en-US" sz="2400" b="1" dirty="0">
                <a:solidFill>
                  <a:schemeClr val="bg1"/>
                </a:solidFill>
                <a:effectLst>
                  <a:outerShdw blurRad="38100" dist="38100" dir="2700000" algn="tl">
                    <a:srgbClr val="000000">
                      <a:alpha val="43137"/>
                    </a:srgbClr>
                  </a:outerShdw>
                </a:effectLst>
              </a:rPr>
            </a:br>
            <a:endParaRPr lang="en-US" sz="2400" b="1" dirty="0">
              <a:solidFill>
                <a:schemeClr val="bg1"/>
              </a:solidFill>
              <a:effectLst>
                <a:outerShdw blurRad="38100" dist="38100" dir="2700000" algn="tl">
                  <a:srgbClr val="000000">
                    <a:alpha val="43137"/>
                  </a:srgbClr>
                </a:outerShdw>
              </a:effectLst>
            </a:endParaRPr>
          </a:p>
          <a:p>
            <a:r>
              <a:rPr lang="en-US" sz="2000" b="1" dirty="0">
                <a:solidFill>
                  <a:schemeClr val="bg1"/>
                </a:solidFill>
                <a:effectLst>
                  <a:outerShdw blurRad="38100" dist="38100" dir="2700000" algn="tl">
                    <a:srgbClr val="000000">
                      <a:alpha val="43137"/>
                    </a:srgbClr>
                  </a:outerShdw>
                </a:effectLst>
              </a:rPr>
              <a:t>23:34	</a:t>
            </a:r>
            <a:r>
              <a:rPr lang="en-US" sz="2400" b="1" u="sng" dirty="0" err="1">
                <a:solidFill>
                  <a:schemeClr val="bg1"/>
                </a:solidFill>
                <a:effectLst>
                  <a:outerShdw blurRad="38100" dist="38100" dir="2700000" algn="tl">
                    <a:srgbClr val="000000">
                      <a:alpha val="43137"/>
                    </a:srgbClr>
                  </a:outerShdw>
                </a:effectLst>
              </a:rPr>
              <a:t>Eliam</a:t>
            </a:r>
            <a:endParaRPr lang="en-US" sz="2400" b="1" dirty="0">
              <a:solidFill>
                <a:schemeClr val="bg1"/>
              </a:solidFill>
              <a:effectLst>
                <a:outerShdw blurRad="38100" dist="38100" dir="2700000" algn="tl">
                  <a:srgbClr val="000000">
                    <a:alpha val="43137"/>
                  </a:srgbClr>
                </a:outerShdw>
              </a:effectLst>
            </a:endParaRPr>
          </a:p>
          <a:p>
            <a:r>
              <a:rPr lang="en-US" sz="2400" b="1" dirty="0">
                <a:solidFill>
                  <a:schemeClr val="bg1"/>
                </a:solidFill>
                <a:effectLst>
                  <a:outerShdw blurRad="38100" dist="38100" dir="2700000" algn="tl">
                    <a:srgbClr val="000000">
                      <a:alpha val="43137"/>
                    </a:srgbClr>
                  </a:outerShdw>
                </a:effectLst>
              </a:rPr>
              <a:t>	</a:t>
            </a:r>
            <a:r>
              <a:rPr lang="en-US" sz="2000" b="1" dirty="0">
                <a:solidFill>
                  <a:schemeClr val="bg1"/>
                </a:solidFill>
                <a:effectLst>
                  <a:outerShdw blurRad="38100" dist="38100" dir="2700000" algn="tl">
                    <a:srgbClr val="000000">
                      <a:alpha val="43137"/>
                    </a:srgbClr>
                  </a:outerShdw>
                </a:effectLst>
              </a:rPr>
              <a:t>(son of </a:t>
            </a:r>
            <a:r>
              <a:rPr lang="en-US" sz="2000" b="1" dirty="0" err="1">
                <a:solidFill>
                  <a:schemeClr val="bg1"/>
                </a:solidFill>
                <a:effectLst>
                  <a:outerShdw blurRad="38100" dist="38100" dir="2700000" algn="tl">
                    <a:srgbClr val="000000">
                      <a:alpha val="43137"/>
                    </a:srgbClr>
                  </a:outerShdw>
                </a:effectLst>
              </a:rPr>
              <a:t>Ahithophel</a:t>
            </a:r>
            <a:r>
              <a:rPr lang="en-US" sz="2000" b="1" dirty="0">
                <a:solidFill>
                  <a:schemeClr val="bg1"/>
                </a:solidFill>
                <a:effectLst>
                  <a:outerShdw blurRad="38100" dist="38100" dir="2700000" algn="tl">
                    <a:srgbClr val="000000">
                      <a:alpha val="43137"/>
                    </a:srgbClr>
                  </a:outerShdw>
                </a:effectLst>
              </a:rPr>
              <a:t> the </a:t>
            </a:r>
            <a:r>
              <a:rPr lang="en-US" sz="2000" b="1" dirty="0" err="1">
                <a:solidFill>
                  <a:schemeClr val="bg1"/>
                </a:solidFill>
                <a:effectLst>
                  <a:outerShdw blurRad="38100" dist="38100" dir="2700000" algn="tl">
                    <a:srgbClr val="000000">
                      <a:alpha val="43137"/>
                    </a:srgbClr>
                  </a:outerShdw>
                </a:effectLst>
              </a:rPr>
              <a:t>Gilonite</a:t>
            </a:r>
            <a:r>
              <a:rPr lang="en-US" sz="2000" b="1" dirty="0">
                <a:solidFill>
                  <a:schemeClr val="bg1"/>
                </a:solidFill>
                <a:effectLst>
                  <a:outerShdw blurRad="38100" dist="38100" dir="2700000" algn="tl">
                    <a:srgbClr val="000000">
                      <a:alpha val="43137"/>
                    </a:srgbClr>
                  </a:outerShdw>
                </a:effectLst>
              </a:rPr>
              <a:t>)</a:t>
            </a:r>
          </a:p>
          <a:p>
            <a:endParaRPr lang="en-US" sz="2400" b="1" dirty="0">
              <a:solidFill>
                <a:schemeClr val="bg1"/>
              </a:solidFill>
              <a:effectLst>
                <a:outerShdw blurRad="38100" dist="38100" dir="2700000" algn="tl">
                  <a:srgbClr val="000000">
                    <a:alpha val="43137"/>
                  </a:srgbClr>
                </a:outerShdw>
              </a:effectLst>
            </a:endParaRPr>
          </a:p>
          <a:p>
            <a:r>
              <a:rPr lang="en-US" sz="2000" b="1" dirty="0">
                <a:solidFill>
                  <a:schemeClr val="bg1"/>
                </a:solidFill>
                <a:effectLst>
                  <a:outerShdw blurRad="38100" dist="38100" dir="2700000" algn="tl">
                    <a:srgbClr val="000000">
                      <a:alpha val="43137"/>
                    </a:srgbClr>
                  </a:outerShdw>
                </a:effectLst>
              </a:rPr>
              <a:t>23:39</a:t>
            </a:r>
            <a:r>
              <a:rPr lang="en-US" sz="2400" b="1" dirty="0">
                <a:solidFill>
                  <a:schemeClr val="bg1"/>
                </a:solidFill>
                <a:effectLst>
                  <a:outerShdw blurRad="38100" dist="38100" dir="2700000" algn="tl">
                    <a:srgbClr val="000000">
                      <a:alpha val="43137"/>
                    </a:srgbClr>
                  </a:outerShdw>
                </a:effectLst>
              </a:rPr>
              <a:t>	</a:t>
            </a:r>
            <a:r>
              <a:rPr lang="en-US" sz="2400" b="1" u="sng" dirty="0">
                <a:solidFill>
                  <a:schemeClr val="bg1"/>
                </a:solidFill>
                <a:effectLst>
                  <a:outerShdw blurRad="38100" dist="38100" dir="2700000" algn="tl">
                    <a:srgbClr val="000000">
                      <a:alpha val="43137"/>
                    </a:srgbClr>
                  </a:outerShdw>
                </a:effectLst>
              </a:rPr>
              <a:t>Uriah </a:t>
            </a:r>
            <a:r>
              <a:rPr lang="en-US" sz="2000" b="1" u="sng" dirty="0">
                <a:solidFill>
                  <a:schemeClr val="bg1"/>
                </a:solidFill>
                <a:effectLst>
                  <a:outerShdw blurRad="38100" dist="38100" dir="2700000" algn="tl">
                    <a:srgbClr val="000000">
                      <a:alpha val="43137"/>
                    </a:srgbClr>
                  </a:outerShdw>
                </a:effectLst>
              </a:rPr>
              <a:t>the </a:t>
            </a:r>
            <a:r>
              <a:rPr lang="en-US" sz="2400" b="1" u="sng" dirty="0">
                <a:solidFill>
                  <a:schemeClr val="bg1"/>
                </a:solidFill>
                <a:effectLst>
                  <a:outerShdw blurRad="38100" dist="38100" dir="2700000" algn="tl">
                    <a:srgbClr val="000000">
                      <a:alpha val="43137"/>
                    </a:srgbClr>
                  </a:outerShdw>
                </a:effectLst>
              </a:rPr>
              <a:t>Hittite</a:t>
            </a:r>
            <a:endParaRPr lang="en-US" sz="2400" b="1" dirty="0">
              <a:solidFill>
                <a:schemeClr val="bg1"/>
              </a:solidFill>
              <a:effectLst>
                <a:outerShdw blurRad="38100" dist="38100" dir="2700000" algn="tl">
                  <a:srgbClr val="000000">
                    <a:alpha val="43137"/>
                  </a:srgbClr>
                </a:outerShdw>
              </a:effectLst>
            </a:endParaRPr>
          </a:p>
          <a:p>
            <a:r>
              <a:rPr lang="en-US" sz="2400" b="1" dirty="0">
                <a:solidFill>
                  <a:schemeClr val="bg1"/>
                </a:solidFill>
                <a:effectLst>
                  <a:outerShdw blurRad="38100" dist="38100" dir="2700000" algn="tl">
                    <a:srgbClr val="000000">
                      <a:alpha val="43137"/>
                    </a:srgbClr>
                  </a:outerShdw>
                </a:effectLst>
              </a:rPr>
              <a:t>	</a:t>
            </a:r>
            <a:r>
              <a:rPr lang="en-US" sz="2000" b="1" dirty="0">
                <a:solidFill>
                  <a:schemeClr val="bg1"/>
                </a:solidFill>
                <a:effectLst>
                  <a:outerShdw blurRad="38100" dist="38100" dir="2700000" algn="tl">
                    <a:srgbClr val="000000">
                      <a:alpha val="43137"/>
                    </a:srgbClr>
                  </a:outerShdw>
                </a:effectLst>
              </a:rPr>
              <a:t>(whose wife Bathsheba, was the daughter of </a:t>
            </a:r>
            <a:r>
              <a:rPr lang="en-US" sz="2000" b="1" dirty="0" err="1">
                <a:solidFill>
                  <a:schemeClr val="bg1"/>
                </a:solidFill>
                <a:effectLst>
                  <a:outerShdw blurRad="38100" dist="38100" dir="2700000" algn="tl">
                    <a:srgbClr val="000000">
                      <a:alpha val="43137"/>
                    </a:srgbClr>
                  </a:outerShdw>
                </a:effectLst>
              </a:rPr>
              <a:t>Eliam</a:t>
            </a:r>
            <a:r>
              <a:rPr lang="en-US" sz="2000" b="1" dirty="0">
                <a:solidFill>
                  <a:schemeClr val="bg1"/>
                </a:solidFill>
                <a:effectLst>
                  <a:outerShdw blurRad="38100" dist="38100" dir="2700000" algn="tl">
                    <a:srgbClr val="000000">
                      <a:alpha val="43137"/>
                    </a:srgbClr>
                  </a:outerShdw>
                </a:effectLst>
              </a:rPr>
              <a:t>)</a:t>
            </a:r>
          </a:p>
          <a:p>
            <a:endParaRPr lang="en-US" sz="2400" b="1" dirty="0">
              <a:solidFill>
                <a:schemeClr val="bg1"/>
              </a:solidFill>
              <a:effectLst>
                <a:outerShdw blurRad="38100" dist="38100" dir="2700000" algn="tl">
                  <a:srgbClr val="000000">
                    <a:alpha val="43137"/>
                  </a:srgbClr>
                </a:outerShdw>
              </a:effectLst>
            </a:endParaRPr>
          </a:p>
        </p:txBody>
      </p:sp>
      <p:sp>
        <p:nvSpPr>
          <p:cNvPr id="9" name="TextBox 8"/>
          <p:cNvSpPr txBox="1"/>
          <p:nvPr/>
        </p:nvSpPr>
        <p:spPr>
          <a:xfrm>
            <a:off x="381000" y="2743200"/>
            <a:ext cx="8382000" cy="3908762"/>
          </a:xfrm>
          <a:prstGeom prst="rect">
            <a:avLst/>
          </a:prstGeom>
          <a:solidFill>
            <a:schemeClr val="tx1"/>
          </a:solidFill>
        </p:spPr>
        <p:txBody>
          <a:bodyPr wrap="square" rtlCol="0">
            <a:spAutoFit/>
          </a:bodyPr>
          <a:lstStyle/>
          <a:p>
            <a:pPr algn="ctr"/>
            <a:endParaRPr lang="en-US" sz="2800" b="1" dirty="0">
              <a:solidFill>
                <a:schemeClr val="bg1"/>
              </a:solidFill>
              <a:effectLst>
                <a:outerShdw blurRad="38100" dist="38100" dir="2700000" algn="tl">
                  <a:srgbClr val="000000">
                    <a:alpha val="43137"/>
                  </a:srgbClr>
                </a:outerShdw>
              </a:effectLst>
            </a:endParaRPr>
          </a:p>
          <a:p>
            <a:pPr algn="ctr"/>
            <a:r>
              <a:rPr lang="en-US" sz="2800" b="1" dirty="0">
                <a:solidFill>
                  <a:schemeClr val="bg1"/>
                </a:solidFill>
                <a:effectLst>
                  <a:outerShdw blurRad="38100" dist="38100" dir="2700000" algn="tl">
                    <a:srgbClr val="000000">
                      <a:alpha val="43137"/>
                    </a:srgbClr>
                  </a:outerShdw>
                </a:effectLst>
              </a:rPr>
              <a:t>David’s </a:t>
            </a:r>
            <a:r>
              <a:rPr lang="en-US" sz="2800" b="1" dirty="0">
                <a:solidFill>
                  <a:srgbClr val="FFFF00"/>
                </a:solidFill>
                <a:effectLst>
                  <a:outerShdw blurRad="38100" dist="38100" dir="2700000" algn="tl">
                    <a:srgbClr val="000000">
                      <a:alpha val="43137"/>
                    </a:srgbClr>
                  </a:outerShdw>
                </a:effectLst>
              </a:rPr>
              <a:t>30 Mighty Men</a:t>
            </a:r>
          </a:p>
          <a:p>
            <a:pPr algn="ctr"/>
            <a:r>
              <a:rPr lang="en-US" sz="2400" b="1" dirty="0">
                <a:solidFill>
                  <a:schemeClr val="bg1"/>
                </a:solidFill>
                <a:effectLst>
                  <a:outerShdw blurRad="38100" dist="38100" dir="2700000" algn="tl">
                    <a:srgbClr val="000000">
                      <a:alpha val="43137"/>
                    </a:srgbClr>
                  </a:outerShdw>
                </a:effectLst>
              </a:rPr>
              <a:t>2 Samuel 23</a:t>
            </a:r>
            <a:br>
              <a:rPr lang="en-US" sz="2400" b="1" dirty="0">
                <a:solidFill>
                  <a:schemeClr val="bg1"/>
                </a:solidFill>
                <a:effectLst>
                  <a:outerShdw blurRad="38100" dist="38100" dir="2700000" algn="tl">
                    <a:srgbClr val="000000">
                      <a:alpha val="43137"/>
                    </a:srgbClr>
                  </a:outerShdw>
                </a:effectLst>
              </a:rPr>
            </a:br>
            <a:endParaRPr lang="en-US" sz="2400" b="1" dirty="0">
              <a:solidFill>
                <a:schemeClr val="bg1"/>
              </a:solidFill>
              <a:effectLst>
                <a:outerShdw blurRad="38100" dist="38100" dir="2700000" algn="tl">
                  <a:srgbClr val="000000">
                    <a:alpha val="43137"/>
                  </a:srgbClr>
                </a:outerShdw>
              </a:effectLst>
            </a:endParaRPr>
          </a:p>
          <a:p>
            <a:r>
              <a:rPr lang="en-US" sz="2400" b="1" dirty="0">
                <a:solidFill>
                  <a:schemeClr val="bg1"/>
                </a:solidFill>
                <a:effectLst>
                  <a:outerShdw blurRad="38100" dist="38100" dir="2700000" algn="tl">
                    <a:srgbClr val="000000">
                      <a:alpha val="43137"/>
                    </a:srgbClr>
                  </a:outerShdw>
                </a:effectLst>
              </a:rPr>
              <a:t>					</a:t>
            </a:r>
            <a:r>
              <a:rPr lang="en-US" sz="2400" b="1" dirty="0" err="1">
                <a:solidFill>
                  <a:schemeClr val="bg1"/>
                </a:solidFill>
                <a:effectLst>
                  <a:outerShdw blurRad="38100" dist="38100" dir="2700000" algn="tl">
                    <a:srgbClr val="000000">
                      <a:alpha val="43137"/>
                    </a:srgbClr>
                  </a:outerShdw>
                </a:effectLst>
              </a:rPr>
              <a:t>Ahithophel</a:t>
            </a:r>
            <a:r>
              <a:rPr lang="en-US" sz="2400" b="1" dirty="0">
                <a:solidFill>
                  <a:schemeClr val="bg1"/>
                </a:solidFill>
                <a:effectLst>
                  <a:outerShdw blurRad="38100" dist="38100" dir="2700000" algn="tl">
                    <a:srgbClr val="000000">
                      <a:alpha val="43137"/>
                    </a:srgbClr>
                  </a:outerShdw>
                </a:effectLst>
              </a:rPr>
              <a:t> the </a:t>
            </a:r>
            <a:r>
              <a:rPr lang="en-US" sz="2400" b="1" dirty="0" err="1">
                <a:solidFill>
                  <a:schemeClr val="bg1"/>
                </a:solidFill>
                <a:effectLst>
                  <a:outerShdw blurRad="38100" dist="38100" dir="2700000" algn="tl">
                    <a:srgbClr val="000000">
                      <a:alpha val="43137"/>
                    </a:srgbClr>
                  </a:outerShdw>
                </a:effectLst>
              </a:rPr>
              <a:t>Gilonite</a:t>
            </a:r>
            <a:endParaRPr lang="en-US" sz="2400" b="1" dirty="0">
              <a:solidFill>
                <a:schemeClr val="bg1"/>
              </a:solidFill>
              <a:effectLst>
                <a:outerShdw blurRad="38100" dist="38100" dir="2700000" algn="tl">
                  <a:srgbClr val="000000">
                    <a:alpha val="43137"/>
                  </a:srgbClr>
                </a:outerShdw>
              </a:effectLst>
            </a:endParaRPr>
          </a:p>
          <a:p>
            <a:endParaRPr lang="en-US" sz="2400" b="1" dirty="0">
              <a:solidFill>
                <a:schemeClr val="bg1"/>
              </a:solidFill>
              <a:effectLst>
                <a:outerShdw blurRad="38100" dist="38100" dir="2700000" algn="tl">
                  <a:srgbClr val="000000">
                    <a:alpha val="43137"/>
                  </a:srgbClr>
                </a:outerShdw>
              </a:effectLst>
            </a:endParaRPr>
          </a:p>
          <a:p>
            <a:r>
              <a:rPr lang="en-US" sz="2400" b="1" dirty="0">
                <a:solidFill>
                  <a:schemeClr val="bg1"/>
                </a:solidFill>
                <a:effectLst>
                  <a:outerShdw blurRad="38100" dist="38100" dir="2700000" algn="tl">
                    <a:srgbClr val="000000">
                      <a:alpha val="43137"/>
                    </a:srgbClr>
                  </a:outerShdw>
                </a:effectLst>
              </a:rPr>
              <a:t>	</a:t>
            </a:r>
            <a:r>
              <a:rPr lang="en-US" sz="2400" b="1" dirty="0">
                <a:solidFill>
                  <a:srgbClr val="FFFF00"/>
                </a:solidFill>
                <a:effectLst>
                  <a:outerShdw blurRad="38100" dist="38100" dir="2700000" algn="tl">
                    <a:srgbClr val="000000">
                      <a:alpha val="43137"/>
                    </a:srgbClr>
                  </a:outerShdw>
                </a:effectLst>
              </a:rPr>
              <a:t>Uriah the Hittite</a:t>
            </a:r>
            <a:r>
              <a:rPr lang="en-US" sz="2400" b="1" dirty="0">
                <a:solidFill>
                  <a:schemeClr val="bg1"/>
                </a:solidFill>
                <a:effectLst>
                  <a:outerShdw blurRad="38100" dist="38100" dir="2700000" algn="tl">
                    <a:srgbClr val="000000">
                      <a:alpha val="43137"/>
                    </a:srgbClr>
                  </a:outerShdw>
                </a:effectLst>
              </a:rPr>
              <a:t>	    		</a:t>
            </a:r>
            <a:r>
              <a:rPr lang="en-US" sz="2400" b="1" dirty="0" err="1">
                <a:solidFill>
                  <a:srgbClr val="FFFF00"/>
                </a:solidFill>
                <a:effectLst>
                  <a:outerShdw blurRad="38100" dist="38100" dir="2700000" algn="tl">
                    <a:srgbClr val="000000">
                      <a:alpha val="43137"/>
                    </a:srgbClr>
                  </a:outerShdw>
                </a:effectLst>
              </a:rPr>
              <a:t>Eliam</a:t>
            </a:r>
            <a:endParaRPr lang="en-US" sz="2400" b="1" dirty="0">
              <a:solidFill>
                <a:srgbClr val="FFFF00"/>
              </a:solidFill>
              <a:effectLst>
                <a:outerShdw blurRad="38100" dist="38100" dir="2700000" algn="tl">
                  <a:srgbClr val="000000">
                    <a:alpha val="43137"/>
                  </a:srgbClr>
                </a:outerShdw>
              </a:effectLst>
            </a:endParaRPr>
          </a:p>
          <a:p>
            <a:endParaRPr lang="en-US" sz="2400" b="1" dirty="0">
              <a:solidFill>
                <a:schemeClr val="bg1"/>
              </a:solidFill>
              <a:effectLst>
                <a:outerShdw blurRad="38100" dist="38100" dir="2700000" algn="tl">
                  <a:srgbClr val="000000">
                    <a:alpha val="43137"/>
                  </a:srgbClr>
                </a:outerShdw>
              </a:effectLst>
            </a:endParaRPr>
          </a:p>
          <a:p>
            <a:r>
              <a:rPr lang="en-US" sz="2400" b="1" dirty="0">
                <a:solidFill>
                  <a:schemeClr val="bg1"/>
                </a:solidFill>
                <a:effectLst>
                  <a:outerShdw blurRad="38100" dist="38100" dir="2700000" algn="tl">
                    <a:srgbClr val="000000">
                      <a:alpha val="43137"/>
                    </a:srgbClr>
                  </a:outerShdw>
                </a:effectLst>
              </a:rPr>
              <a:t>					           Bathsheba</a:t>
            </a:r>
          </a:p>
          <a:p>
            <a:endParaRPr lang="en-US" sz="2400" b="1" dirty="0">
              <a:solidFill>
                <a:schemeClr val="bg1"/>
              </a:solidFill>
              <a:effectLst>
                <a:outerShdw blurRad="38100" dist="38100" dir="2700000" algn="tl">
                  <a:srgbClr val="000000">
                    <a:alpha val="43137"/>
                  </a:srgbClr>
                </a:outerShdw>
              </a:effectLst>
            </a:endParaRPr>
          </a:p>
        </p:txBody>
      </p:sp>
      <p:sp>
        <p:nvSpPr>
          <p:cNvPr id="10" name="Down Arrow 9"/>
          <p:cNvSpPr/>
          <p:nvPr/>
        </p:nvSpPr>
        <p:spPr>
          <a:xfrm>
            <a:off x="6172200" y="4724400"/>
            <a:ext cx="304800" cy="457200"/>
          </a:xfrm>
          <a:prstGeom prst="down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6172200" y="5410200"/>
            <a:ext cx="304800" cy="457200"/>
          </a:xfrm>
          <a:prstGeom prst="down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rot="940634">
            <a:off x="3496919" y="5514156"/>
            <a:ext cx="2455568" cy="369332"/>
          </a:xfrm>
          <a:prstGeom prst="rect">
            <a:avLst/>
          </a:prstGeom>
          <a:noFill/>
        </p:spPr>
        <p:txBody>
          <a:bodyPr wrap="square" rtlCol="0">
            <a:spAutoFit/>
          </a:bodyPr>
          <a:lstStyle/>
          <a:p>
            <a:r>
              <a:rPr lang="en-US" b="1" i="1" dirty="0">
                <a:solidFill>
                  <a:schemeClr val="bg1"/>
                </a:solidFill>
              </a:rPr>
              <a:t>………….married…………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par>
                                <p:cTn id="8" presetID="63" presetClass="path" presetSubtype="0" accel="50000" decel="50000" fill="hold" grpId="0" nodeType="withEffect">
                                  <p:stCondLst>
                                    <p:cond delay="0"/>
                                  </p:stCondLst>
                                  <p:childTnLst>
                                    <p:animMotion origin="layout" path="M 0 0  L 0.25 0  E" pathEditMode="relative" ptsTypes="">
                                      <p:cBhvr>
                                        <p:cTn id="9" dur="2000" fill="hold"/>
                                        <p:tgtEl>
                                          <p:spTgt spid="5"/>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bg/>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8">
                                            <p:txEl>
                                              <p:pRg st="1" end="1"/>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9">
                                            <p:bg/>
                                          </p:spTgt>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9">
                                            <p:txEl>
                                              <p:pRg st="1" end="1"/>
                                            </p:txEl>
                                          </p:spTgt>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9">
                                            <p:txEl>
                                              <p:pRg st="2" end="2"/>
                                            </p:txEl>
                                          </p:spTgt>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9">
                                            <p:txEl>
                                              <p:pRg st="3" end="3"/>
                                            </p:txEl>
                                          </p:spTgt>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9">
                                            <p:txEl>
                                              <p:pRg st="7" end="7"/>
                                            </p:txEl>
                                          </p:spTgt>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0"/>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1"/>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1" nodeType="clickEffect">
                                  <p:stCondLst>
                                    <p:cond delay="0"/>
                                  </p:stCondLst>
                                  <p:childTnLst>
                                    <p:set>
                                      <p:cBhvr>
                                        <p:cTn id="61" dur="1" fill="hold">
                                          <p:stCondLst>
                                            <p:cond delay="0"/>
                                          </p:stCondLst>
                                        </p:cTn>
                                        <p:tgtEl>
                                          <p:spTgt spid="9">
                                            <p:txEl>
                                              <p:pRg st="1" end="1"/>
                                            </p:txEl>
                                          </p:spTgt>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9">
                                            <p:txEl>
                                              <p:pRg st="2" end="2"/>
                                            </p:txEl>
                                          </p:spTgt>
                                        </p:tgtEl>
                                        <p:attrNameLst>
                                          <p:attrName>style.visibility</p:attrName>
                                        </p:attrNameLst>
                                      </p:cBhvr>
                                      <p:to>
                                        <p:strVal val="hidden"/>
                                      </p:to>
                                    </p:set>
                                  </p:childTnLst>
                                </p:cTn>
                              </p:par>
                              <p:par>
                                <p:cTn id="64" presetID="1" presetClass="exit" presetSubtype="0" fill="hold" grpId="1" nodeType="withEffect">
                                  <p:stCondLst>
                                    <p:cond delay="0"/>
                                  </p:stCondLst>
                                  <p:childTnLst>
                                    <p:set>
                                      <p:cBhvr>
                                        <p:cTn id="65" dur="1" fill="hold">
                                          <p:stCondLst>
                                            <p:cond delay="0"/>
                                          </p:stCondLst>
                                        </p:cTn>
                                        <p:tgtEl>
                                          <p:spTgt spid="9">
                                            <p:txEl>
                                              <p:pRg st="3" end="3"/>
                                            </p:txEl>
                                          </p:spTgt>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9">
                                            <p:txEl>
                                              <p:pRg st="5" end="5"/>
                                            </p:txEl>
                                          </p:spTgt>
                                        </p:tgtEl>
                                        <p:attrNameLst>
                                          <p:attrName>style.visibility</p:attrName>
                                        </p:attrNameLst>
                                      </p:cBhvr>
                                      <p:to>
                                        <p:strVal val="hidden"/>
                                      </p:to>
                                    </p:set>
                                  </p:childTnLst>
                                </p:cTn>
                              </p:par>
                              <p:par>
                                <p:cTn id="68" presetID="1" presetClass="exit" presetSubtype="0" fill="hold" grpId="1" nodeType="withEffect">
                                  <p:stCondLst>
                                    <p:cond delay="0"/>
                                  </p:stCondLst>
                                  <p:childTnLst>
                                    <p:set>
                                      <p:cBhvr>
                                        <p:cTn id="69" dur="1" fill="hold">
                                          <p:stCondLst>
                                            <p:cond delay="0"/>
                                          </p:stCondLst>
                                        </p:cTn>
                                        <p:tgtEl>
                                          <p:spTgt spid="9">
                                            <p:txEl>
                                              <p:pRg st="7" end="7"/>
                                            </p:txEl>
                                          </p:spTgt>
                                        </p:tgtEl>
                                        <p:attrNameLst>
                                          <p:attrName>style.visibility</p:attrName>
                                        </p:attrNameLst>
                                      </p:cBhvr>
                                      <p:to>
                                        <p:strVal val="hidden"/>
                                      </p:to>
                                    </p:set>
                                  </p:childTnLst>
                                </p:cTn>
                              </p:par>
                              <p:par>
                                <p:cTn id="70" presetID="1" presetClass="exit" presetSubtype="0" fill="hold" grpId="1" nodeType="withEffect">
                                  <p:stCondLst>
                                    <p:cond delay="0"/>
                                  </p:stCondLst>
                                  <p:childTnLst>
                                    <p:set>
                                      <p:cBhvr>
                                        <p:cTn id="71" dur="1" fill="hold">
                                          <p:stCondLst>
                                            <p:cond delay="0"/>
                                          </p:stCondLst>
                                        </p:cTn>
                                        <p:tgtEl>
                                          <p:spTgt spid="9">
                                            <p:bg/>
                                          </p:spTgt>
                                        </p:tgtEl>
                                        <p:attrNameLst>
                                          <p:attrName>style.visibility</p:attrName>
                                        </p:attrNameLst>
                                      </p:cBhvr>
                                      <p:to>
                                        <p:strVal val="hidden"/>
                                      </p:to>
                                    </p:set>
                                  </p:childTnLst>
                                </p:cTn>
                              </p:par>
                              <p:par>
                                <p:cTn id="72" presetID="1" presetClass="exit" presetSubtype="0" fill="hold" grpId="1" nodeType="withEffect">
                                  <p:stCondLst>
                                    <p:cond delay="0"/>
                                  </p:stCondLst>
                                  <p:childTnLst>
                                    <p:set>
                                      <p:cBhvr>
                                        <p:cTn id="73" dur="1" fill="hold">
                                          <p:stCondLst>
                                            <p:cond delay="0"/>
                                          </p:stCondLst>
                                        </p:cTn>
                                        <p:tgtEl>
                                          <p:spTgt spid="8">
                                            <p:txEl>
                                              <p:pRg st="1" end="1"/>
                                            </p:txEl>
                                          </p:spTgt>
                                        </p:tgtEl>
                                        <p:attrNameLst>
                                          <p:attrName>style.visibility</p:attrName>
                                        </p:attrNameLst>
                                      </p:cBhvr>
                                      <p:to>
                                        <p:strVal val="hidden"/>
                                      </p:to>
                                    </p:set>
                                  </p:childTnLst>
                                </p:cTn>
                              </p:par>
                              <p:par>
                                <p:cTn id="74" presetID="1" presetClass="exit" presetSubtype="0" fill="hold" grpId="1" nodeType="withEffect">
                                  <p:stCondLst>
                                    <p:cond delay="0"/>
                                  </p:stCondLst>
                                  <p:childTnLst>
                                    <p:set>
                                      <p:cBhvr>
                                        <p:cTn id="75" dur="1" fill="hold">
                                          <p:stCondLst>
                                            <p:cond delay="0"/>
                                          </p:stCondLst>
                                        </p:cTn>
                                        <p:tgtEl>
                                          <p:spTgt spid="8">
                                            <p:txEl>
                                              <p:pRg st="2" end="2"/>
                                            </p:txEl>
                                          </p:spTgt>
                                        </p:tgtEl>
                                        <p:attrNameLst>
                                          <p:attrName>style.visibility</p:attrName>
                                        </p:attrNameLst>
                                      </p:cBhvr>
                                      <p:to>
                                        <p:strVal val="hidden"/>
                                      </p:to>
                                    </p:set>
                                  </p:childTnLst>
                                </p:cTn>
                              </p:par>
                              <p:par>
                                <p:cTn id="76" presetID="1" presetClass="exit" presetSubtype="0" fill="hold" grpId="1" nodeType="withEffect">
                                  <p:stCondLst>
                                    <p:cond delay="0"/>
                                  </p:stCondLst>
                                  <p:childTnLst>
                                    <p:set>
                                      <p:cBhvr>
                                        <p:cTn id="77" dur="1" fill="hold">
                                          <p:stCondLst>
                                            <p:cond delay="0"/>
                                          </p:stCondLst>
                                        </p:cTn>
                                        <p:tgtEl>
                                          <p:spTgt spid="8">
                                            <p:txEl>
                                              <p:pRg st="3" end="3"/>
                                            </p:txEl>
                                          </p:spTgt>
                                        </p:tgtEl>
                                        <p:attrNameLst>
                                          <p:attrName>style.visibility</p:attrName>
                                        </p:attrNameLst>
                                      </p:cBhvr>
                                      <p:to>
                                        <p:strVal val="hidden"/>
                                      </p:to>
                                    </p:set>
                                  </p:childTnLst>
                                </p:cTn>
                              </p:par>
                              <p:par>
                                <p:cTn id="78" presetID="1" presetClass="exit" presetSubtype="0" fill="hold" grpId="1" nodeType="withEffect">
                                  <p:stCondLst>
                                    <p:cond delay="0"/>
                                  </p:stCondLst>
                                  <p:childTnLst>
                                    <p:set>
                                      <p:cBhvr>
                                        <p:cTn id="79" dur="1" fill="hold">
                                          <p:stCondLst>
                                            <p:cond delay="0"/>
                                          </p:stCondLst>
                                        </p:cTn>
                                        <p:tgtEl>
                                          <p:spTgt spid="8">
                                            <p:txEl>
                                              <p:pRg st="4" end="4"/>
                                            </p:txEl>
                                          </p:spTgt>
                                        </p:tgtEl>
                                        <p:attrNameLst>
                                          <p:attrName>style.visibility</p:attrName>
                                        </p:attrNameLst>
                                      </p:cBhvr>
                                      <p:to>
                                        <p:strVal val="hidden"/>
                                      </p:to>
                                    </p:set>
                                  </p:childTnLst>
                                </p:cTn>
                              </p:par>
                              <p:par>
                                <p:cTn id="80" presetID="1" presetClass="exit" presetSubtype="0" fill="hold" grpId="1" nodeType="withEffect">
                                  <p:stCondLst>
                                    <p:cond delay="0"/>
                                  </p:stCondLst>
                                  <p:childTnLst>
                                    <p:set>
                                      <p:cBhvr>
                                        <p:cTn id="81" dur="1" fill="hold">
                                          <p:stCondLst>
                                            <p:cond delay="0"/>
                                          </p:stCondLst>
                                        </p:cTn>
                                        <p:tgtEl>
                                          <p:spTgt spid="8">
                                            <p:txEl>
                                              <p:pRg st="6" end="6"/>
                                            </p:txEl>
                                          </p:spTgt>
                                        </p:tgtEl>
                                        <p:attrNameLst>
                                          <p:attrName>style.visibility</p:attrName>
                                        </p:attrNameLst>
                                      </p:cBhvr>
                                      <p:to>
                                        <p:strVal val="hidden"/>
                                      </p:to>
                                    </p:set>
                                  </p:childTnLst>
                                </p:cTn>
                              </p:par>
                              <p:par>
                                <p:cTn id="82" presetID="1" presetClass="exit" presetSubtype="0" fill="hold" grpId="1" nodeType="withEffect">
                                  <p:stCondLst>
                                    <p:cond delay="0"/>
                                  </p:stCondLst>
                                  <p:childTnLst>
                                    <p:set>
                                      <p:cBhvr>
                                        <p:cTn id="83" dur="1" fill="hold">
                                          <p:stCondLst>
                                            <p:cond delay="0"/>
                                          </p:stCondLst>
                                        </p:cTn>
                                        <p:tgtEl>
                                          <p:spTgt spid="8">
                                            <p:txEl>
                                              <p:pRg st="7" end="7"/>
                                            </p:txEl>
                                          </p:spTgt>
                                        </p:tgtEl>
                                        <p:attrNameLst>
                                          <p:attrName>style.visibility</p:attrName>
                                        </p:attrNameLst>
                                      </p:cBhvr>
                                      <p:to>
                                        <p:strVal val="hidden"/>
                                      </p:to>
                                    </p:set>
                                  </p:childTnLst>
                                </p:cTn>
                              </p:par>
                              <p:par>
                                <p:cTn id="84" presetID="1" presetClass="exit" presetSubtype="0" fill="hold" grpId="1" nodeType="withEffect">
                                  <p:stCondLst>
                                    <p:cond delay="0"/>
                                  </p:stCondLst>
                                  <p:childTnLst>
                                    <p:set>
                                      <p:cBhvr>
                                        <p:cTn id="85" dur="1" fill="hold">
                                          <p:stCondLst>
                                            <p:cond delay="0"/>
                                          </p:stCondLst>
                                        </p:cTn>
                                        <p:tgtEl>
                                          <p:spTgt spid="8">
                                            <p:bg/>
                                          </p:spTgt>
                                        </p:tgtEl>
                                        <p:attrNameLst>
                                          <p:attrName>style.visibility</p:attrName>
                                        </p:attrNameLst>
                                      </p:cBhvr>
                                      <p:to>
                                        <p:strVal val="hidden"/>
                                      </p:to>
                                    </p:set>
                                  </p:childTnLst>
                                </p:cTn>
                              </p:par>
                              <p:par>
                                <p:cTn id="86" presetID="1" presetClass="exit" presetSubtype="0" fill="hold" grpId="1" nodeType="withEffect">
                                  <p:stCondLst>
                                    <p:cond delay="0"/>
                                  </p:stCondLst>
                                  <p:childTnLst>
                                    <p:set>
                                      <p:cBhvr>
                                        <p:cTn id="87" dur="1" fill="hold">
                                          <p:stCondLst>
                                            <p:cond delay="0"/>
                                          </p:stCondLst>
                                        </p:cTn>
                                        <p:tgtEl>
                                          <p:spTgt spid="10"/>
                                        </p:tgtEl>
                                        <p:attrNameLst>
                                          <p:attrName>style.visibility</p:attrName>
                                        </p:attrNameLst>
                                      </p:cBhvr>
                                      <p:to>
                                        <p:strVal val="hidden"/>
                                      </p:to>
                                    </p:set>
                                  </p:childTnLst>
                                </p:cTn>
                              </p:par>
                              <p:par>
                                <p:cTn id="88" presetID="1" presetClass="exit" presetSubtype="0" fill="hold" grpId="1" nodeType="withEffect">
                                  <p:stCondLst>
                                    <p:cond delay="0"/>
                                  </p:stCondLst>
                                  <p:childTnLst>
                                    <p:set>
                                      <p:cBhvr>
                                        <p:cTn id="89" dur="1" fill="hold">
                                          <p:stCondLst>
                                            <p:cond delay="0"/>
                                          </p:stCondLst>
                                        </p:cTn>
                                        <p:tgtEl>
                                          <p:spTgt spid="11"/>
                                        </p:tgtEl>
                                        <p:attrNameLst>
                                          <p:attrName>style.visibility</p:attrName>
                                        </p:attrNameLst>
                                      </p:cBhvr>
                                      <p:to>
                                        <p:strVal val="hidden"/>
                                      </p:to>
                                    </p:set>
                                  </p:childTnLst>
                                </p:cTn>
                              </p:par>
                              <p:par>
                                <p:cTn id="90" presetID="1" presetClass="exit" presetSubtype="0" fill="hold" grpId="1" nodeType="withEffect">
                                  <p:stCondLst>
                                    <p:cond delay="0"/>
                                  </p:stCondLst>
                                  <p:childTnLst>
                                    <p:set>
                                      <p:cBhvr>
                                        <p:cTn id="91" dur="1" fill="hold">
                                          <p:stCondLst>
                                            <p:cond delay="0"/>
                                          </p:stCondLst>
                                        </p:cTn>
                                        <p:tgtEl>
                                          <p:spTgt spid="12"/>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6"/>
                                        </p:tgtEl>
                                        <p:attrNameLst>
                                          <p:attrName>style.visibility</p:attrName>
                                        </p:attrNameLst>
                                      </p:cBhvr>
                                      <p:to>
                                        <p:strVal val="visible"/>
                                      </p:to>
                                    </p:set>
                                    <p:animEffect transition="in" filter="wipe(left)">
                                      <p:cBhvr>
                                        <p:cTn id="96" dur="2000"/>
                                        <p:tgtEl>
                                          <p:spTgt spid="6"/>
                                        </p:tgtEl>
                                      </p:cBhvr>
                                    </p:animEffect>
                                  </p:childTnLst>
                                </p:cTn>
                              </p:par>
                              <p:par>
                                <p:cTn id="97" presetID="1" presetClass="entr" presetSubtype="0" fill="hold" grpId="1" nodeType="withEffect">
                                  <p:stCondLst>
                                    <p:cond delay="0"/>
                                  </p:stCondLst>
                                  <p:childTnLst>
                                    <p:set>
                                      <p:cBhvr>
                                        <p:cTn id="98" dur="1" fill="hold">
                                          <p:stCondLst>
                                            <p:cond delay="0"/>
                                          </p:stCondLst>
                                        </p:cTn>
                                        <p:tgtEl>
                                          <p:spTgt spid="7"/>
                                        </p:tgtEl>
                                        <p:attrNameLst>
                                          <p:attrName>style.visibility</p:attrName>
                                        </p:attrNameLst>
                                      </p:cBhvr>
                                      <p:to>
                                        <p:strVal val="visible"/>
                                      </p:to>
                                    </p:set>
                                  </p:childTnLst>
                                </p:cTn>
                              </p:par>
                              <p:par>
                                <p:cTn id="99" presetID="63" presetClass="path" presetSubtype="0" accel="50000" decel="50000" fill="hold" grpId="0" nodeType="withEffect">
                                  <p:stCondLst>
                                    <p:cond delay="0"/>
                                  </p:stCondLst>
                                  <p:childTnLst>
                                    <p:animMotion origin="layout" path="M 0 0  L 0.25 0  E" pathEditMode="relative" ptsTypes="">
                                      <p:cBhvr>
                                        <p:cTn id="100" dur="20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7" grpId="1"/>
      <p:bldP spid="8" grpId="0" uiExpand="1" build="p" bldLvl="2" animBg="1"/>
      <p:bldP spid="8" grpId="1" build="allAtOnce" animBg="1"/>
      <p:bldP spid="9" grpId="0" uiExpand="1" build="p" bldLvl="2" animBg="1"/>
      <p:bldP spid="9" grpId="1" build="allAtOnce" animBg="1"/>
      <p:bldP spid="10" grpId="0" animBg="1"/>
      <p:bldP spid="10" grpId="1" animBg="1"/>
      <p:bldP spid="11" grpId="0" animBg="1"/>
      <p:bldP spid="11" grpId="1" animBg="1"/>
      <p:bldP spid="12" grpId="0"/>
      <p:bldP spid="1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76200"/>
            <a:ext cx="5334000" cy="6586418"/>
          </a:xfrm>
          <a:prstGeom prst="rect">
            <a:avLst/>
          </a:prstGeom>
          <a:solidFill>
            <a:schemeClr val="tx1">
              <a:lumMod val="95000"/>
              <a:lumOff val="5000"/>
              <a:alpha val="70000"/>
            </a:schemeClr>
          </a:solidFill>
        </p:spPr>
        <p:txBody>
          <a:bodyPr wrap="square">
            <a:spAutoFit/>
          </a:bodyPr>
          <a:lstStyle/>
          <a:p>
            <a:r>
              <a:rPr lang="en-US" sz="2400" b="1" u="sng" dirty="0">
                <a:solidFill>
                  <a:srgbClr val="FFFF00"/>
                </a:solidFill>
                <a:effectLst>
                  <a:outerShdw blurRad="38100" dist="38100" dir="2700000" algn="tl">
                    <a:srgbClr val="000000">
                      <a:alpha val="43137"/>
                    </a:srgbClr>
                  </a:outerShdw>
                </a:effectLst>
              </a:rPr>
              <a:t>Psalm 41</a:t>
            </a:r>
          </a:p>
          <a:p>
            <a:endParaRPr lang="en-US" sz="2400" b="1" dirty="0">
              <a:solidFill>
                <a:srgbClr val="FFFF00"/>
              </a:solidFill>
              <a:effectLst>
                <a:outerShdw blurRad="38100" dist="38100" dir="2700000" algn="tl">
                  <a:srgbClr val="000000">
                    <a:alpha val="43137"/>
                  </a:srgbClr>
                </a:outerShdw>
              </a:effectLst>
            </a:endParaRPr>
          </a:p>
          <a:p>
            <a:r>
              <a:rPr lang="en-US" sz="2200" b="1" dirty="0">
                <a:solidFill>
                  <a:schemeClr val="bg1"/>
                </a:solidFill>
              </a:rPr>
              <a:t>As for me, I said, “O Lord, be gracious to me;</a:t>
            </a:r>
            <a:br>
              <a:rPr lang="en-US" sz="2200" b="1" dirty="0">
                <a:solidFill>
                  <a:schemeClr val="bg1"/>
                </a:solidFill>
              </a:rPr>
            </a:br>
            <a:r>
              <a:rPr lang="en-US" sz="2200" b="1" dirty="0">
                <a:solidFill>
                  <a:schemeClr val="bg1"/>
                </a:solidFill>
              </a:rPr>
              <a:t>heal me, for I have sinned against you!”</a:t>
            </a:r>
            <a:br>
              <a:rPr lang="en-US" sz="2200" b="1" dirty="0">
                <a:solidFill>
                  <a:schemeClr val="bg1"/>
                </a:solidFill>
              </a:rPr>
            </a:br>
            <a:r>
              <a:rPr lang="en-US" sz="2200" b="1" dirty="0">
                <a:solidFill>
                  <a:schemeClr val="bg1"/>
                </a:solidFill>
              </a:rPr>
              <a:t>My enemies say of me in malice,</a:t>
            </a:r>
            <a:br>
              <a:rPr lang="en-US" sz="2200" b="1" dirty="0">
                <a:solidFill>
                  <a:schemeClr val="bg1"/>
                </a:solidFill>
              </a:rPr>
            </a:br>
            <a:r>
              <a:rPr lang="en-US" sz="2200" b="1" dirty="0">
                <a:solidFill>
                  <a:schemeClr val="bg1"/>
                </a:solidFill>
              </a:rPr>
              <a:t>“When will he die, and his name perish?”</a:t>
            </a:r>
            <a:br>
              <a:rPr lang="en-US" sz="2200" b="1" dirty="0">
                <a:solidFill>
                  <a:schemeClr val="bg1"/>
                </a:solidFill>
              </a:rPr>
            </a:br>
            <a:r>
              <a:rPr lang="en-US" sz="2200" b="1" dirty="0">
                <a:solidFill>
                  <a:schemeClr val="bg1"/>
                </a:solidFill>
              </a:rPr>
              <a:t>And when one comes to see me, he utters empty words,</a:t>
            </a:r>
            <a:br>
              <a:rPr lang="en-US" sz="2200" b="1" dirty="0">
                <a:solidFill>
                  <a:schemeClr val="bg1"/>
                </a:solidFill>
              </a:rPr>
            </a:br>
            <a:r>
              <a:rPr lang="en-US" sz="2200" b="1" dirty="0">
                <a:solidFill>
                  <a:schemeClr val="bg1"/>
                </a:solidFill>
              </a:rPr>
              <a:t>while his heart gathers iniquity;</a:t>
            </a:r>
            <a:br>
              <a:rPr lang="en-US" sz="2200" b="1" dirty="0">
                <a:solidFill>
                  <a:schemeClr val="bg1"/>
                </a:solidFill>
              </a:rPr>
            </a:br>
            <a:r>
              <a:rPr lang="en-US" sz="2200" b="1" dirty="0">
                <a:solidFill>
                  <a:schemeClr val="bg1"/>
                </a:solidFill>
              </a:rPr>
              <a:t>when he goes out, he tells it abroad.</a:t>
            </a:r>
            <a:br>
              <a:rPr lang="en-US" sz="2200" b="1" dirty="0">
                <a:solidFill>
                  <a:schemeClr val="bg1"/>
                </a:solidFill>
              </a:rPr>
            </a:br>
            <a:r>
              <a:rPr lang="en-US" sz="2200" b="1" dirty="0">
                <a:solidFill>
                  <a:schemeClr val="bg1"/>
                </a:solidFill>
              </a:rPr>
              <a:t>All who hate me whisper together about me;</a:t>
            </a:r>
            <a:br>
              <a:rPr lang="en-US" sz="2200" b="1" dirty="0">
                <a:solidFill>
                  <a:schemeClr val="bg1"/>
                </a:solidFill>
              </a:rPr>
            </a:br>
            <a:r>
              <a:rPr lang="en-US" sz="2200" b="1" dirty="0">
                <a:solidFill>
                  <a:schemeClr val="bg1"/>
                </a:solidFill>
              </a:rPr>
              <a:t>they imagine the worst for me.</a:t>
            </a:r>
          </a:p>
          <a:p>
            <a:r>
              <a:rPr lang="en-US" sz="2200" b="1" dirty="0">
                <a:solidFill>
                  <a:schemeClr val="bg1"/>
                </a:solidFill>
              </a:rPr>
              <a:t>They say, “A deadly thing is poured out on him;</a:t>
            </a:r>
            <a:br>
              <a:rPr lang="en-US" sz="2200" b="1" dirty="0">
                <a:solidFill>
                  <a:schemeClr val="bg1"/>
                </a:solidFill>
              </a:rPr>
            </a:br>
            <a:r>
              <a:rPr lang="en-US" sz="2200" b="1" dirty="0">
                <a:solidFill>
                  <a:schemeClr val="bg1"/>
                </a:solidFill>
              </a:rPr>
              <a:t>he will not rise again from where he lies.”</a:t>
            </a:r>
            <a:br>
              <a:rPr lang="en-US" sz="2200" b="1" dirty="0">
                <a:solidFill>
                  <a:schemeClr val="bg1"/>
                </a:solidFill>
              </a:rPr>
            </a:br>
            <a:r>
              <a:rPr lang="en-US" sz="2200" b="1" dirty="0">
                <a:solidFill>
                  <a:schemeClr val="bg1"/>
                </a:solidFill>
              </a:rPr>
              <a:t>Even my close friend in whom I trusted,</a:t>
            </a:r>
            <a:br>
              <a:rPr lang="en-US" sz="2200" b="1" dirty="0">
                <a:solidFill>
                  <a:schemeClr val="bg1"/>
                </a:solidFill>
              </a:rPr>
            </a:br>
            <a:r>
              <a:rPr lang="en-US" sz="2200" b="1" dirty="0">
                <a:solidFill>
                  <a:schemeClr val="bg1"/>
                </a:solidFill>
              </a:rPr>
              <a:t>who ate my bread, has lifted his heel against me.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76200"/>
            <a:ext cx="5334000" cy="6586418"/>
          </a:xfrm>
          <a:prstGeom prst="rect">
            <a:avLst/>
          </a:prstGeom>
          <a:solidFill>
            <a:schemeClr val="tx1">
              <a:lumMod val="95000"/>
              <a:lumOff val="5000"/>
              <a:alpha val="70000"/>
            </a:schemeClr>
          </a:solidFill>
        </p:spPr>
        <p:txBody>
          <a:bodyPr wrap="square">
            <a:spAutoFit/>
          </a:bodyPr>
          <a:lstStyle/>
          <a:p>
            <a:r>
              <a:rPr lang="en-US" sz="2400" b="1" u="sng" dirty="0">
                <a:solidFill>
                  <a:srgbClr val="FFFF00"/>
                </a:solidFill>
                <a:effectLst>
                  <a:outerShdw blurRad="38100" dist="38100" dir="2700000" algn="tl">
                    <a:srgbClr val="000000">
                      <a:alpha val="43137"/>
                    </a:srgbClr>
                  </a:outerShdw>
                </a:effectLst>
              </a:rPr>
              <a:t>Psalm 41</a:t>
            </a:r>
          </a:p>
          <a:p>
            <a:endParaRPr lang="en-US" sz="2400" b="1" dirty="0">
              <a:solidFill>
                <a:srgbClr val="FFFF00"/>
              </a:solidFill>
              <a:effectLst>
                <a:outerShdw blurRad="38100" dist="38100" dir="2700000" algn="tl">
                  <a:srgbClr val="000000">
                    <a:alpha val="43137"/>
                  </a:srgbClr>
                </a:outerShdw>
              </a:effectLst>
            </a:endParaRPr>
          </a:p>
          <a:p>
            <a:r>
              <a:rPr lang="en-US" sz="2200" b="1" dirty="0">
                <a:solidFill>
                  <a:schemeClr val="bg1"/>
                </a:solidFill>
              </a:rPr>
              <a:t>As for me, I said, “O Lord, be gracious to me;</a:t>
            </a:r>
            <a:br>
              <a:rPr lang="en-US" sz="2200" b="1" dirty="0">
                <a:solidFill>
                  <a:schemeClr val="bg1"/>
                </a:solidFill>
              </a:rPr>
            </a:br>
            <a:r>
              <a:rPr lang="en-US" sz="2200" b="1" dirty="0">
                <a:solidFill>
                  <a:schemeClr val="bg1"/>
                </a:solidFill>
              </a:rPr>
              <a:t>heal me, for </a:t>
            </a:r>
            <a:r>
              <a:rPr lang="en-US" sz="2200" b="1" u="sng" dirty="0">
                <a:solidFill>
                  <a:srgbClr val="FFFF00"/>
                </a:solidFill>
              </a:rPr>
              <a:t>I have sinned against you</a:t>
            </a:r>
            <a:r>
              <a:rPr lang="en-US" sz="2200" b="1" dirty="0">
                <a:solidFill>
                  <a:schemeClr val="bg1"/>
                </a:solidFill>
              </a:rPr>
              <a:t>!”</a:t>
            </a:r>
            <a:br>
              <a:rPr lang="en-US" sz="2200" b="1" dirty="0">
                <a:solidFill>
                  <a:schemeClr val="bg1"/>
                </a:solidFill>
              </a:rPr>
            </a:br>
            <a:r>
              <a:rPr lang="en-US" sz="2200" b="1" dirty="0">
                <a:solidFill>
                  <a:schemeClr val="bg1"/>
                </a:solidFill>
              </a:rPr>
              <a:t>My enemies say of me in malice,</a:t>
            </a:r>
            <a:br>
              <a:rPr lang="en-US" sz="2200" b="1" dirty="0">
                <a:solidFill>
                  <a:schemeClr val="bg1"/>
                </a:solidFill>
              </a:rPr>
            </a:br>
            <a:r>
              <a:rPr lang="en-US" sz="2200" b="1" dirty="0">
                <a:solidFill>
                  <a:schemeClr val="bg1"/>
                </a:solidFill>
              </a:rPr>
              <a:t>“When will he die, and his name perish?”</a:t>
            </a:r>
            <a:br>
              <a:rPr lang="en-US" sz="2200" b="1" dirty="0">
                <a:solidFill>
                  <a:schemeClr val="bg1"/>
                </a:solidFill>
              </a:rPr>
            </a:br>
            <a:r>
              <a:rPr lang="en-US" sz="2200" b="1" dirty="0">
                <a:solidFill>
                  <a:schemeClr val="bg1"/>
                </a:solidFill>
              </a:rPr>
              <a:t>And when one comes to see me, he utters empty words,</a:t>
            </a:r>
            <a:br>
              <a:rPr lang="en-US" sz="2200" b="1" dirty="0">
                <a:solidFill>
                  <a:schemeClr val="bg1"/>
                </a:solidFill>
              </a:rPr>
            </a:br>
            <a:r>
              <a:rPr lang="en-US" sz="2200" b="1" dirty="0">
                <a:solidFill>
                  <a:schemeClr val="bg1"/>
                </a:solidFill>
              </a:rPr>
              <a:t>while his heart gathers iniquity;</a:t>
            </a:r>
            <a:br>
              <a:rPr lang="en-US" sz="2200" b="1" dirty="0">
                <a:solidFill>
                  <a:schemeClr val="bg1"/>
                </a:solidFill>
              </a:rPr>
            </a:br>
            <a:r>
              <a:rPr lang="en-US" sz="2200" b="1" dirty="0">
                <a:solidFill>
                  <a:schemeClr val="bg1"/>
                </a:solidFill>
              </a:rPr>
              <a:t>when he goes out, he tells it abroad.</a:t>
            </a:r>
            <a:br>
              <a:rPr lang="en-US" sz="2200" b="1" dirty="0">
                <a:solidFill>
                  <a:schemeClr val="bg1"/>
                </a:solidFill>
              </a:rPr>
            </a:br>
            <a:r>
              <a:rPr lang="en-US" sz="2200" b="1" dirty="0">
                <a:solidFill>
                  <a:schemeClr val="bg1"/>
                </a:solidFill>
              </a:rPr>
              <a:t>All who hate me whisper together about me;</a:t>
            </a:r>
            <a:br>
              <a:rPr lang="en-US" sz="2200" b="1" dirty="0">
                <a:solidFill>
                  <a:schemeClr val="bg1"/>
                </a:solidFill>
              </a:rPr>
            </a:br>
            <a:r>
              <a:rPr lang="en-US" sz="2200" b="1" dirty="0">
                <a:solidFill>
                  <a:schemeClr val="bg1"/>
                </a:solidFill>
              </a:rPr>
              <a:t>they imagine the worst for me.</a:t>
            </a:r>
          </a:p>
          <a:p>
            <a:r>
              <a:rPr lang="en-US" sz="2200" b="1" dirty="0">
                <a:solidFill>
                  <a:schemeClr val="bg1"/>
                </a:solidFill>
              </a:rPr>
              <a:t>They say, “A deadly thing is poured out on him;</a:t>
            </a:r>
            <a:br>
              <a:rPr lang="en-US" sz="2200" b="1" dirty="0">
                <a:solidFill>
                  <a:schemeClr val="bg1"/>
                </a:solidFill>
              </a:rPr>
            </a:br>
            <a:r>
              <a:rPr lang="en-US" sz="2200" b="1" dirty="0">
                <a:solidFill>
                  <a:schemeClr val="bg1"/>
                </a:solidFill>
              </a:rPr>
              <a:t>he will not rise again from where he lies.”</a:t>
            </a:r>
            <a:br>
              <a:rPr lang="en-US" sz="2200" b="1" dirty="0">
                <a:solidFill>
                  <a:schemeClr val="bg1"/>
                </a:solidFill>
              </a:rPr>
            </a:br>
            <a:r>
              <a:rPr lang="en-US" sz="2200" b="1" dirty="0">
                <a:solidFill>
                  <a:schemeClr val="bg1"/>
                </a:solidFill>
              </a:rPr>
              <a:t>Even my close friend in whom I trusted,</a:t>
            </a:r>
            <a:br>
              <a:rPr lang="en-US" sz="2200" b="1" dirty="0">
                <a:solidFill>
                  <a:schemeClr val="bg1"/>
                </a:solidFill>
              </a:rPr>
            </a:br>
            <a:r>
              <a:rPr lang="en-US" sz="2200" b="1" dirty="0">
                <a:solidFill>
                  <a:schemeClr val="bg1"/>
                </a:solidFill>
              </a:rPr>
              <a:t>who ate my bread, has lifted his heel against me.</a:t>
            </a:r>
          </a:p>
        </p:txBody>
      </p:sp>
      <p:sp>
        <p:nvSpPr>
          <p:cNvPr id="7" name="Rectangle 6"/>
          <p:cNvSpPr/>
          <p:nvPr/>
        </p:nvSpPr>
        <p:spPr>
          <a:xfrm>
            <a:off x="5715000" y="609600"/>
            <a:ext cx="2667000" cy="2308324"/>
          </a:xfrm>
          <a:prstGeom prst="rect">
            <a:avLst/>
          </a:prstGeom>
          <a:solidFill>
            <a:schemeClr val="bg1"/>
          </a:solidFill>
          <a:ln>
            <a:solidFill>
              <a:schemeClr val="tx1"/>
            </a:solidFill>
          </a:ln>
          <a:effectLst>
            <a:outerShdw blurRad="50800" dist="381000" dir="2700000" algn="tl" rotWithShape="0">
              <a:prstClr val="black">
                <a:alpha val="40000"/>
              </a:prstClr>
            </a:outerShdw>
          </a:effectLst>
        </p:spPr>
        <p:txBody>
          <a:bodyPr wrap="square">
            <a:spAutoFit/>
          </a:bodyPr>
          <a:lstStyle/>
          <a:p>
            <a:r>
              <a:rPr lang="en-US" sz="2400" b="1" i="1" u="sng" dirty="0">
                <a:effectLst>
                  <a:outerShdw blurRad="38100" dist="38100" dir="2700000" algn="tl">
                    <a:srgbClr val="000000">
                      <a:alpha val="43137"/>
                    </a:srgbClr>
                  </a:outerShdw>
                </a:effectLst>
              </a:rPr>
              <a:t>2 Sam. 16:11</a:t>
            </a:r>
          </a:p>
          <a:p>
            <a:endParaRPr lang="en-US" sz="2400" b="1" i="1" u="sng" dirty="0">
              <a:effectLst>
                <a:outerShdw blurRad="38100" dist="38100" dir="2700000" algn="tl">
                  <a:srgbClr val="000000">
                    <a:alpha val="43137"/>
                  </a:srgbClr>
                </a:outerShdw>
              </a:effectLst>
            </a:endParaRPr>
          </a:p>
          <a:p>
            <a:r>
              <a:rPr lang="en-US" sz="2400" b="1" dirty="0"/>
              <a:t>“Leave him alone, and let him curse, for the Lord has told him to.”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76200"/>
            <a:ext cx="5334000" cy="6586418"/>
          </a:xfrm>
          <a:prstGeom prst="rect">
            <a:avLst/>
          </a:prstGeom>
          <a:solidFill>
            <a:schemeClr val="tx1">
              <a:lumMod val="95000"/>
              <a:lumOff val="5000"/>
              <a:alpha val="70000"/>
            </a:schemeClr>
          </a:solidFill>
        </p:spPr>
        <p:txBody>
          <a:bodyPr wrap="square">
            <a:spAutoFit/>
          </a:bodyPr>
          <a:lstStyle/>
          <a:p>
            <a:r>
              <a:rPr lang="en-US" sz="2400" b="1" u="sng" dirty="0">
                <a:solidFill>
                  <a:srgbClr val="FFFF00"/>
                </a:solidFill>
                <a:effectLst>
                  <a:outerShdw blurRad="38100" dist="38100" dir="2700000" algn="tl">
                    <a:srgbClr val="000000">
                      <a:alpha val="43137"/>
                    </a:srgbClr>
                  </a:outerShdw>
                </a:effectLst>
              </a:rPr>
              <a:t>Psalm 41</a:t>
            </a:r>
          </a:p>
          <a:p>
            <a:endParaRPr lang="en-US" sz="2400" b="1" dirty="0">
              <a:solidFill>
                <a:srgbClr val="FFFF00"/>
              </a:solidFill>
              <a:effectLst>
                <a:outerShdw blurRad="38100" dist="38100" dir="2700000" algn="tl">
                  <a:srgbClr val="000000">
                    <a:alpha val="43137"/>
                  </a:srgbClr>
                </a:outerShdw>
              </a:effectLst>
            </a:endParaRPr>
          </a:p>
          <a:p>
            <a:r>
              <a:rPr lang="en-US" sz="2200" b="1" dirty="0">
                <a:solidFill>
                  <a:schemeClr val="bg1"/>
                </a:solidFill>
              </a:rPr>
              <a:t>As for me, I said, “O Lord, be gracious to me;</a:t>
            </a:r>
            <a:br>
              <a:rPr lang="en-US" sz="2200" b="1" dirty="0">
                <a:solidFill>
                  <a:schemeClr val="bg1"/>
                </a:solidFill>
              </a:rPr>
            </a:br>
            <a:r>
              <a:rPr lang="en-US" sz="2200" b="1" dirty="0">
                <a:solidFill>
                  <a:schemeClr val="bg1"/>
                </a:solidFill>
              </a:rPr>
              <a:t>heal me, for I have sinned against you!”</a:t>
            </a:r>
            <a:br>
              <a:rPr lang="en-US" sz="2200" b="1" dirty="0">
                <a:solidFill>
                  <a:schemeClr val="bg1"/>
                </a:solidFill>
              </a:rPr>
            </a:br>
            <a:r>
              <a:rPr lang="en-US" sz="2200" b="1" u="sng" dirty="0">
                <a:solidFill>
                  <a:srgbClr val="FFFF00"/>
                </a:solidFill>
              </a:rPr>
              <a:t>My enemies say of me in malice,</a:t>
            </a:r>
            <a:br>
              <a:rPr lang="en-US" sz="2200" b="1" u="sng" dirty="0">
                <a:solidFill>
                  <a:srgbClr val="FFFF00"/>
                </a:solidFill>
              </a:rPr>
            </a:br>
            <a:r>
              <a:rPr lang="en-US" sz="2200" b="1" u="sng" dirty="0">
                <a:solidFill>
                  <a:srgbClr val="FFFF00"/>
                </a:solidFill>
              </a:rPr>
              <a:t>“When will he die, and his name perish</a:t>
            </a:r>
            <a:r>
              <a:rPr lang="en-US" sz="2200" b="1" dirty="0">
                <a:solidFill>
                  <a:srgbClr val="FFFF00"/>
                </a:solidFill>
              </a:rPr>
              <a:t>?”</a:t>
            </a:r>
            <a:br>
              <a:rPr lang="en-US" sz="2200" b="1" dirty="0">
                <a:solidFill>
                  <a:schemeClr val="bg1"/>
                </a:solidFill>
              </a:rPr>
            </a:br>
            <a:r>
              <a:rPr lang="en-US" sz="2200" b="1" dirty="0">
                <a:solidFill>
                  <a:schemeClr val="bg1"/>
                </a:solidFill>
              </a:rPr>
              <a:t>And when one comes to see me, he utters empty words,</a:t>
            </a:r>
            <a:br>
              <a:rPr lang="en-US" sz="2200" b="1" dirty="0">
                <a:solidFill>
                  <a:schemeClr val="bg1"/>
                </a:solidFill>
              </a:rPr>
            </a:br>
            <a:r>
              <a:rPr lang="en-US" sz="2200" b="1" dirty="0">
                <a:solidFill>
                  <a:schemeClr val="bg1"/>
                </a:solidFill>
              </a:rPr>
              <a:t>while his heart gathers iniquity;</a:t>
            </a:r>
            <a:br>
              <a:rPr lang="en-US" sz="2200" b="1" dirty="0">
                <a:solidFill>
                  <a:schemeClr val="bg1"/>
                </a:solidFill>
              </a:rPr>
            </a:br>
            <a:r>
              <a:rPr lang="en-US" sz="2200" b="1" dirty="0">
                <a:solidFill>
                  <a:schemeClr val="bg1"/>
                </a:solidFill>
              </a:rPr>
              <a:t>when he goes out, he tells it abroad.</a:t>
            </a:r>
            <a:br>
              <a:rPr lang="en-US" sz="2200" b="1" dirty="0">
                <a:solidFill>
                  <a:schemeClr val="bg1"/>
                </a:solidFill>
              </a:rPr>
            </a:br>
            <a:r>
              <a:rPr lang="en-US" sz="2200" b="1" dirty="0">
                <a:solidFill>
                  <a:schemeClr val="bg1"/>
                </a:solidFill>
              </a:rPr>
              <a:t>All who hate me whisper together about me;</a:t>
            </a:r>
            <a:br>
              <a:rPr lang="en-US" sz="2200" b="1" dirty="0">
                <a:solidFill>
                  <a:schemeClr val="bg1"/>
                </a:solidFill>
              </a:rPr>
            </a:br>
            <a:r>
              <a:rPr lang="en-US" sz="2200" b="1" dirty="0">
                <a:solidFill>
                  <a:schemeClr val="bg1"/>
                </a:solidFill>
              </a:rPr>
              <a:t>they imagine the worst for me.</a:t>
            </a:r>
          </a:p>
          <a:p>
            <a:r>
              <a:rPr lang="en-US" sz="2200" b="1" dirty="0">
                <a:solidFill>
                  <a:schemeClr val="bg1"/>
                </a:solidFill>
              </a:rPr>
              <a:t>They say, “A deadly thing is poured out on him;</a:t>
            </a:r>
            <a:br>
              <a:rPr lang="en-US" sz="2200" b="1" dirty="0">
                <a:solidFill>
                  <a:schemeClr val="bg1"/>
                </a:solidFill>
              </a:rPr>
            </a:br>
            <a:r>
              <a:rPr lang="en-US" sz="2200" b="1" dirty="0">
                <a:solidFill>
                  <a:schemeClr val="bg1"/>
                </a:solidFill>
              </a:rPr>
              <a:t>he will not rise again from where he lies.”</a:t>
            </a:r>
            <a:br>
              <a:rPr lang="en-US" sz="2200" b="1" dirty="0">
                <a:solidFill>
                  <a:schemeClr val="bg1"/>
                </a:solidFill>
              </a:rPr>
            </a:br>
            <a:r>
              <a:rPr lang="en-US" sz="2200" b="1" dirty="0">
                <a:solidFill>
                  <a:schemeClr val="bg1"/>
                </a:solidFill>
              </a:rPr>
              <a:t>Even my close friend in whom I trusted,</a:t>
            </a:r>
            <a:br>
              <a:rPr lang="en-US" sz="2200" b="1" dirty="0">
                <a:solidFill>
                  <a:schemeClr val="bg1"/>
                </a:solidFill>
              </a:rPr>
            </a:br>
            <a:r>
              <a:rPr lang="en-US" sz="2200" b="1" dirty="0">
                <a:solidFill>
                  <a:schemeClr val="bg1"/>
                </a:solidFill>
              </a:rPr>
              <a:t>who ate my bread, has lifted his heel against me.</a:t>
            </a:r>
          </a:p>
        </p:txBody>
      </p:sp>
      <p:sp>
        <p:nvSpPr>
          <p:cNvPr id="7" name="Rectangle 6"/>
          <p:cNvSpPr/>
          <p:nvPr/>
        </p:nvSpPr>
        <p:spPr>
          <a:xfrm>
            <a:off x="5638800" y="381000"/>
            <a:ext cx="3124200" cy="4154984"/>
          </a:xfrm>
          <a:prstGeom prst="rect">
            <a:avLst/>
          </a:prstGeom>
          <a:solidFill>
            <a:schemeClr val="bg1"/>
          </a:solidFill>
          <a:ln>
            <a:solidFill>
              <a:schemeClr val="tx1"/>
            </a:solidFill>
          </a:ln>
          <a:effectLst>
            <a:outerShdw blurRad="50800" dist="381000" dir="2700000" algn="tl" rotWithShape="0">
              <a:prstClr val="black">
                <a:alpha val="40000"/>
              </a:prstClr>
            </a:outerShdw>
          </a:effectLst>
        </p:spPr>
        <p:txBody>
          <a:bodyPr wrap="square">
            <a:spAutoFit/>
          </a:bodyPr>
          <a:lstStyle/>
          <a:p>
            <a:r>
              <a:rPr lang="en-US" sz="2400" b="1" i="1" u="sng" dirty="0">
                <a:effectLst>
                  <a:outerShdw blurRad="38100" dist="38100" dir="2700000" algn="tl">
                    <a:srgbClr val="000000">
                      <a:alpha val="43137"/>
                    </a:srgbClr>
                  </a:outerShdw>
                </a:effectLst>
              </a:rPr>
              <a:t>2 Sam. 17:2b-3</a:t>
            </a:r>
            <a:r>
              <a:rPr lang="en-US" sz="2400" b="1" i="1" dirty="0">
                <a:effectLst>
                  <a:outerShdw blurRad="38100" dist="38100" dir="2700000" algn="tl">
                    <a:srgbClr val="000000">
                      <a:alpha val="43137"/>
                    </a:srgbClr>
                  </a:outerShdw>
                </a:effectLst>
              </a:rPr>
              <a:t> </a:t>
            </a:r>
            <a:r>
              <a:rPr lang="en-US" sz="2400" b="1" dirty="0"/>
              <a:t>(NAS)</a:t>
            </a:r>
          </a:p>
          <a:p>
            <a:endParaRPr lang="en-US" sz="2400" b="1" i="1" u="sng" dirty="0">
              <a:effectLst>
                <a:outerShdw blurRad="38100" dist="38100" dir="2700000" algn="tl">
                  <a:srgbClr val="000000">
                    <a:alpha val="43137"/>
                  </a:srgbClr>
                </a:outerShdw>
              </a:effectLst>
            </a:endParaRPr>
          </a:p>
          <a:p>
            <a:r>
              <a:rPr lang="en-US" sz="2400" b="1" dirty="0"/>
              <a:t>“Then I will strike down the king alone, </a:t>
            </a:r>
          </a:p>
          <a:p>
            <a:r>
              <a:rPr lang="en-US" sz="2400" b="1" dirty="0"/>
              <a:t>and I will bring back all the people to you. The return of everyone depends on the man you seek; then all the people will be at peace.”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6928</TotalTime>
  <Words>703</Words>
  <Application>Microsoft Office PowerPoint</Application>
  <PresentationFormat>On-screen Show (4:3)</PresentationFormat>
  <Paragraphs>146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 Smelser</dc:creator>
  <cp:lastModifiedBy>Jeff Smelser</cp:lastModifiedBy>
  <cp:revision>134</cp:revision>
  <dcterms:created xsi:type="dcterms:W3CDTF">2008-11-14T23:52:53Z</dcterms:created>
  <dcterms:modified xsi:type="dcterms:W3CDTF">2019-10-23T14:49:48Z</dcterms:modified>
</cp:coreProperties>
</file>