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62" r:id="rId2"/>
    <p:sldId id="275" r:id="rId3"/>
    <p:sldId id="273" r:id="rId4"/>
    <p:sldId id="274" r:id="rId5"/>
    <p:sldId id="256" r:id="rId6"/>
    <p:sldId id="276" r:id="rId7"/>
    <p:sldId id="263" r:id="rId8"/>
    <p:sldId id="264" r:id="rId9"/>
    <p:sldId id="270" r:id="rId10"/>
    <p:sldId id="271" r:id="rId11"/>
    <p:sldId id="272" r:id="rId12"/>
    <p:sldId id="265" r:id="rId13"/>
    <p:sldId id="258" r:id="rId14"/>
    <p:sldId id="268" r:id="rId15"/>
    <p:sldId id="257" r:id="rId16"/>
    <p:sldId id="269" r:id="rId17"/>
    <p:sldId id="267" r:id="rId18"/>
    <p:sldId id="278" r:id="rId19"/>
    <p:sldId id="279" r:id="rId20"/>
    <p:sldId id="259" r:id="rId21"/>
    <p:sldId id="260" r:id="rId22"/>
    <p:sldId id="261" r:id="rId23"/>
    <p:sldId id="280" r:id="rId24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25"/>
      <p:bold r:id="rId26"/>
      <p:italic r:id="rId27"/>
      <p:boldItalic r:id="rId2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428" y="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1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3.fntdata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8F44E-D290-4151-B958-F30F475B2E52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9E881-9D49-4790-A4F4-434E95C0C2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8F44E-D290-4151-B958-F30F475B2E52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9E881-9D49-4790-A4F4-434E95C0C2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8F44E-D290-4151-B958-F30F475B2E52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9E881-9D49-4790-A4F4-434E95C0C2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8F44E-D290-4151-B958-F30F475B2E52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9E881-9D49-4790-A4F4-434E95C0C2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8F44E-D290-4151-B958-F30F475B2E52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9E881-9D49-4790-A4F4-434E95C0C2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8F44E-D290-4151-B958-F30F475B2E52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9E881-9D49-4790-A4F4-434E95C0C2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8F44E-D290-4151-B958-F30F475B2E52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9E881-9D49-4790-A4F4-434E95C0C2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8F44E-D290-4151-B958-F30F475B2E52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9E881-9D49-4790-A4F4-434E95C0C2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8F44E-D290-4151-B958-F30F475B2E52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9E881-9D49-4790-A4F4-434E95C0C2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8F44E-D290-4151-B958-F30F475B2E52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9E881-9D49-4790-A4F4-434E95C0C2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8F44E-D290-4151-B958-F30F475B2E52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9E881-9D49-4790-A4F4-434E95C0C2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58F44E-D290-4151-B958-F30F475B2E52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9E881-9D49-4790-A4F4-434E95C0C2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Documents and Settings\Jeff Smelser\My Documents\wp\sermons\Thayer Street\timelinewho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304800"/>
            <a:ext cx="7478712" cy="1362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01600" dir="13500000" algn="br" rotWithShape="0">
              <a:prstClr val="black">
                <a:alpha val="40000"/>
              </a:prstClr>
            </a:outerShdw>
          </a:effectLst>
        </p:spPr>
      </p:pic>
      <p:sp>
        <p:nvSpPr>
          <p:cNvPr id="13" name="Rectangle 12"/>
          <p:cNvSpPr/>
          <p:nvPr/>
        </p:nvSpPr>
        <p:spPr>
          <a:xfrm>
            <a:off x="2133600" y="1524000"/>
            <a:ext cx="4876800" cy="2523768"/>
          </a:xfrm>
          <a:prstGeom prst="rect">
            <a:avLst/>
          </a:prstGeom>
          <a:solidFill>
            <a:srgbClr val="FFFF00"/>
          </a:solidFill>
          <a:effectLst>
            <a:outerShdw blurRad="50800" dist="1270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b="1" u="sng" dirty="0"/>
              <a:t>Zechariah 6</a:t>
            </a:r>
          </a:p>
          <a:p>
            <a:r>
              <a:rPr lang="en-US" sz="2000" baseline="30000" dirty="0"/>
              <a:t>11</a:t>
            </a:r>
            <a:r>
              <a:rPr lang="en-US" sz="2000" dirty="0"/>
              <a:t> Take silver and gold, make an ornate crown and set </a:t>
            </a:r>
            <a:r>
              <a:rPr lang="en-US" sz="2000" i="1" dirty="0"/>
              <a:t>it</a:t>
            </a:r>
            <a:r>
              <a:rPr lang="en-US" sz="2000" dirty="0"/>
              <a:t> on the head of Joshua the son of </a:t>
            </a:r>
            <a:r>
              <a:rPr lang="en-US" sz="2000" dirty="0" err="1"/>
              <a:t>Jehozadak</a:t>
            </a:r>
            <a:r>
              <a:rPr lang="en-US" sz="2000" dirty="0"/>
              <a:t>, the high priest. </a:t>
            </a:r>
            <a:r>
              <a:rPr lang="en-US" sz="2000" baseline="30000" dirty="0"/>
              <a:t>12</a:t>
            </a:r>
            <a:r>
              <a:rPr lang="en-US" sz="2000" dirty="0"/>
              <a:t> Then say to him, ‘Thus says the LORD of hosts, “Behold, a man whose name is Branch, for He will branch out from where He is; and </a:t>
            </a:r>
            <a:r>
              <a:rPr lang="en-US" sz="2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will build the temple of the LORD</a:t>
            </a:r>
            <a:r>
              <a:rPr lang="en-US" sz="2000" dirty="0"/>
              <a:t>.”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343400" y="2590800"/>
            <a:ext cx="4724400" cy="98488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50800" dist="1270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b="1" u="sng" dirty="0"/>
              <a:t>1 Peter 2</a:t>
            </a:r>
          </a:p>
          <a:p>
            <a:r>
              <a:rPr lang="en-US" sz="2000" baseline="30000" dirty="0"/>
              <a:t>5</a:t>
            </a:r>
            <a:r>
              <a:rPr lang="en-US" sz="2000" dirty="0"/>
              <a:t> you also, as living stones, are being built up as a spiritual house</a:t>
            </a:r>
          </a:p>
        </p:txBody>
      </p:sp>
      <p:sp>
        <p:nvSpPr>
          <p:cNvPr id="22" name="Up Arrow 21"/>
          <p:cNvSpPr/>
          <p:nvPr/>
        </p:nvSpPr>
        <p:spPr>
          <a:xfrm rot="1000641">
            <a:off x="7412396" y="1039609"/>
            <a:ext cx="609600" cy="1828800"/>
          </a:xfrm>
          <a:prstGeom prst="up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Documents and Settings\Jeff Smelser\My Documents\wp\sermons\Thayer Street\timelinewho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304800"/>
            <a:ext cx="7478712" cy="1362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01600" dir="13500000" algn="br" rotWithShape="0">
              <a:prstClr val="black">
                <a:alpha val="40000"/>
              </a:prstClr>
            </a:outerShdw>
          </a:effectLst>
        </p:spPr>
      </p:pic>
      <p:sp>
        <p:nvSpPr>
          <p:cNvPr id="13" name="Rectangle 12"/>
          <p:cNvSpPr/>
          <p:nvPr/>
        </p:nvSpPr>
        <p:spPr>
          <a:xfrm>
            <a:off x="2133600" y="1524000"/>
            <a:ext cx="4876800" cy="2523768"/>
          </a:xfrm>
          <a:prstGeom prst="rect">
            <a:avLst/>
          </a:prstGeom>
          <a:solidFill>
            <a:srgbClr val="FFFF00"/>
          </a:solidFill>
          <a:effectLst>
            <a:outerShdw blurRad="50800" dist="1270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b="1" u="sng" dirty="0"/>
              <a:t>Zechariah 6</a:t>
            </a:r>
          </a:p>
          <a:p>
            <a:r>
              <a:rPr lang="en-US" sz="2000" baseline="30000" dirty="0"/>
              <a:t>11</a:t>
            </a:r>
            <a:r>
              <a:rPr lang="en-US" sz="2000" dirty="0"/>
              <a:t> Take silver and gold, make an ornate crown and set </a:t>
            </a:r>
            <a:r>
              <a:rPr lang="en-US" sz="2000" i="1" dirty="0"/>
              <a:t>it</a:t>
            </a:r>
            <a:r>
              <a:rPr lang="en-US" sz="2000" dirty="0"/>
              <a:t> on the head of Joshua the son of </a:t>
            </a:r>
            <a:r>
              <a:rPr lang="en-US" sz="2000" dirty="0" err="1"/>
              <a:t>Jehozadak</a:t>
            </a:r>
            <a:r>
              <a:rPr lang="en-US" sz="2000" dirty="0"/>
              <a:t>, the high priest. </a:t>
            </a:r>
            <a:r>
              <a:rPr lang="en-US" sz="2000" baseline="30000" dirty="0"/>
              <a:t>12</a:t>
            </a:r>
            <a:r>
              <a:rPr lang="en-US" sz="2000" dirty="0"/>
              <a:t> Then say to him, ‘Thus says the LORD of hosts, “Behold, a man whose name is Branch, for He will branch out from where He is; and </a:t>
            </a:r>
            <a:r>
              <a:rPr lang="en-US" sz="2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will build the temple of the LORD</a:t>
            </a:r>
            <a:r>
              <a:rPr lang="en-US" sz="2000" dirty="0"/>
              <a:t>.”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343400" y="2590800"/>
            <a:ext cx="4724400" cy="160043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50800" dist="1270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b="1" u="sng" dirty="0"/>
              <a:t>Revelation 21:3</a:t>
            </a:r>
          </a:p>
          <a:p>
            <a:r>
              <a:rPr lang="en-US" sz="2000" dirty="0"/>
              <a:t>Behold, the tabernacle of God is among men, and He will dwell among them, and they shall be His people, and God Himself will be among them</a:t>
            </a:r>
          </a:p>
        </p:txBody>
      </p:sp>
      <p:sp>
        <p:nvSpPr>
          <p:cNvPr id="22" name="Up Arrow 21"/>
          <p:cNvSpPr/>
          <p:nvPr/>
        </p:nvSpPr>
        <p:spPr>
          <a:xfrm rot="1000641">
            <a:off x="7412396" y="1039609"/>
            <a:ext cx="609600" cy="1828800"/>
          </a:xfrm>
          <a:prstGeom prst="up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Defiling God’s House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Documents and Settings\Jeff Smelser\My Documents\wp\sermons\Thayer Street\timelinewho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1066800"/>
            <a:ext cx="7478712" cy="1362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01600" dir="13500000" algn="br" rotWithShape="0">
              <a:prstClr val="black">
                <a:alpha val="40000"/>
              </a:prstClr>
            </a:outerShdw>
          </a:effec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1080627"/>
            <a:ext cx="2062768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Up Arrow 4"/>
          <p:cNvSpPr/>
          <p:nvPr/>
        </p:nvSpPr>
        <p:spPr>
          <a:xfrm rot="734643">
            <a:off x="4247986" y="1877740"/>
            <a:ext cx="609600" cy="1828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86000" y="2828836"/>
            <a:ext cx="4572000" cy="1477328"/>
          </a:xfrm>
          <a:prstGeom prst="rect">
            <a:avLst/>
          </a:prstGeom>
          <a:solidFill>
            <a:srgbClr val="FFFF00"/>
          </a:solidFill>
        </p:spPr>
        <p:txBody>
          <a:bodyPr>
            <a:spAutoFit/>
          </a:bodyPr>
          <a:lstStyle/>
          <a:p>
            <a:r>
              <a:rPr lang="en-US" b="1" u="sng" dirty="0"/>
              <a:t>1 Samuel 2</a:t>
            </a:r>
            <a:endParaRPr lang="en-US" b="1" u="sng" baseline="30000" dirty="0"/>
          </a:p>
          <a:p>
            <a:r>
              <a:rPr lang="en-US" baseline="30000" dirty="0"/>
              <a:t>22</a:t>
            </a:r>
            <a:r>
              <a:rPr lang="en-US" dirty="0"/>
              <a:t> Now Eli was very old; and he heard all that his sons were doing to all Israel, and how they lay with the women who served at the doorway of the tent of meeting.</a:t>
            </a:r>
          </a:p>
        </p:txBody>
      </p:sp>
      <p:sp>
        <p:nvSpPr>
          <p:cNvPr id="9" name="Rectangle 8"/>
          <p:cNvSpPr/>
          <p:nvPr/>
        </p:nvSpPr>
        <p:spPr>
          <a:xfrm>
            <a:off x="3075310" y="4334470"/>
            <a:ext cx="29933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Ark is lost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Documents and Settings\Jeff Smelser\My Documents\wp\sermons\Thayer Street\timelinewho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1066800"/>
            <a:ext cx="7478712" cy="1362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01600" dir="13500000" algn="br" rotWithShape="0">
              <a:prstClr val="black">
                <a:alpha val="40000"/>
              </a:prstClr>
            </a:outerShdw>
          </a:effectLst>
        </p:spPr>
      </p:pic>
      <p:sp>
        <p:nvSpPr>
          <p:cNvPr id="5" name="Up Arrow 4"/>
          <p:cNvSpPr/>
          <p:nvPr/>
        </p:nvSpPr>
        <p:spPr>
          <a:xfrm rot="1718697">
            <a:off x="5430241" y="1794600"/>
            <a:ext cx="609600" cy="1828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981200" y="2828836"/>
            <a:ext cx="5257800" cy="3108543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i="1" dirty="0" err="1"/>
              <a:t>Ahaz</a:t>
            </a:r>
            <a:r>
              <a:rPr lang="en-US" i="1" dirty="0"/>
              <a:t>…</a:t>
            </a:r>
          </a:p>
          <a:p>
            <a:r>
              <a:rPr lang="en-US" b="1" u="sng" dirty="0"/>
              <a:t>2 Kings 16</a:t>
            </a:r>
            <a:endParaRPr lang="en-US" b="1" u="sng" baseline="30000" dirty="0"/>
          </a:p>
          <a:p>
            <a:r>
              <a:rPr lang="en-US" sz="2000" baseline="30000" dirty="0"/>
              <a:t>17</a:t>
            </a:r>
            <a:r>
              <a:rPr lang="en-US" sz="2000" dirty="0"/>
              <a:t> Then King </a:t>
            </a:r>
            <a:r>
              <a:rPr lang="en-US" sz="2000" dirty="0" err="1"/>
              <a:t>Ahaz</a:t>
            </a:r>
            <a:r>
              <a:rPr lang="en-US" sz="2000" dirty="0"/>
              <a:t> cut off the borders of the stands, and removed the laver from them; he also took down the sea from the bronze oxen which were under it and put it on a pavement of stone. </a:t>
            </a:r>
            <a:r>
              <a:rPr lang="en-US" sz="2000" baseline="30000" dirty="0"/>
              <a:t>18</a:t>
            </a:r>
            <a:r>
              <a:rPr lang="en-US" sz="2000" dirty="0"/>
              <a:t> The covered way for the </a:t>
            </a:r>
            <a:r>
              <a:rPr lang="en-US" sz="2000" dirty="0" err="1"/>
              <a:t>sabbath</a:t>
            </a:r>
            <a:r>
              <a:rPr lang="en-US" sz="2000" dirty="0"/>
              <a:t> which they had built in the house, and the outer entry of the king, he removed from the house of the LORD because of the king of Assyria. 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1" y="1081548"/>
            <a:ext cx="2209799" cy="1313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Documents and Settings\Jeff Smelser\My Documents\wp\sermons\Thayer Street\timelinewho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1066800"/>
            <a:ext cx="7478712" cy="1362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01600" dir="13500000" algn="br" rotWithShape="0">
              <a:prstClr val="black">
                <a:alpha val="40000"/>
              </a:prstClr>
            </a:outerShdw>
          </a:effec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1" y="1081548"/>
            <a:ext cx="2209799" cy="1313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Up Arrow 4"/>
          <p:cNvSpPr/>
          <p:nvPr/>
        </p:nvSpPr>
        <p:spPr>
          <a:xfrm rot="1718697">
            <a:off x="5618759" y="1794600"/>
            <a:ext cx="609600" cy="1828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981200" y="2828836"/>
            <a:ext cx="5257800" cy="332398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i="1" dirty="0"/>
              <a:t>King Manasseh…</a:t>
            </a:r>
          </a:p>
          <a:p>
            <a:r>
              <a:rPr lang="en-US" b="1" u="sng" dirty="0"/>
              <a:t>2 Kings 21</a:t>
            </a:r>
            <a:endParaRPr lang="en-US" b="1" u="sng" baseline="30000" dirty="0"/>
          </a:p>
          <a:p>
            <a:r>
              <a:rPr lang="en-US" baseline="30000" dirty="0"/>
              <a:t>4</a:t>
            </a:r>
            <a:r>
              <a:rPr lang="en-US" dirty="0"/>
              <a:t> He built altars in the house of the LORD, of which the LORD had said, “In Jerusalem I will put My name.”</a:t>
            </a:r>
          </a:p>
          <a:p>
            <a:r>
              <a:rPr lang="en-US" baseline="30000" dirty="0"/>
              <a:t>5</a:t>
            </a:r>
            <a:r>
              <a:rPr lang="en-US" dirty="0"/>
              <a:t> For he built altars for all the host of heaven in the two courts of the house of the LORD.</a:t>
            </a:r>
          </a:p>
          <a:p>
            <a:endParaRPr lang="en-US" baseline="30000" dirty="0"/>
          </a:p>
          <a:p>
            <a:r>
              <a:rPr lang="en-US" baseline="30000" dirty="0"/>
              <a:t>7</a:t>
            </a:r>
            <a:r>
              <a:rPr lang="en-US" dirty="0"/>
              <a:t> Then he set the carved image of </a:t>
            </a:r>
            <a:r>
              <a:rPr lang="en-US" dirty="0" err="1"/>
              <a:t>Asherah</a:t>
            </a:r>
            <a:r>
              <a:rPr lang="en-US" dirty="0"/>
              <a:t> that he had made, in the house of which the LORD said to David and to his son Solomon, “In this house and in Jerusalem, which I have chosen from all the tribes of Israel, I will put My name forever.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Documents and Settings\Jeff Smelser\My Documents\wp\sermons\Thayer Street\timelinewho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1066800"/>
            <a:ext cx="7478712" cy="1362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01600" dir="13500000" algn="br" rotWithShape="0">
              <a:prstClr val="black">
                <a:alpha val="40000"/>
              </a:prstClr>
            </a:outerShdw>
          </a:effectLst>
        </p:spPr>
      </p:pic>
      <p:sp>
        <p:nvSpPr>
          <p:cNvPr id="5" name="Up Arrow 4"/>
          <p:cNvSpPr/>
          <p:nvPr/>
        </p:nvSpPr>
        <p:spPr>
          <a:xfrm rot="1718697">
            <a:off x="5817863" y="1794600"/>
            <a:ext cx="609600" cy="1828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981200" y="2828836"/>
            <a:ext cx="6629400" cy="190821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b="1" u="sng" dirty="0"/>
              <a:t>Ezekiel 8:7-18</a:t>
            </a:r>
            <a:endParaRPr lang="en-US" b="1" u="sng" baseline="30000" dirty="0"/>
          </a:p>
          <a:p>
            <a:pPr>
              <a:buFont typeface="Arial" pitchFamily="34" charset="0"/>
              <a:buChar char="•"/>
            </a:pPr>
            <a:r>
              <a:rPr lang="en-US" sz="2000" dirty="0"/>
              <a:t> every form of creeping things and beasts </a:t>
            </a:r>
            <a:r>
              <a:rPr lang="en-US" sz="2000" i="1" dirty="0"/>
              <a:t>and</a:t>
            </a:r>
            <a:r>
              <a:rPr lang="en-US" sz="2000" dirty="0"/>
              <a:t> detestable things carved on the wall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/>
              <a:t> idols of the house of Israel carved on the wall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/>
              <a:t> women were sitting there weeping for Tammuz. 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/>
              <a:t> twenty-five men prostrating themselves toward the sun. </a:t>
            </a:r>
          </a:p>
        </p:txBody>
      </p:sp>
      <p:sp>
        <p:nvSpPr>
          <p:cNvPr id="7" name="Rectangle 6"/>
          <p:cNvSpPr/>
          <p:nvPr/>
        </p:nvSpPr>
        <p:spPr>
          <a:xfrm>
            <a:off x="123356" y="4867870"/>
            <a:ext cx="88973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Temple abandoned, destroyed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65726" y="1646904"/>
            <a:ext cx="8412559" cy="507831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en-US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Yes, by building on a human foundation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We Defile God’s House?</a:t>
            </a:r>
          </a:p>
        </p:txBody>
      </p:sp>
      <p:sp>
        <p:nvSpPr>
          <p:cNvPr id="4" name="Rectangle 3"/>
          <p:cNvSpPr/>
          <p:nvPr/>
        </p:nvSpPr>
        <p:spPr>
          <a:xfrm>
            <a:off x="2057400" y="1642408"/>
            <a:ext cx="5105400" cy="304698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2400" b="1" u="sng" dirty="0"/>
              <a:t>1 Corinthians 3</a:t>
            </a:r>
            <a:endParaRPr lang="en-US" sz="2400" b="1" u="sng" baseline="30000" dirty="0"/>
          </a:p>
          <a:p>
            <a:r>
              <a:rPr lang="en-US" sz="2400" baseline="30000" dirty="0"/>
              <a:t>16</a:t>
            </a:r>
            <a:r>
              <a:rPr lang="en-US" sz="2400" dirty="0"/>
              <a:t> Do you not know that you are a temple of God and that the Spirit of God dwells in you?</a:t>
            </a:r>
          </a:p>
          <a:p>
            <a:r>
              <a:rPr lang="en-US" sz="2400" baseline="30000" dirty="0"/>
              <a:t>17</a:t>
            </a:r>
            <a:r>
              <a:rPr lang="en-US" sz="2400" dirty="0"/>
              <a:t> If any man destroys the temple of God, God will destroy him, for the temple of God is holy, and that is what you are.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 uiExpand="1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5726" y="1646904"/>
            <a:ext cx="8412559" cy="424731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en-US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What if we simply ignore it?</a:t>
            </a:r>
          </a:p>
          <a:p>
            <a:pPr algn="ctr"/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We Defile God’s House?</a:t>
            </a:r>
          </a:p>
        </p:txBody>
      </p:sp>
      <p:sp>
        <p:nvSpPr>
          <p:cNvPr id="4" name="Rectangle 3"/>
          <p:cNvSpPr/>
          <p:nvPr/>
        </p:nvSpPr>
        <p:spPr>
          <a:xfrm>
            <a:off x="2057400" y="1642408"/>
            <a:ext cx="5105400" cy="193899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2400" b="1" u="sng" dirty="0"/>
              <a:t>1 Corinthians 11</a:t>
            </a:r>
            <a:endParaRPr lang="en-US" sz="2400" b="1" u="sng" baseline="30000" dirty="0"/>
          </a:p>
          <a:p>
            <a:r>
              <a:rPr lang="en-US" sz="2400" baseline="30000" dirty="0"/>
              <a:t>22</a:t>
            </a:r>
            <a:r>
              <a:rPr lang="en-US" sz="2400" dirty="0"/>
              <a:t> What! Do you not have houses in which to eat and drink? Or </a:t>
            </a:r>
            <a:r>
              <a:rPr lang="en-US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you despise the church of God</a:t>
            </a:r>
            <a:r>
              <a:rPr lang="en-US" sz="2400" dirty="0"/>
              <a:t> and shame those who have nothing?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5726" y="1646904"/>
            <a:ext cx="8412559" cy="424731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en-US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Yes, by sexual sin!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We Defile God’s House?</a:t>
            </a:r>
          </a:p>
        </p:txBody>
      </p:sp>
      <p:sp>
        <p:nvSpPr>
          <p:cNvPr id="4" name="Rectangle 3"/>
          <p:cNvSpPr/>
          <p:nvPr/>
        </p:nvSpPr>
        <p:spPr>
          <a:xfrm>
            <a:off x="1066800" y="1642408"/>
            <a:ext cx="6934200" cy="34163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2400" b="1" u="sng" dirty="0"/>
              <a:t>1 Corinthians 6</a:t>
            </a:r>
            <a:endParaRPr lang="en-US" sz="2400" b="1" u="sng" baseline="30000" dirty="0"/>
          </a:p>
          <a:p>
            <a:r>
              <a:rPr lang="en-US" sz="2400" baseline="30000" dirty="0"/>
              <a:t>18</a:t>
            </a:r>
            <a:r>
              <a:rPr lang="en-US" sz="2400" dirty="0"/>
              <a:t> Flee immorality. Every </a:t>
            </a:r>
            <a:r>
              <a:rPr lang="en-US" sz="2400" i="1" dirty="0"/>
              <a:t>other</a:t>
            </a:r>
            <a:r>
              <a:rPr lang="en-US" sz="2400" dirty="0"/>
              <a:t> sin that a man commits is outside the body, but the immoral man sins against his own body.</a:t>
            </a:r>
          </a:p>
          <a:p>
            <a:r>
              <a:rPr lang="en-US" sz="2400" baseline="30000" dirty="0"/>
              <a:t>19</a:t>
            </a:r>
            <a:r>
              <a:rPr lang="en-US" sz="2400" dirty="0"/>
              <a:t> Or do you not know that your body is a temple of the Holy Spirit who is in you, whom you have from God, and that you are not your own? </a:t>
            </a:r>
            <a:r>
              <a:rPr lang="en-US" sz="2400" baseline="30000" dirty="0"/>
              <a:t>20</a:t>
            </a:r>
            <a:r>
              <a:rPr lang="en-US" sz="2400" dirty="0"/>
              <a:t> For you have been bought with a price: therefore glorify God in your body.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Dwells with Men</a:t>
            </a:r>
          </a:p>
        </p:txBody>
      </p:sp>
      <p:sp>
        <p:nvSpPr>
          <p:cNvPr id="3" name="Rectangle 2"/>
          <p:cNvSpPr/>
          <p:nvPr/>
        </p:nvSpPr>
        <p:spPr>
          <a:xfrm>
            <a:off x="1447800" y="1981200"/>
            <a:ext cx="6248400" cy="193899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400" b="1" u="sng" dirty="0"/>
              <a:t>John 14</a:t>
            </a:r>
            <a:endParaRPr lang="en-US" sz="2400" b="1" u="sng" baseline="30000" dirty="0"/>
          </a:p>
          <a:p>
            <a:r>
              <a:rPr lang="en-US" sz="2400" baseline="30000" dirty="0"/>
              <a:t>23</a:t>
            </a:r>
            <a:r>
              <a:rPr lang="en-US" sz="2400" dirty="0"/>
              <a:t> Jesus answered and said to him, “If anyone loves Me, he will keep My word; and My Father will love him, and We will come to him and make Our abode with him. </a:t>
            </a:r>
          </a:p>
        </p:txBody>
      </p:sp>
      <p:sp>
        <p:nvSpPr>
          <p:cNvPr id="4" name="Rectangle 3"/>
          <p:cNvSpPr/>
          <p:nvPr/>
        </p:nvSpPr>
        <p:spPr>
          <a:xfrm>
            <a:off x="1676400" y="1295400"/>
            <a:ext cx="5943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u="sng" dirty="0"/>
              <a:t>Reconciliation as God comes to be with man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1447800" y="3886200"/>
            <a:ext cx="6248400" cy="144655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endParaRPr lang="en-US" sz="2400" baseline="30000" dirty="0"/>
          </a:p>
          <a:p>
            <a:r>
              <a:rPr lang="en-US" sz="2400" baseline="30000" dirty="0"/>
              <a:t>2</a:t>
            </a:r>
            <a:r>
              <a:rPr lang="en-US" sz="2400" dirty="0"/>
              <a:t> In My Father’s house are many dwelling places; if it were not so, I would have told you; for I go to prepare a place for you.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Documents and Settings\Jeff Smelser\My Documents\wp\sermons\Thayer Street\timelinewho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304800"/>
            <a:ext cx="7478712" cy="1362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01600" dir="13500000" algn="br" rotWithShape="0">
              <a:prstClr val="black">
                <a:alpha val="40000"/>
              </a:prstClr>
            </a:outerShdw>
          </a:effectLst>
        </p:spPr>
      </p:pic>
      <p:sp>
        <p:nvSpPr>
          <p:cNvPr id="5" name="Up Arrow 4"/>
          <p:cNvSpPr/>
          <p:nvPr/>
        </p:nvSpPr>
        <p:spPr>
          <a:xfrm rot="21135455">
            <a:off x="3892353" y="1102103"/>
            <a:ext cx="609600" cy="12638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2263676"/>
            <a:ext cx="4572000" cy="2308324"/>
          </a:xfrm>
          <a:prstGeom prst="rect">
            <a:avLst/>
          </a:prstGeom>
          <a:solidFill>
            <a:srgbClr val="FFFF00"/>
          </a:solidFill>
          <a:effectLst>
            <a:outerShdw blurRad="50800" dist="127000" dir="13500000" algn="br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r>
              <a:rPr lang="en-US" b="1" u="sng" dirty="0"/>
              <a:t>Exodus 29</a:t>
            </a:r>
          </a:p>
          <a:p>
            <a:r>
              <a:rPr lang="en-US" baseline="30000" dirty="0"/>
              <a:t>43</a:t>
            </a:r>
            <a:r>
              <a:rPr lang="en-US" dirty="0"/>
              <a:t> I will meet there with the sons of Israel, and it shall be consecrated by My glory. </a:t>
            </a:r>
            <a:r>
              <a:rPr lang="en-US" baseline="30000" dirty="0"/>
              <a:t>44</a:t>
            </a:r>
            <a:r>
              <a:rPr lang="en-US" dirty="0"/>
              <a:t> I will consecrate the tent of meeting and the altar; I will also consecrate Aaron and his sons to minister as priests to Me. </a:t>
            </a:r>
          </a:p>
          <a:p>
            <a:r>
              <a:rPr lang="en-US" baseline="30000" dirty="0"/>
              <a:t>45</a:t>
            </a:r>
            <a:r>
              <a:rPr lang="en-US" dirty="0"/>
              <a:t> 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will dwell among the sons of Israel</a:t>
            </a:r>
            <a:r>
              <a:rPr lang="en-US" dirty="0"/>
              <a:t> and will be their God.</a:t>
            </a:r>
            <a:endParaRPr lang="en-US" b="1" u="sng" baseline="30000" dirty="0"/>
          </a:p>
        </p:txBody>
      </p:sp>
      <p:sp>
        <p:nvSpPr>
          <p:cNvPr id="9" name="Rectangle 8"/>
          <p:cNvSpPr/>
          <p:nvPr/>
        </p:nvSpPr>
        <p:spPr>
          <a:xfrm>
            <a:off x="457200" y="4639270"/>
            <a:ext cx="4572000" cy="923330"/>
          </a:xfrm>
          <a:prstGeom prst="rect">
            <a:avLst/>
          </a:prstGeom>
          <a:solidFill>
            <a:srgbClr val="FFFF00"/>
          </a:solidFill>
          <a:effectLst>
            <a:outerShdw blurRad="50800" dist="1270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b="1" u="sng" dirty="0"/>
              <a:t>Leviticus 26</a:t>
            </a:r>
          </a:p>
          <a:p>
            <a:r>
              <a:rPr lang="en-US" baseline="30000" dirty="0"/>
              <a:t>12</a:t>
            </a:r>
            <a:r>
              <a:rPr lang="en-US" dirty="0"/>
              <a:t> 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will also walk among you</a:t>
            </a:r>
            <a:r>
              <a:rPr lang="en-US" dirty="0"/>
              <a:t> and be your God, and you shall be My people. </a:t>
            </a:r>
            <a:endParaRPr lang="en-US" b="1" u="sng" baseline="30000" dirty="0"/>
          </a:p>
        </p:txBody>
      </p:sp>
      <p:sp>
        <p:nvSpPr>
          <p:cNvPr id="15" name="Right Arrow Callout 14"/>
          <p:cNvSpPr/>
          <p:nvPr/>
        </p:nvSpPr>
        <p:spPr>
          <a:xfrm>
            <a:off x="3886200" y="366252"/>
            <a:ext cx="4038600" cy="12954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37634"/>
            </a:avLst>
          </a:prstGeom>
          <a:solidFill>
            <a:srgbClr val="FF000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Documents and Settings\Jeff Smelser\My Documents\wp\sermons\Thayer Street\timelinewho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304800"/>
            <a:ext cx="7478712" cy="1362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01600" dir="13500000" algn="br" rotWithShape="0">
              <a:prstClr val="black">
                <a:alpha val="40000"/>
              </a:prstClr>
            </a:outerShdw>
          </a:effectLst>
        </p:spPr>
      </p:pic>
      <p:sp>
        <p:nvSpPr>
          <p:cNvPr id="5" name="Up Arrow 4"/>
          <p:cNvSpPr/>
          <p:nvPr/>
        </p:nvSpPr>
        <p:spPr>
          <a:xfrm rot="21135455">
            <a:off x="3892353" y="1102103"/>
            <a:ext cx="609600" cy="12638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2263676"/>
            <a:ext cx="4572000" cy="2308324"/>
          </a:xfrm>
          <a:prstGeom prst="rect">
            <a:avLst/>
          </a:prstGeom>
          <a:solidFill>
            <a:srgbClr val="FFFF00"/>
          </a:solidFill>
          <a:effectLst>
            <a:outerShdw blurRad="50800" dist="127000" dir="13500000" algn="br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r>
              <a:rPr lang="en-US" b="1" u="sng" dirty="0"/>
              <a:t>Exodus 29</a:t>
            </a:r>
          </a:p>
          <a:p>
            <a:r>
              <a:rPr lang="en-US" baseline="30000" dirty="0"/>
              <a:t>43</a:t>
            </a:r>
            <a:r>
              <a:rPr lang="en-US" dirty="0"/>
              <a:t> I will meet there with the sons of Israel, and it shall be consecrated by My glory. </a:t>
            </a:r>
            <a:r>
              <a:rPr lang="en-US" baseline="30000" dirty="0"/>
              <a:t>44</a:t>
            </a:r>
            <a:r>
              <a:rPr lang="en-US" dirty="0"/>
              <a:t> I will consecrate the tent of meeting and the altar; I will also consecrate Aaron and his sons to minister as priests to Me. </a:t>
            </a:r>
          </a:p>
          <a:p>
            <a:r>
              <a:rPr lang="en-US" baseline="30000" dirty="0"/>
              <a:t>45</a:t>
            </a:r>
            <a:r>
              <a:rPr lang="en-US" dirty="0"/>
              <a:t> I will dwell among the sons of Israel and will 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their God</a:t>
            </a:r>
            <a:r>
              <a:rPr lang="en-US" dirty="0"/>
              <a:t>.</a:t>
            </a:r>
            <a:endParaRPr lang="en-US" b="1" u="sng" baseline="30000" dirty="0"/>
          </a:p>
        </p:txBody>
      </p:sp>
      <p:sp>
        <p:nvSpPr>
          <p:cNvPr id="9" name="Rectangle 8"/>
          <p:cNvSpPr/>
          <p:nvPr/>
        </p:nvSpPr>
        <p:spPr>
          <a:xfrm>
            <a:off x="457200" y="4639270"/>
            <a:ext cx="4572000" cy="923330"/>
          </a:xfrm>
          <a:prstGeom prst="rect">
            <a:avLst/>
          </a:prstGeom>
          <a:solidFill>
            <a:srgbClr val="FFFF00"/>
          </a:solidFill>
          <a:effectLst>
            <a:outerShdw blurRad="50800" dist="1270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b="1" u="sng" dirty="0"/>
              <a:t>Leviticus 26</a:t>
            </a:r>
          </a:p>
          <a:p>
            <a:r>
              <a:rPr lang="en-US" baseline="30000" dirty="0"/>
              <a:t>12</a:t>
            </a:r>
            <a:r>
              <a:rPr lang="en-US" dirty="0"/>
              <a:t> I will also walk among you and be your God, and you shall 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My people</a:t>
            </a:r>
            <a:r>
              <a:rPr lang="en-US" dirty="0"/>
              <a:t>. </a:t>
            </a:r>
            <a:endParaRPr lang="en-US" b="1" u="sng" baseline="30000" dirty="0"/>
          </a:p>
        </p:txBody>
      </p:sp>
      <p:sp>
        <p:nvSpPr>
          <p:cNvPr id="15" name="Right Arrow Callout 14"/>
          <p:cNvSpPr/>
          <p:nvPr/>
        </p:nvSpPr>
        <p:spPr>
          <a:xfrm>
            <a:off x="3886200" y="366252"/>
            <a:ext cx="4038600" cy="12954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37634"/>
            </a:avLst>
          </a:prstGeom>
          <a:solidFill>
            <a:srgbClr val="FF000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Documents and Settings\Jeff Smelser\My Documents\wp\sermons\Thayer Street\timelinewho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304800"/>
            <a:ext cx="7478712" cy="1362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01600" dir="13500000" algn="br" rotWithShape="0">
              <a:prstClr val="black">
                <a:alpha val="40000"/>
              </a:prstClr>
            </a:outerShdw>
          </a:effectLst>
        </p:spPr>
      </p:pic>
      <p:sp>
        <p:nvSpPr>
          <p:cNvPr id="5" name="Up Arrow 4"/>
          <p:cNvSpPr/>
          <p:nvPr/>
        </p:nvSpPr>
        <p:spPr>
          <a:xfrm rot="21135455">
            <a:off x="3892353" y="1102103"/>
            <a:ext cx="609600" cy="12638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2263676"/>
            <a:ext cx="4572000" cy="2308324"/>
          </a:xfrm>
          <a:prstGeom prst="rect">
            <a:avLst/>
          </a:prstGeom>
          <a:solidFill>
            <a:srgbClr val="FFFF00"/>
          </a:solidFill>
          <a:effectLst>
            <a:outerShdw blurRad="50800" dist="127000" dir="13500000" algn="br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r>
              <a:rPr lang="en-US" b="1" u="sng" dirty="0"/>
              <a:t>Exodus 29</a:t>
            </a:r>
          </a:p>
          <a:p>
            <a:r>
              <a:rPr lang="en-US" baseline="30000" dirty="0"/>
              <a:t>43</a:t>
            </a:r>
            <a:r>
              <a:rPr lang="en-US" dirty="0"/>
              <a:t> I will meet there with the sons of Israel, and it shall be consecrated by My glory. </a:t>
            </a:r>
            <a:r>
              <a:rPr lang="en-US" baseline="30000" dirty="0"/>
              <a:t>44</a:t>
            </a:r>
            <a:r>
              <a:rPr lang="en-US" dirty="0"/>
              <a:t> I will consecrate the tent of meeting and the altar; I will also consecrate Aaron and his sons to minister as priests to Me. </a:t>
            </a:r>
          </a:p>
          <a:p>
            <a:r>
              <a:rPr lang="en-US" baseline="30000" dirty="0"/>
              <a:t>45</a:t>
            </a:r>
            <a:r>
              <a:rPr lang="en-US" dirty="0"/>
              <a:t> I will 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dwell among the sons of Israel</a:t>
            </a:r>
            <a:r>
              <a:rPr lang="en-US" dirty="0"/>
              <a:t> and will 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their God</a:t>
            </a:r>
            <a:r>
              <a:rPr lang="en-US" dirty="0"/>
              <a:t>.</a:t>
            </a:r>
            <a:endParaRPr lang="en-US" b="1" u="sng" baseline="30000" dirty="0"/>
          </a:p>
        </p:txBody>
      </p:sp>
      <p:sp>
        <p:nvSpPr>
          <p:cNvPr id="9" name="Rectangle 8"/>
          <p:cNvSpPr/>
          <p:nvPr/>
        </p:nvSpPr>
        <p:spPr>
          <a:xfrm>
            <a:off x="457200" y="4639270"/>
            <a:ext cx="4572000" cy="923330"/>
          </a:xfrm>
          <a:prstGeom prst="rect">
            <a:avLst/>
          </a:prstGeom>
          <a:solidFill>
            <a:srgbClr val="FFFF00"/>
          </a:solidFill>
          <a:effectLst>
            <a:outerShdw blurRad="50800" dist="1270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b="1" u="sng" dirty="0"/>
              <a:t>Leviticus 26</a:t>
            </a:r>
          </a:p>
          <a:p>
            <a:r>
              <a:rPr lang="en-US" baseline="30000" dirty="0"/>
              <a:t>12</a:t>
            </a:r>
            <a:r>
              <a:rPr lang="en-US" dirty="0"/>
              <a:t> I will also 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walk among you</a:t>
            </a:r>
            <a:r>
              <a:rPr lang="en-US" dirty="0"/>
              <a:t> and be your God, and you shall 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My people</a:t>
            </a:r>
            <a:r>
              <a:rPr lang="en-US" dirty="0"/>
              <a:t>. </a:t>
            </a:r>
            <a:endParaRPr lang="en-US" b="1" u="sng" baseline="30000" dirty="0"/>
          </a:p>
        </p:txBody>
      </p:sp>
      <p:sp>
        <p:nvSpPr>
          <p:cNvPr id="15" name="Right Arrow Callout 14"/>
          <p:cNvSpPr/>
          <p:nvPr/>
        </p:nvSpPr>
        <p:spPr>
          <a:xfrm>
            <a:off x="3886200" y="366252"/>
            <a:ext cx="4038600" cy="12954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37634"/>
            </a:avLst>
          </a:prstGeom>
          <a:solidFill>
            <a:srgbClr val="FF000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562600" y="2873276"/>
            <a:ext cx="2971800" cy="2308324"/>
          </a:xfrm>
          <a:prstGeom prst="rect">
            <a:avLst/>
          </a:prstGeom>
          <a:solidFill>
            <a:srgbClr val="FFFF00"/>
          </a:solidFill>
          <a:effectLst>
            <a:outerShdw blurRad="50800" dist="1270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b="1" u="sng" dirty="0"/>
              <a:t>2 Corinthians 6</a:t>
            </a:r>
          </a:p>
          <a:p>
            <a:r>
              <a:rPr lang="en-US" baseline="30000" dirty="0"/>
              <a:t>16 </a:t>
            </a:r>
            <a:r>
              <a:rPr lang="en-US" dirty="0"/>
              <a:t>…For we are the temple of the living God; just as God said,</a:t>
            </a:r>
          </a:p>
          <a:p>
            <a:r>
              <a:rPr lang="en-US" dirty="0"/>
              <a:t>”I will dwell in them</a:t>
            </a:r>
          </a:p>
          <a:p>
            <a:r>
              <a:rPr lang="en-US" dirty="0"/>
              <a:t>and walk among them; </a:t>
            </a:r>
          </a:p>
          <a:p>
            <a:r>
              <a:rPr lang="en-US" dirty="0"/>
              <a:t>and I will be their God</a:t>
            </a:r>
          </a:p>
          <a:p>
            <a:r>
              <a:rPr lang="en-US" dirty="0"/>
              <a:t>and they shall be my people.”</a:t>
            </a:r>
          </a:p>
        </p:txBody>
      </p:sp>
      <p:sp>
        <p:nvSpPr>
          <p:cNvPr id="10" name="Up Arrow 9"/>
          <p:cNvSpPr/>
          <p:nvPr/>
        </p:nvSpPr>
        <p:spPr>
          <a:xfrm rot="5400000">
            <a:off x="4616244" y="3276600"/>
            <a:ext cx="609600" cy="1676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Up Arrow 10"/>
          <p:cNvSpPr/>
          <p:nvPr/>
        </p:nvSpPr>
        <p:spPr>
          <a:xfrm rot="4527099">
            <a:off x="4263840" y="3438464"/>
            <a:ext cx="609600" cy="269939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Up Arrow 11"/>
          <p:cNvSpPr/>
          <p:nvPr/>
        </p:nvSpPr>
        <p:spPr>
          <a:xfrm rot="5644020">
            <a:off x="3552989" y="2468811"/>
            <a:ext cx="609600" cy="417766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Up Arrow 12"/>
          <p:cNvSpPr/>
          <p:nvPr/>
        </p:nvSpPr>
        <p:spPr>
          <a:xfrm rot="4876135">
            <a:off x="4273779" y="3774200"/>
            <a:ext cx="609600" cy="284691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Documents and Settings\Jeff Smelser\My Documents\wp\sermons\Thayer Street\timelinewho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304800"/>
            <a:ext cx="7478712" cy="1362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01600" dir="13500000" algn="br" rotWithShape="0">
              <a:prstClr val="black">
                <a:alpha val="40000"/>
              </a:prstClr>
            </a:outerShdw>
          </a:effectLst>
        </p:spPr>
      </p:pic>
      <p:sp>
        <p:nvSpPr>
          <p:cNvPr id="5" name="Up Arrow 4"/>
          <p:cNvSpPr/>
          <p:nvPr/>
        </p:nvSpPr>
        <p:spPr>
          <a:xfrm rot="21135455">
            <a:off x="3892353" y="1102103"/>
            <a:ext cx="609600" cy="12638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Callout 14"/>
          <p:cNvSpPr/>
          <p:nvPr/>
        </p:nvSpPr>
        <p:spPr>
          <a:xfrm>
            <a:off x="3886200" y="366252"/>
            <a:ext cx="4038600" cy="12954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37634"/>
            </a:avLst>
          </a:prstGeom>
          <a:solidFill>
            <a:srgbClr val="FF000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114800" y="2055880"/>
            <a:ext cx="3505200" cy="1754326"/>
          </a:xfrm>
          <a:prstGeom prst="rect">
            <a:avLst/>
          </a:prstGeom>
          <a:solidFill>
            <a:srgbClr val="FFFF00"/>
          </a:solidFill>
          <a:effectLst>
            <a:outerShdw blurRad="50800" dist="1270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b="1" u="sng" dirty="0"/>
              <a:t>2 Corinthians 7</a:t>
            </a:r>
            <a:endParaRPr lang="en-US" baseline="30000" dirty="0"/>
          </a:p>
          <a:p>
            <a:r>
              <a:rPr lang="en-US" baseline="30000" dirty="0"/>
              <a:t>1</a:t>
            </a:r>
            <a:r>
              <a:rPr lang="en-US" dirty="0"/>
              <a:t> Therefore, having these promises, beloved, let us cleanse ourselves from all defilement of flesh and spirit, perfecting holiness in the fear of God.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562600" y="2873276"/>
            <a:ext cx="2971800" cy="2308324"/>
          </a:xfrm>
          <a:prstGeom prst="rect">
            <a:avLst/>
          </a:prstGeom>
          <a:solidFill>
            <a:srgbClr val="FFFF00"/>
          </a:solidFill>
          <a:effectLst>
            <a:outerShdw blurRad="50800" dist="1270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b="1" u="sng" dirty="0"/>
              <a:t>2 Corinthians 6</a:t>
            </a:r>
          </a:p>
          <a:p>
            <a:r>
              <a:rPr lang="en-US" baseline="30000" dirty="0"/>
              <a:t>16 </a:t>
            </a:r>
            <a:r>
              <a:rPr lang="en-US" dirty="0"/>
              <a:t>…For we are the temple of the living God; just as God said,</a:t>
            </a:r>
          </a:p>
          <a:p>
            <a:r>
              <a:rPr lang="en-US" dirty="0"/>
              <a:t>”I will dwell in them</a:t>
            </a:r>
          </a:p>
          <a:p>
            <a:r>
              <a:rPr lang="en-US" dirty="0"/>
              <a:t>and walk among them; </a:t>
            </a:r>
          </a:p>
          <a:p>
            <a:r>
              <a:rPr lang="en-US" dirty="0"/>
              <a:t>and I will be their God</a:t>
            </a:r>
          </a:p>
          <a:p>
            <a:r>
              <a:rPr lang="en-US" dirty="0"/>
              <a:t>and they shall be my people.”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3904" y="4270217"/>
            <a:ext cx="2971800" cy="2585323"/>
          </a:xfrm>
          <a:prstGeom prst="rect">
            <a:avLst/>
          </a:prstGeom>
          <a:solidFill>
            <a:srgbClr val="FFFF00"/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baseline="30000" dirty="0"/>
              <a:t>17</a:t>
            </a:r>
            <a:r>
              <a:rPr lang="en-US" dirty="0"/>
              <a:t> Therefore, “Come out from their midst and be separate,” says the Lord. “And do not touch what is unclean; </a:t>
            </a:r>
            <a:br>
              <a:rPr lang="en-US" dirty="0"/>
            </a:br>
            <a:r>
              <a:rPr lang="en-US" dirty="0"/>
              <a:t>And I will welcome you. </a:t>
            </a:r>
            <a:r>
              <a:rPr lang="en-US" baseline="30000" dirty="0"/>
              <a:t>18</a:t>
            </a:r>
            <a:r>
              <a:rPr lang="en-US" dirty="0"/>
              <a:t> And I will be a father to you, </a:t>
            </a:r>
            <a:br>
              <a:rPr lang="en-US" dirty="0"/>
            </a:br>
            <a:r>
              <a:rPr lang="en-US" dirty="0"/>
              <a:t>And you shall be sons and daughters to Me,” </a:t>
            </a:r>
            <a:br>
              <a:rPr lang="en-US" dirty="0"/>
            </a:br>
            <a:r>
              <a:rPr lang="en-US" dirty="0"/>
              <a:t>says the Lord Almighty.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48148E-6 L -0.55416 -0.120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700" y="-6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7" grpId="0" animBg="1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Dwells with Men</a:t>
            </a:r>
          </a:p>
        </p:txBody>
      </p:sp>
      <p:sp>
        <p:nvSpPr>
          <p:cNvPr id="3" name="Rectangle 2"/>
          <p:cNvSpPr/>
          <p:nvPr/>
        </p:nvSpPr>
        <p:spPr>
          <a:xfrm>
            <a:off x="1447800" y="1981200"/>
            <a:ext cx="6248400" cy="193899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400" b="1" u="sng" dirty="0"/>
              <a:t>John 14</a:t>
            </a:r>
            <a:endParaRPr lang="en-US" sz="2400" b="1" u="sng" baseline="30000" dirty="0"/>
          </a:p>
          <a:p>
            <a:r>
              <a:rPr lang="en-US" sz="2400" baseline="30000" dirty="0"/>
              <a:t>23</a:t>
            </a:r>
            <a:r>
              <a:rPr lang="en-US" sz="2400" dirty="0"/>
              <a:t> Jesus answered and said to him, “If anyone loves Me, he will keep My word; and My Father will love him, and We will come to him and make Our </a:t>
            </a:r>
            <a:r>
              <a:rPr lang="en-US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abode</a:t>
            </a:r>
            <a:r>
              <a:rPr lang="en-US" sz="2400" dirty="0"/>
              <a:t> with him. </a:t>
            </a:r>
          </a:p>
        </p:txBody>
      </p:sp>
      <p:sp>
        <p:nvSpPr>
          <p:cNvPr id="4" name="Rectangle 3"/>
          <p:cNvSpPr/>
          <p:nvPr/>
        </p:nvSpPr>
        <p:spPr>
          <a:xfrm>
            <a:off x="1676400" y="1295400"/>
            <a:ext cx="5943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u="sng" dirty="0"/>
              <a:t>Reconciliation as God comes to be with man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1447800" y="3886200"/>
            <a:ext cx="6248400" cy="144655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endParaRPr lang="en-US" sz="2400" baseline="30000" dirty="0"/>
          </a:p>
          <a:p>
            <a:r>
              <a:rPr lang="en-US" sz="2400" baseline="30000" dirty="0"/>
              <a:t>2</a:t>
            </a:r>
            <a:r>
              <a:rPr lang="en-US" sz="2400" dirty="0"/>
              <a:t> In My Father’s house are many dwelling places; if it were not so, I would have told you; for I go to prepare a place for you.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Dwells with Men</a:t>
            </a:r>
          </a:p>
        </p:txBody>
      </p:sp>
      <p:sp>
        <p:nvSpPr>
          <p:cNvPr id="3" name="Rectangle 2"/>
          <p:cNvSpPr/>
          <p:nvPr/>
        </p:nvSpPr>
        <p:spPr>
          <a:xfrm>
            <a:off x="1447800" y="1981200"/>
            <a:ext cx="6248400" cy="193899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400" b="1" u="sng" dirty="0"/>
              <a:t>John 14</a:t>
            </a:r>
            <a:endParaRPr lang="en-US" sz="2400" b="1" u="sng" baseline="30000" dirty="0"/>
          </a:p>
          <a:p>
            <a:r>
              <a:rPr lang="en-US" sz="2400" baseline="30000" dirty="0"/>
              <a:t>23</a:t>
            </a:r>
            <a:r>
              <a:rPr lang="en-US" sz="2400" dirty="0"/>
              <a:t> Jesus answered and said to him, “If anyone loves Me, he will keep My word; and My Father will love him, and We will come to him and make Our </a:t>
            </a:r>
            <a:r>
              <a:rPr lang="en-US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abode</a:t>
            </a:r>
            <a:r>
              <a:rPr lang="en-US" sz="2400" dirty="0"/>
              <a:t> with him. </a:t>
            </a:r>
          </a:p>
        </p:txBody>
      </p:sp>
      <p:sp>
        <p:nvSpPr>
          <p:cNvPr id="4" name="Rectangle 3"/>
          <p:cNvSpPr/>
          <p:nvPr/>
        </p:nvSpPr>
        <p:spPr>
          <a:xfrm>
            <a:off x="1676400" y="1295400"/>
            <a:ext cx="5943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u="sng" dirty="0"/>
              <a:t>Reconciliation as God comes to be with man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1447800" y="3886200"/>
            <a:ext cx="6248400" cy="144655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endParaRPr lang="en-US" sz="2400" baseline="30000" dirty="0"/>
          </a:p>
          <a:p>
            <a:r>
              <a:rPr lang="en-US" sz="2400" baseline="30000" dirty="0"/>
              <a:t>2</a:t>
            </a:r>
            <a:r>
              <a:rPr lang="en-US" sz="2400" dirty="0"/>
              <a:t> In My Father’s house are many </a:t>
            </a:r>
            <a:r>
              <a:rPr lang="en-US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dwelling places</a:t>
            </a:r>
            <a:r>
              <a:rPr lang="en-US" sz="2400" dirty="0"/>
              <a:t>; if it were not so, I would have told you; for I go to prepare a place for you. </a:t>
            </a:r>
          </a:p>
        </p:txBody>
      </p:sp>
      <p:sp>
        <p:nvSpPr>
          <p:cNvPr id="6" name="Left-Right Arrow 5"/>
          <p:cNvSpPr/>
          <p:nvPr/>
        </p:nvSpPr>
        <p:spPr>
          <a:xfrm rot="793981">
            <a:off x="2935904" y="3672825"/>
            <a:ext cx="2618398" cy="762000"/>
          </a:xfrm>
          <a:prstGeom prst="left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Documents and Settings\Jeff Smelser\My Documents\wp\sermons\Thayer Street\timelinewho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304800"/>
            <a:ext cx="7478712" cy="1362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01600" dir="13500000" algn="br" rotWithShape="0">
              <a:prstClr val="black">
                <a:alpha val="40000"/>
              </a:prstClr>
            </a:outerShdw>
          </a:effec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1" y="364504"/>
            <a:ext cx="2209799" cy="1313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81200" y="319548"/>
            <a:ext cx="2062768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Up Arrow 4"/>
          <p:cNvSpPr/>
          <p:nvPr/>
        </p:nvSpPr>
        <p:spPr>
          <a:xfrm rot="21135455">
            <a:off x="3892353" y="1102103"/>
            <a:ext cx="609600" cy="12638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04800" y="1896070"/>
            <a:ext cx="4572000" cy="923330"/>
          </a:xfrm>
          <a:prstGeom prst="rect">
            <a:avLst/>
          </a:prstGeom>
          <a:solidFill>
            <a:srgbClr val="FFFF00"/>
          </a:solidFill>
        </p:spPr>
        <p:txBody>
          <a:bodyPr>
            <a:spAutoFit/>
          </a:bodyPr>
          <a:lstStyle/>
          <a:p>
            <a:r>
              <a:rPr lang="en-US" b="1" u="sng" dirty="0"/>
              <a:t>Exodus 25</a:t>
            </a:r>
          </a:p>
          <a:p>
            <a:r>
              <a:rPr lang="en-US" baseline="30000" dirty="0"/>
              <a:t>8</a:t>
            </a:r>
            <a:r>
              <a:rPr lang="en-US" dirty="0"/>
              <a:t> Let them construct a sanctuary for Me, 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I may dwell among them</a:t>
            </a:r>
            <a:r>
              <a:rPr lang="en-US" dirty="0"/>
              <a:t>.</a:t>
            </a:r>
            <a:endParaRPr lang="en-US" b="1" u="sng" baseline="30000" dirty="0"/>
          </a:p>
        </p:txBody>
      </p:sp>
      <p:sp>
        <p:nvSpPr>
          <p:cNvPr id="7" name="Rectangle 6"/>
          <p:cNvSpPr/>
          <p:nvPr/>
        </p:nvSpPr>
        <p:spPr>
          <a:xfrm>
            <a:off x="457200" y="2263676"/>
            <a:ext cx="4572000" cy="2308324"/>
          </a:xfrm>
          <a:prstGeom prst="rect">
            <a:avLst/>
          </a:prstGeom>
          <a:solidFill>
            <a:srgbClr val="FFFF00"/>
          </a:solidFill>
          <a:effectLst>
            <a:outerShdw blurRad="50800" dist="127000" dir="13500000" algn="br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r>
              <a:rPr lang="en-US" b="1" u="sng" dirty="0"/>
              <a:t>Exodus 29</a:t>
            </a:r>
          </a:p>
          <a:p>
            <a:r>
              <a:rPr lang="en-US" baseline="30000" dirty="0"/>
              <a:t>43</a:t>
            </a:r>
            <a:r>
              <a:rPr lang="en-US" dirty="0"/>
              <a:t> I will meet there with the sons of Israel, and it shall be consecrated by My glory. </a:t>
            </a:r>
            <a:r>
              <a:rPr lang="en-US" baseline="30000" dirty="0"/>
              <a:t>44</a:t>
            </a:r>
            <a:r>
              <a:rPr lang="en-US" dirty="0"/>
              <a:t> I will consecrate the tent of meeting and the altar; I will also consecrate Aaron and his sons to minister as priests to Me. </a:t>
            </a:r>
          </a:p>
          <a:p>
            <a:r>
              <a:rPr lang="en-US" baseline="30000" dirty="0"/>
              <a:t>45</a:t>
            </a:r>
            <a:r>
              <a:rPr lang="en-US" dirty="0"/>
              <a:t> 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will dwell among the sons of Israel</a:t>
            </a:r>
            <a:r>
              <a:rPr lang="en-US" dirty="0"/>
              <a:t> and will be their God.</a:t>
            </a:r>
            <a:endParaRPr lang="en-US" b="1" u="sng" baseline="30000" dirty="0"/>
          </a:p>
        </p:txBody>
      </p:sp>
      <p:sp>
        <p:nvSpPr>
          <p:cNvPr id="9" name="Rectangle 8"/>
          <p:cNvSpPr/>
          <p:nvPr/>
        </p:nvSpPr>
        <p:spPr>
          <a:xfrm>
            <a:off x="609600" y="2605548"/>
            <a:ext cx="4724400" cy="2862322"/>
          </a:xfrm>
          <a:prstGeom prst="rect">
            <a:avLst/>
          </a:prstGeom>
          <a:solidFill>
            <a:srgbClr val="FFFF00"/>
          </a:solidFill>
          <a:effectLst>
            <a:outerShdw blurRad="50800" dist="1270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b="1" u="sng" dirty="0"/>
              <a:t>1 Kings 6</a:t>
            </a:r>
          </a:p>
          <a:p>
            <a:r>
              <a:rPr lang="en-US" baseline="30000" dirty="0"/>
              <a:t>11</a:t>
            </a:r>
            <a:r>
              <a:rPr lang="en-US" dirty="0"/>
              <a:t> Now the word of the LORD came to Solomon saying, </a:t>
            </a:r>
            <a:r>
              <a:rPr lang="en-US" baseline="30000" dirty="0"/>
              <a:t>12</a:t>
            </a:r>
            <a:r>
              <a:rPr lang="en-US" dirty="0"/>
              <a:t> “Concerning this house which you are building, if you will walk in My statutes and execute My ordinances and keep all My commandments by walking in them, then I will carry out My word with you which I spoke to David your father. </a:t>
            </a:r>
          </a:p>
          <a:p>
            <a:r>
              <a:rPr lang="en-US" baseline="30000" dirty="0"/>
              <a:t>13</a:t>
            </a:r>
            <a:r>
              <a:rPr lang="en-US" dirty="0"/>
              <a:t> 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will dwell among the sons of Israel</a:t>
            </a:r>
            <a:r>
              <a:rPr lang="en-US" dirty="0"/>
              <a:t>, and will not forsake My people Israel.”</a:t>
            </a:r>
            <a:endParaRPr lang="en-US" b="1" u="sng" baseline="30000" dirty="0"/>
          </a:p>
        </p:txBody>
      </p:sp>
      <p:sp>
        <p:nvSpPr>
          <p:cNvPr id="11" name="Rectangle 10"/>
          <p:cNvSpPr/>
          <p:nvPr/>
        </p:nvSpPr>
        <p:spPr>
          <a:xfrm>
            <a:off x="762000" y="2971800"/>
            <a:ext cx="4724400" cy="1477328"/>
          </a:xfrm>
          <a:prstGeom prst="rect">
            <a:avLst/>
          </a:prstGeom>
          <a:solidFill>
            <a:srgbClr val="FFFF00"/>
          </a:solidFill>
          <a:effectLst>
            <a:outerShdw blurRad="50800" dist="1270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b="1" u="sng" dirty="0"/>
              <a:t>1 Kings 8</a:t>
            </a:r>
          </a:p>
          <a:p>
            <a:r>
              <a:rPr lang="en-US" baseline="30000" dirty="0"/>
              <a:t>27</a:t>
            </a:r>
            <a:r>
              <a:rPr lang="en-US" dirty="0"/>
              <a:t> “But will God indeed dwell on the earth? Behold, heaven and the highest heaven cannot contain You, how much less this house which I have built!”</a:t>
            </a:r>
            <a:endParaRPr lang="en-US" b="1" u="sng" baseline="30000" dirty="0"/>
          </a:p>
        </p:txBody>
      </p:sp>
      <p:sp>
        <p:nvSpPr>
          <p:cNvPr id="10" name="Up Arrow 9"/>
          <p:cNvSpPr/>
          <p:nvPr/>
        </p:nvSpPr>
        <p:spPr>
          <a:xfrm rot="1000641">
            <a:off x="4551004" y="1192009"/>
            <a:ext cx="609600" cy="1828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Callout 14"/>
          <p:cNvSpPr/>
          <p:nvPr/>
        </p:nvSpPr>
        <p:spPr>
          <a:xfrm>
            <a:off x="2514600" y="366252"/>
            <a:ext cx="5410200" cy="12954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7405"/>
            </a:avLst>
          </a:prstGeom>
          <a:solidFill>
            <a:srgbClr val="FF000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uiExpand="1" build="p" animBg="1"/>
      <p:bldP spid="9" grpId="1" build="allAtOnce" animBg="1"/>
      <p:bldP spid="11" grpId="0" animBg="1"/>
      <p:bldP spid="10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Documents and Settings\Jeff Smelser\My Documents\wp\sermons\Thayer Street\timelinewho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304800"/>
            <a:ext cx="7478712" cy="1362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01600" dir="13500000" algn="br" rotWithShape="0">
              <a:prstClr val="black">
                <a:alpha val="40000"/>
              </a:prstClr>
            </a:outerShdw>
          </a:effectLst>
        </p:spPr>
      </p:pic>
      <p:sp>
        <p:nvSpPr>
          <p:cNvPr id="5" name="Up Arrow 4"/>
          <p:cNvSpPr/>
          <p:nvPr/>
        </p:nvSpPr>
        <p:spPr>
          <a:xfrm rot="21135455">
            <a:off x="6013648" y="1102103"/>
            <a:ext cx="609600" cy="12638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Callout 14"/>
          <p:cNvSpPr/>
          <p:nvPr/>
        </p:nvSpPr>
        <p:spPr>
          <a:xfrm>
            <a:off x="2514600" y="366252"/>
            <a:ext cx="5410200" cy="12954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7405"/>
            </a:avLst>
          </a:prstGeom>
          <a:solidFill>
            <a:srgbClr val="FF000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38800" y="1905000"/>
            <a:ext cx="3352800" cy="175432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b="1" u="sng" dirty="0"/>
              <a:t>Isaiah 7</a:t>
            </a:r>
            <a:endParaRPr lang="en-US" b="1" u="sng" baseline="30000" dirty="0"/>
          </a:p>
          <a:p>
            <a:r>
              <a:rPr lang="en-US" baseline="30000" dirty="0"/>
              <a:t>14</a:t>
            </a:r>
            <a:r>
              <a:rPr lang="en-US" dirty="0"/>
              <a:t> Therefore the Lord Himself will give you a sign: Behold, a virgin will be with child and bear a son, and she will call His name Immanuel.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715000" y="3642852"/>
            <a:ext cx="3352800" cy="313932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50800" dist="1270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b="1" u="sng" dirty="0"/>
              <a:t>Matthew 1</a:t>
            </a:r>
            <a:endParaRPr lang="en-US" b="1" u="sng" baseline="30000" dirty="0"/>
          </a:p>
          <a:p>
            <a:r>
              <a:rPr lang="en-US" dirty="0"/>
              <a:t>She will bear a Son; and you shall call His name Jesus, for He will save His people from their sins.” </a:t>
            </a:r>
          </a:p>
          <a:p>
            <a:r>
              <a:rPr lang="en-US" baseline="30000" dirty="0"/>
              <a:t>22</a:t>
            </a:r>
            <a:r>
              <a:rPr lang="en-US" dirty="0"/>
              <a:t> Now all this took place to fulfill what was spoken by the Lord through the prophet: </a:t>
            </a:r>
            <a:r>
              <a:rPr lang="en-US" baseline="30000" dirty="0"/>
              <a:t>23</a:t>
            </a:r>
            <a:r>
              <a:rPr lang="en-US" dirty="0"/>
              <a:t> “Behold, the virgin shall be with child and shall bear a son, and they shall call his name Immanuel,” which translated means, “God with us.”</a:t>
            </a:r>
          </a:p>
        </p:txBody>
      </p:sp>
      <p:sp>
        <p:nvSpPr>
          <p:cNvPr id="14" name="Up Arrow 13"/>
          <p:cNvSpPr/>
          <p:nvPr/>
        </p:nvSpPr>
        <p:spPr>
          <a:xfrm rot="159602">
            <a:off x="7674766" y="1253846"/>
            <a:ext cx="609600" cy="248115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Documents and Settings\Jeff Smelser\My Documents\wp\sermons\Thayer Street\timelinewho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304800"/>
            <a:ext cx="7478712" cy="1362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01600" dir="13500000" algn="br" rotWithShape="0">
              <a:prstClr val="black">
                <a:alpha val="40000"/>
              </a:prstClr>
            </a:outerShdw>
          </a:effectLst>
        </p:spPr>
      </p:pic>
      <p:sp>
        <p:nvSpPr>
          <p:cNvPr id="18" name="Up Arrow 17"/>
          <p:cNvSpPr/>
          <p:nvPr/>
        </p:nvSpPr>
        <p:spPr>
          <a:xfrm rot="20599715">
            <a:off x="7751404" y="4675394"/>
            <a:ext cx="609600" cy="1828800"/>
          </a:xfrm>
          <a:prstGeom prst="up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Up Arrow 12"/>
          <p:cNvSpPr/>
          <p:nvPr/>
        </p:nvSpPr>
        <p:spPr>
          <a:xfrm rot="21135455">
            <a:off x="6013648" y="1102103"/>
            <a:ext cx="609600" cy="12638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38800" y="1905000"/>
            <a:ext cx="3352800" cy="175432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b="1" u="sng" dirty="0"/>
              <a:t>Isaiah 7</a:t>
            </a:r>
            <a:endParaRPr lang="en-US" b="1" u="sng" baseline="30000" dirty="0"/>
          </a:p>
          <a:p>
            <a:r>
              <a:rPr lang="en-US" baseline="30000" dirty="0"/>
              <a:t>14</a:t>
            </a:r>
            <a:r>
              <a:rPr lang="en-US" dirty="0"/>
              <a:t> Therefore the Lord Himself will give you a sign: Behold, a virgin will be with child and bear a son, and she will call His name Immanuel.</a:t>
            </a:r>
          </a:p>
        </p:txBody>
      </p:sp>
      <p:sp>
        <p:nvSpPr>
          <p:cNvPr id="14" name="Right Arrow Callout 13"/>
          <p:cNvSpPr/>
          <p:nvPr/>
        </p:nvSpPr>
        <p:spPr>
          <a:xfrm>
            <a:off x="2514600" y="366252"/>
            <a:ext cx="5410200" cy="12954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7405"/>
            </a:avLst>
          </a:prstGeom>
          <a:solidFill>
            <a:srgbClr val="FF000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715000" y="3642479"/>
            <a:ext cx="3352800" cy="313932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50800" dist="1270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b="1" u="sng" dirty="0"/>
              <a:t>Matthew 1</a:t>
            </a:r>
            <a:endParaRPr lang="en-US" b="1" u="sng" baseline="30000" dirty="0"/>
          </a:p>
          <a:p>
            <a:r>
              <a:rPr lang="en-US" dirty="0"/>
              <a:t>She will bear a Son; and you shall call His name Jesus, for He will </a:t>
            </a:r>
            <a:r>
              <a:rPr lang="en-US" u="sng" dirty="0"/>
              <a:t>save His people from their sins</a:t>
            </a:r>
            <a:r>
              <a:rPr lang="en-US" dirty="0"/>
              <a:t>.” </a:t>
            </a:r>
          </a:p>
          <a:p>
            <a:r>
              <a:rPr lang="en-US" baseline="30000" dirty="0"/>
              <a:t>22</a:t>
            </a:r>
            <a:r>
              <a:rPr lang="en-US" dirty="0"/>
              <a:t> Now all this took place to fulfill what was spoken by the Lord through the prophet: </a:t>
            </a:r>
            <a:r>
              <a:rPr lang="en-US" baseline="30000" dirty="0"/>
              <a:t>23</a:t>
            </a:r>
            <a:r>
              <a:rPr lang="en-US" dirty="0"/>
              <a:t> “Behold, the virgin shall be with child and shall bear a son, and they shall call his name Immanuel,” which translated means, “</a:t>
            </a:r>
            <a:r>
              <a:rPr lang="en-US" u="sng" dirty="0"/>
              <a:t>God with us</a:t>
            </a:r>
            <a:r>
              <a:rPr lang="en-US" dirty="0"/>
              <a:t>.”</a:t>
            </a:r>
          </a:p>
        </p:txBody>
      </p:sp>
      <p:sp>
        <p:nvSpPr>
          <p:cNvPr id="19" name="Up Arrow 18"/>
          <p:cNvSpPr/>
          <p:nvPr/>
        </p:nvSpPr>
        <p:spPr>
          <a:xfrm rot="159602">
            <a:off x="7674766" y="1253846"/>
            <a:ext cx="609600" cy="248115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Documents and Settings\Jeff Smelser\My Documents\wp\sermons\Thayer Street\timelinewho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304800"/>
            <a:ext cx="7478712" cy="1362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01600" dir="13500000" algn="br" rotWithShape="0">
              <a:prstClr val="black">
                <a:alpha val="40000"/>
              </a:prstClr>
            </a:outerShdw>
          </a:effectLst>
        </p:spPr>
      </p:pic>
      <p:sp>
        <p:nvSpPr>
          <p:cNvPr id="20" name="Rectangle 19"/>
          <p:cNvSpPr/>
          <p:nvPr/>
        </p:nvSpPr>
        <p:spPr>
          <a:xfrm rot="18419522">
            <a:off x="-405168" y="986574"/>
            <a:ext cx="3787447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Man estranged</a:t>
            </a:r>
          </a:p>
          <a:p>
            <a:pPr algn="ctr"/>
            <a:r>
              <a:rPr lang="en-US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from God</a:t>
            </a:r>
            <a:endParaRPr lang="en-US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 rot="18419522">
            <a:off x="5752551" y="1048715"/>
            <a:ext cx="357982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 with man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Documents and Settings\Jeff Smelser\My Documents\wp\sermons\Thayer Street\timelinewho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304800"/>
            <a:ext cx="7478712" cy="1362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01600" dir="13500000" algn="br" rotWithShape="0">
              <a:prstClr val="black">
                <a:alpha val="40000"/>
              </a:prstClr>
            </a:outerShdw>
          </a:effec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1638" y="361490"/>
            <a:ext cx="1300162" cy="1300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2133600" y="1524000"/>
            <a:ext cx="4876800" cy="2523768"/>
          </a:xfrm>
          <a:prstGeom prst="rect">
            <a:avLst/>
          </a:prstGeom>
          <a:solidFill>
            <a:srgbClr val="FFFF00"/>
          </a:solidFill>
          <a:effectLst>
            <a:outerShdw blurRad="50800" dist="1270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b="1" u="sng" dirty="0"/>
              <a:t>Zechariah 6</a:t>
            </a:r>
          </a:p>
          <a:p>
            <a:r>
              <a:rPr lang="en-US" sz="2000" baseline="30000" dirty="0"/>
              <a:t>11</a:t>
            </a:r>
            <a:r>
              <a:rPr lang="en-US" sz="2000" dirty="0"/>
              <a:t> Take silver and gold, make an ornate crown and set </a:t>
            </a:r>
            <a:r>
              <a:rPr lang="en-US" sz="2000" i="1" dirty="0"/>
              <a:t>it</a:t>
            </a:r>
            <a:r>
              <a:rPr lang="en-US" sz="2000" dirty="0"/>
              <a:t> on the head of Joshua the son of </a:t>
            </a:r>
            <a:r>
              <a:rPr lang="en-US" sz="2000" dirty="0" err="1"/>
              <a:t>Jehozadak</a:t>
            </a:r>
            <a:r>
              <a:rPr lang="en-US" sz="2000" dirty="0"/>
              <a:t>, the high priest. </a:t>
            </a:r>
            <a:r>
              <a:rPr lang="en-US" sz="2000" baseline="30000" dirty="0"/>
              <a:t>12</a:t>
            </a:r>
            <a:r>
              <a:rPr lang="en-US" sz="2000" dirty="0"/>
              <a:t> Then say to him, ‘Thus says the LORD of hosts, “Behold, a man whose name is Branch, for He will branch out from where He is; and </a:t>
            </a:r>
            <a:r>
              <a:rPr lang="en-US" sz="2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will build the temple of the LORD</a:t>
            </a:r>
            <a:r>
              <a:rPr lang="en-US" sz="2000" dirty="0"/>
              <a:t>.”</a:t>
            </a: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81601" y="322008"/>
            <a:ext cx="2209799" cy="1313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Up Arrow 10"/>
          <p:cNvSpPr/>
          <p:nvPr/>
        </p:nvSpPr>
        <p:spPr>
          <a:xfrm rot="1000641">
            <a:off x="5966848" y="1086313"/>
            <a:ext cx="609600" cy="1828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Up Arrow 17"/>
          <p:cNvSpPr/>
          <p:nvPr/>
        </p:nvSpPr>
        <p:spPr>
          <a:xfrm rot="1000641">
            <a:off x="6384354" y="1028094"/>
            <a:ext cx="408958" cy="100741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343400" y="2590800"/>
            <a:ext cx="4724400" cy="252376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50800" dist="1270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b="1" u="sng" dirty="0"/>
              <a:t>Ephesians 2</a:t>
            </a:r>
          </a:p>
          <a:p>
            <a:r>
              <a:rPr lang="en-US" sz="2000" baseline="30000" dirty="0"/>
              <a:t>20</a:t>
            </a:r>
            <a:r>
              <a:rPr lang="en-US" sz="2000" dirty="0"/>
              <a:t> having been built on the foundation of the apostles and prophets, Christ Jesus Himself being the corner stone, </a:t>
            </a:r>
            <a:r>
              <a:rPr lang="en-US" sz="2000" baseline="30000" dirty="0"/>
              <a:t>21</a:t>
            </a:r>
            <a:r>
              <a:rPr lang="en-US" sz="2000" dirty="0"/>
              <a:t> in whom the whole building, being fitted together, is growing into a holy temple in the Lord, </a:t>
            </a:r>
            <a:r>
              <a:rPr lang="en-US" sz="2000" baseline="30000" dirty="0"/>
              <a:t>22</a:t>
            </a:r>
            <a:r>
              <a:rPr lang="en-US" sz="2000" dirty="0"/>
              <a:t> in whom you also are being built together into a dwelling of God in the Spirit. </a:t>
            </a:r>
          </a:p>
        </p:txBody>
      </p:sp>
      <p:sp>
        <p:nvSpPr>
          <p:cNvPr id="22" name="Up Arrow 21"/>
          <p:cNvSpPr/>
          <p:nvPr/>
        </p:nvSpPr>
        <p:spPr>
          <a:xfrm rot="1000641">
            <a:off x="7412396" y="1039609"/>
            <a:ext cx="609600" cy="1828800"/>
          </a:xfrm>
          <a:prstGeom prst="up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1" grpId="0" animBg="1"/>
      <p:bldP spid="11" grpId="1" animBg="1"/>
      <p:bldP spid="18" grpId="0" animBg="1"/>
      <p:bldP spid="18" grpId="1" animBg="1"/>
      <p:bldP spid="17" grpId="0" animBg="1"/>
      <p:bldP spid="2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1088</TotalTime>
  <Words>1920</Words>
  <Application>Microsoft Office PowerPoint</Application>
  <PresentationFormat>On-screen Show (4:3)</PresentationFormat>
  <Paragraphs>127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Arial</vt:lpstr>
      <vt:lpstr>Calibri</vt:lpstr>
      <vt:lpstr>Office Theme</vt:lpstr>
      <vt:lpstr>PowerPoint Presentation</vt:lpstr>
      <vt:lpstr>God Dwells with Men</vt:lpstr>
      <vt:lpstr>God Dwells with Men</vt:lpstr>
      <vt:lpstr>God Dwells with Men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Defiling God’s House</vt:lpstr>
      <vt:lpstr>PowerPoint Presentation</vt:lpstr>
      <vt:lpstr>PowerPoint Presentation</vt:lpstr>
      <vt:lpstr>PowerPoint Presentation</vt:lpstr>
      <vt:lpstr>PowerPoint Presentation</vt:lpstr>
      <vt:lpstr>Can We Defile God’s House?</vt:lpstr>
      <vt:lpstr>Can We Defile God’s House?</vt:lpstr>
      <vt:lpstr>Can We Defile God’s House?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Jeff Smelser</dc:creator>
  <cp:lastModifiedBy>Jeff Smelser</cp:lastModifiedBy>
  <cp:revision>48</cp:revision>
  <dcterms:created xsi:type="dcterms:W3CDTF">2011-11-05T13:59:07Z</dcterms:created>
  <dcterms:modified xsi:type="dcterms:W3CDTF">2019-10-20T12:21:09Z</dcterms:modified>
</cp:coreProperties>
</file>