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9" r:id="rId2"/>
    <p:sldId id="298" r:id="rId3"/>
    <p:sldId id="256" r:id="rId4"/>
    <p:sldId id="257" r:id="rId5"/>
    <p:sldId id="260" r:id="rId6"/>
    <p:sldId id="261" r:id="rId7"/>
    <p:sldId id="262" r:id="rId8"/>
    <p:sldId id="263" r:id="rId9"/>
    <p:sldId id="264" r:id="rId10"/>
    <p:sldId id="266" r:id="rId11"/>
    <p:sldId id="267" r:id="rId12"/>
    <p:sldId id="265" r:id="rId13"/>
    <p:sldId id="268" r:id="rId14"/>
    <p:sldId id="269" r:id="rId15"/>
    <p:sldId id="270" r:id="rId16"/>
    <p:sldId id="271" r:id="rId17"/>
    <p:sldId id="272" r:id="rId18"/>
    <p:sldId id="273" r:id="rId19"/>
    <p:sldId id="274" r:id="rId20"/>
    <p:sldId id="275" r:id="rId21"/>
    <p:sldId id="276" r:id="rId22"/>
    <p:sldId id="280" r:id="rId23"/>
    <p:sldId id="277" r:id="rId24"/>
    <p:sldId id="278" r:id="rId25"/>
    <p:sldId id="300" r:id="rId26"/>
    <p:sldId id="281" r:id="rId27"/>
    <p:sldId id="299" r:id="rId28"/>
    <p:sldId id="279" r:id="rId29"/>
    <p:sldId id="282" r:id="rId30"/>
    <p:sldId id="283" r:id="rId31"/>
    <p:sldId id="288" r:id="rId32"/>
    <p:sldId id="289" r:id="rId33"/>
    <p:sldId id="284" r:id="rId34"/>
    <p:sldId id="285" r:id="rId35"/>
    <p:sldId id="287" r:id="rId36"/>
    <p:sldId id="286" r:id="rId37"/>
    <p:sldId id="290" r:id="rId38"/>
    <p:sldId id="291" r:id="rId39"/>
    <p:sldId id="292" r:id="rId40"/>
    <p:sldId id="295" r:id="rId41"/>
    <p:sldId id="296" r:id="rId42"/>
    <p:sldId id="297" r:id="rId43"/>
    <p:sldId id="258"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42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6C2093-8D49-4BFE-AF19-90F71D0288A8}" type="datetimeFigureOut">
              <a:rPr lang="en-US" smtClean="0"/>
              <a:t>10/22/2019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439B41-4328-4229-8420-3C56E89A84C9}" type="slidenum">
              <a:rPr lang="en-US" smtClean="0"/>
              <a:t>‹#›</a:t>
            </a:fld>
            <a:endParaRPr lang="en-US"/>
          </a:p>
        </p:txBody>
      </p:sp>
    </p:spTree>
    <p:extLst>
      <p:ext uri="{BB962C8B-B14F-4D97-AF65-F5344CB8AC3E}">
        <p14:creationId xmlns:p14="http://schemas.microsoft.com/office/powerpoint/2010/main" val="1860249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Bring</a:t>
            </a:r>
            <a:r>
              <a:rPr lang="en-US" baseline="0" dirty="0"/>
              <a:t> home the warning against self-righteousness</a:t>
            </a:r>
            <a:endParaRPr lang="en-US" dirty="0"/>
          </a:p>
        </p:txBody>
      </p:sp>
      <p:sp>
        <p:nvSpPr>
          <p:cNvPr id="4" name="Slide Number Placeholder 3"/>
          <p:cNvSpPr>
            <a:spLocks noGrp="1"/>
          </p:cNvSpPr>
          <p:nvPr>
            <p:ph type="sldNum" sz="quarter" idx="10"/>
          </p:nvPr>
        </p:nvSpPr>
        <p:spPr/>
        <p:txBody>
          <a:bodyPr/>
          <a:lstStyle/>
          <a:p>
            <a:fld id="{C9439B41-4328-4229-8420-3C56E89A84C9}" type="slidenum">
              <a:rPr lang="en-US" smtClean="0"/>
              <a:t>11</a:t>
            </a:fld>
            <a:endParaRPr lang="en-US"/>
          </a:p>
        </p:txBody>
      </p:sp>
    </p:spTree>
    <p:extLst>
      <p:ext uri="{BB962C8B-B14F-4D97-AF65-F5344CB8AC3E}">
        <p14:creationId xmlns:p14="http://schemas.microsoft.com/office/powerpoint/2010/main" val="3716742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Bring home the warning against seeking</a:t>
            </a:r>
            <a:r>
              <a:rPr lang="en-US" baseline="0" dirty="0"/>
              <a:t> status even w/o religious titles</a:t>
            </a:r>
            <a:endParaRPr lang="en-US" dirty="0"/>
          </a:p>
        </p:txBody>
      </p:sp>
      <p:sp>
        <p:nvSpPr>
          <p:cNvPr id="4" name="Slide Number Placeholder 3"/>
          <p:cNvSpPr>
            <a:spLocks noGrp="1"/>
          </p:cNvSpPr>
          <p:nvPr>
            <p:ph type="sldNum" sz="quarter" idx="10"/>
          </p:nvPr>
        </p:nvSpPr>
        <p:spPr/>
        <p:txBody>
          <a:bodyPr/>
          <a:lstStyle/>
          <a:p>
            <a:fld id="{C9439B41-4328-4229-8420-3C56E89A84C9}" type="slidenum">
              <a:rPr lang="en-US" smtClean="0"/>
              <a:t>17</a:t>
            </a:fld>
            <a:endParaRPr lang="en-US"/>
          </a:p>
        </p:txBody>
      </p:sp>
    </p:spTree>
    <p:extLst>
      <p:ext uri="{BB962C8B-B14F-4D97-AF65-F5344CB8AC3E}">
        <p14:creationId xmlns:p14="http://schemas.microsoft.com/office/powerpoint/2010/main" val="3740906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439B41-4328-4229-8420-3C56E89A84C9}" type="slidenum">
              <a:rPr lang="en-US" smtClean="0"/>
              <a:t>24</a:t>
            </a:fld>
            <a:endParaRPr lang="en-US"/>
          </a:p>
        </p:txBody>
      </p:sp>
    </p:spTree>
    <p:extLst>
      <p:ext uri="{BB962C8B-B14F-4D97-AF65-F5344CB8AC3E}">
        <p14:creationId xmlns:p14="http://schemas.microsoft.com/office/powerpoint/2010/main" val="18571280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439B41-4328-4229-8420-3C56E89A84C9}" type="slidenum">
              <a:rPr lang="en-US" smtClean="0"/>
              <a:t>25</a:t>
            </a:fld>
            <a:endParaRPr lang="en-US"/>
          </a:p>
        </p:txBody>
      </p:sp>
    </p:spTree>
    <p:extLst>
      <p:ext uri="{BB962C8B-B14F-4D97-AF65-F5344CB8AC3E}">
        <p14:creationId xmlns:p14="http://schemas.microsoft.com/office/powerpoint/2010/main" val="18571280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a:t>
            </a:r>
            <a:r>
              <a:rPr lang="en-US" baseline="0" dirty="0"/>
              <a:t> foreign to the context is the exclusion of baptism, of good works!</a:t>
            </a:r>
            <a:endParaRPr lang="en-US" dirty="0"/>
          </a:p>
        </p:txBody>
      </p:sp>
      <p:sp>
        <p:nvSpPr>
          <p:cNvPr id="4" name="Slide Number Placeholder 3"/>
          <p:cNvSpPr>
            <a:spLocks noGrp="1"/>
          </p:cNvSpPr>
          <p:nvPr>
            <p:ph type="sldNum" sz="quarter" idx="10"/>
          </p:nvPr>
        </p:nvSpPr>
        <p:spPr/>
        <p:txBody>
          <a:bodyPr/>
          <a:lstStyle/>
          <a:p>
            <a:fld id="{C9439B41-4328-4229-8420-3C56E89A84C9}" type="slidenum">
              <a:rPr lang="en-US" smtClean="0"/>
              <a:t>38</a:t>
            </a:fld>
            <a:endParaRPr lang="en-US"/>
          </a:p>
        </p:txBody>
      </p:sp>
    </p:spTree>
    <p:extLst>
      <p:ext uri="{BB962C8B-B14F-4D97-AF65-F5344CB8AC3E}">
        <p14:creationId xmlns:p14="http://schemas.microsoft.com/office/powerpoint/2010/main" val="1753853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E869E1A-A681-4449-876C-0BDA9C495136}"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6DE9C-9A95-42D8-A1BD-F54797B133AF}" type="slidenum">
              <a:rPr lang="en-US" smtClean="0"/>
              <a:t>‹#›</a:t>
            </a:fld>
            <a:endParaRPr lang="en-US"/>
          </a:p>
        </p:txBody>
      </p:sp>
    </p:spTree>
    <p:extLst>
      <p:ext uri="{BB962C8B-B14F-4D97-AF65-F5344CB8AC3E}">
        <p14:creationId xmlns:p14="http://schemas.microsoft.com/office/powerpoint/2010/main" val="3757271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869E1A-A681-4449-876C-0BDA9C495136}"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6DE9C-9A95-42D8-A1BD-F54797B133AF}" type="slidenum">
              <a:rPr lang="en-US" smtClean="0"/>
              <a:t>‹#›</a:t>
            </a:fld>
            <a:endParaRPr lang="en-US"/>
          </a:p>
        </p:txBody>
      </p:sp>
    </p:spTree>
    <p:extLst>
      <p:ext uri="{BB962C8B-B14F-4D97-AF65-F5344CB8AC3E}">
        <p14:creationId xmlns:p14="http://schemas.microsoft.com/office/powerpoint/2010/main" val="3373666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869E1A-A681-4449-876C-0BDA9C495136}"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6DE9C-9A95-42D8-A1BD-F54797B133AF}" type="slidenum">
              <a:rPr lang="en-US" smtClean="0"/>
              <a:t>‹#›</a:t>
            </a:fld>
            <a:endParaRPr lang="en-US"/>
          </a:p>
        </p:txBody>
      </p:sp>
    </p:spTree>
    <p:extLst>
      <p:ext uri="{BB962C8B-B14F-4D97-AF65-F5344CB8AC3E}">
        <p14:creationId xmlns:p14="http://schemas.microsoft.com/office/powerpoint/2010/main" val="3632538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869E1A-A681-4449-876C-0BDA9C495136}"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6DE9C-9A95-42D8-A1BD-F54797B133AF}" type="slidenum">
              <a:rPr lang="en-US" smtClean="0"/>
              <a:t>‹#›</a:t>
            </a:fld>
            <a:endParaRPr lang="en-US"/>
          </a:p>
        </p:txBody>
      </p:sp>
    </p:spTree>
    <p:extLst>
      <p:ext uri="{BB962C8B-B14F-4D97-AF65-F5344CB8AC3E}">
        <p14:creationId xmlns:p14="http://schemas.microsoft.com/office/powerpoint/2010/main" val="228732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869E1A-A681-4449-876C-0BDA9C495136}"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6DE9C-9A95-42D8-A1BD-F54797B133AF}" type="slidenum">
              <a:rPr lang="en-US" smtClean="0"/>
              <a:t>‹#›</a:t>
            </a:fld>
            <a:endParaRPr lang="en-US"/>
          </a:p>
        </p:txBody>
      </p:sp>
    </p:spTree>
    <p:extLst>
      <p:ext uri="{BB962C8B-B14F-4D97-AF65-F5344CB8AC3E}">
        <p14:creationId xmlns:p14="http://schemas.microsoft.com/office/powerpoint/2010/main" val="1743811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E869E1A-A681-4449-876C-0BDA9C495136}" type="datetimeFigureOut">
              <a:rPr lang="en-US" smtClean="0"/>
              <a:t>10/22/2019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76DE9C-9A95-42D8-A1BD-F54797B133AF}" type="slidenum">
              <a:rPr lang="en-US" smtClean="0"/>
              <a:t>‹#›</a:t>
            </a:fld>
            <a:endParaRPr lang="en-US"/>
          </a:p>
        </p:txBody>
      </p:sp>
    </p:spTree>
    <p:extLst>
      <p:ext uri="{BB962C8B-B14F-4D97-AF65-F5344CB8AC3E}">
        <p14:creationId xmlns:p14="http://schemas.microsoft.com/office/powerpoint/2010/main" val="1068108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869E1A-A681-4449-876C-0BDA9C495136}" type="datetimeFigureOut">
              <a:rPr lang="en-US" smtClean="0"/>
              <a:t>10/22/2019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76DE9C-9A95-42D8-A1BD-F54797B133AF}" type="slidenum">
              <a:rPr lang="en-US" smtClean="0"/>
              <a:t>‹#›</a:t>
            </a:fld>
            <a:endParaRPr lang="en-US"/>
          </a:p>
        </p:txBody>
      </p:sp>
    </p:spTree>
    <p:extLst>
      <p:ext uri="{BB962C8B-B14F-4D97-AF65-F5344CB8AC3E}">
        <p14:creationId xmlns:p14="http://schemas.microsoft.com/office/powerpoint/2010/main" val="3285567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E869E1A-A681-4449-876C-0BDA9C495136}" type="datetimeFigureOut">
              <a:rPr lang="en-US" smtClean="0"/>
              <a:t>10/22/2019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76DE9C-9A95-42D8-A1BD-F54797B133AF}" type="slidenum">
              <a:rPr lang="en-US" smtClean="0"/>
              <a:t>‹#›</a:t>
            </a:fld>
            <a:endParaRPr lang="en-US"/>
          </a:p>
        </p:txBody>
      </p:sp>
    </p:spTree>
    <p:extLst>
      <p:ext uri="{BB962C8B-B14F-4D97-AF65-F5344CB8AC3E}">
        <p14:creationId xmlns:p14="http://schemas.microsoft.com/office/powerpoint/2010/main" val="2863352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869E1A-A681-4449-876C-0BDA9C495136}" type="datetimeFigureOut">
              <a:rPr lang="en-US" smtClean="0"/>
              <a:t>10/22/2019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76DE9C-9A95-42D8-A1BD-F54797B133AF}" type="slidenum">
              <a:rPr lang="en-US" smtClean="0"/>
              <a:t>‹#›</a:t>
            </a:fld>
            <a:endParaRPr lang="en-US"/>
          </a:p>
        </p:txBody>
      </p:sp>
    </p:spTree>
    <p:extLst>
      <p:ext uri="{BB962C8B-B14F-4D97-AF65-F5344CB8AC3E}">
        <p14:creationId xmlns:p14="http://schemas.microsoft.com/office/powerpoint/2010/main" val="3269075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869E1A-A681-4449-876C-0BDA9C495136}" type="datetimeFigureOut">
              <a:rPr lang="en-US" smtClean="0"/>
              <a:t>10/22/2019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76DE9C-9A95-42D8-A1BD-F54797B133AF}" type="slidenum">
              <a:rPr lang="en-US" smtClean="0"/>
              <a:t>‹#›</a:t>
            </a:fld>
            <a:endParaRPr lang="en-US"/>
          </a:p>
        </p:txBody>
      </p:sp>
    </p:spTree>
    <p:extLst>
      <p:ext uri="{BB962C8B-B14F-4D97-AF65-F5344CB8AC3E}">
        <p14:creationId xmlns:p14="http://schemas.microsoft.com/office/powerpoint/2010/main" val="839066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869E1A-A681-4449-876C-0BDA9C495136}" type="datetimeFigureOut">
              <a:rPr lang="en-US" smtClean="0"/>
              <a:t>10/22/2019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76DE9C-9A95-42D8-A1BD-F54797B133AF}" type="slidenum">
              <a:rPr lang="en-US" smtClean="0"/>
              <a:t>‹#›</a:t>
            </a:fld>
            <a:endParaRPr lang="en-US"/>
          </a:p>
        </p:txBody>
      </p:sp>
    </p:spTree>
    <p:extLst>
      <p:ext uri="{BB962C8B-B14F-4D97-AF65-F5344CB8AC3E}">
        <p14:creationId xmlns:p14="http://schemas.microsoft.com/office/powerpoint/2010/main" val="141677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869E1A-A681-4449-876C-0BDA9C495136}" type="datetimeFigureOut">
              <a:rPr lang="en-US" smtClean="0"/>
              <a:t>10/22/2019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76DE9C-9A95-42D8-A1BD-F54797B133AF}" type="slidenum">
              <a:rPr lang="en-US" smtClean="0"/>
              <a:t>‹#›</a:t>
            </a:fld>
            <a:endParaRPr lang="en-US"/>
          </a:p>
        </p:txBody>
      </p:sp>
    </p:spTree>
    <p:extLst>
      <p:ext uri="{BB962C8B-B14F-4D97-AF65-F5344CB8AC3E}">
        <p14:creationId xmlns:p14="http://schemas.microsoft.com/office/powerpoint/2010/main" val="2262504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2667000" y="990600"/>
            <a:ext cx="3657600" cy="4832092"/>
          </a:xfrm>
          <a:prstGeom prst="rect">
            <a:avLst/>
          </a:prstGeom>
          <a:solidFill>
            <a:schemeClr val="bg1"/>
          </a:solidFill>
        </p:spPr>
        <p:txBody>
          <a:bodyPr wrap="square" rtlCol="0">
            <a:spAutoFit/>
          </a:bodyPr>
          <a:lstStyle/>
          <a:p>
            <a:pPr algn="ctr"/>
            <a:endParaRPr lang="en-US" sz="2800" b="1" dirty="0"/>
          </a:p>
          <a:p>
            <a:pPr algn="ctr"/>
            <a:r>
              <a:rPr lang="en-US" sz="2800" b="1" dirty="0"/>
              <a:t>Jesus’ Conversation with Nicodemus</a:t>
            </a:r>
          </a:p>
          <a:p>
            <a:pPr algn="ctr"/>
            <a:r>
              <a:rPr lang="es-ES" sz="2800" b="1" dirty="0">
                <a:solidFill>
                  <a:schemeClr val="bg1">
                    <a:lumMod val="50000"/>
                  </a:schemeClr>
                </a:solidFill>
              </a:rPr>
              <a:t>Conversación de Jesús con Nicodemo</a:t>
            </a:r>
            <a:endParaRPr lang="en-US" sz="2800" b="1" dirty="0">
              <a:solidFill>
                <a:schemeClr val="bg1">
                  <a:lumMod val="50000"/>
                </a:schemeClr>
              </a:solidFill>
            </a:endParaRPr>
          </a:p>
          <a:p>
            <a:pPr algn="ctr"/>
            <a:endParaRPr lang="en-US" sz="2800" dirty="0"/>
          </a:p>
          <a:p>
            <a:pPr algn="ctr"/>
            <a:r>
              <a:rPr lang="en-US" sz="2800" dirty="0"/>
              <a:t>Zanesville</a:t>
            </a:r>
          </a:p>
          <a:p>
            <a:pPr algn="ctr"/>
            <a:endParaRPr lang="en-US" sz="2800" dirty="0"/>
          </a:p>
          <a:p>
            <a:pPr algn="ctr"/>
            <a:r>
              <a:rPr lang="en-US" sz="2800" dirty="0"/>
              <a:t>Tuesday, 7 p.m.</a:t>
            </a:r>
          </a:p>
          <a:p>
            <a:pPr algn="ctr"/>
            <a:r>
              <a:rPr lang="en-US" sz="2800" dirty="0"/>
              <a:t>October 22, 2019</a:t>
            </a:r>
          </a:p>
          <a:p>
            <a:pPr algn="ctr"/>
            <a:endParaRPr lang="en-US" sz="2800" dirty="0"/>
          </a:p>
        </p:txBody>
      </p:sp>
    </p:spTree>
    <p:extLst>
      <p:ext uri="{BB962C8B-B14F-4D97-AF65-F5344CB8AC3E}">
        <p14:creationId xmlns:p14="http://schemas.microsoft.com/office/powerpoint/2010/main" val="1723081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endParaRPr lang="en-US" sz="2200" b="1" dirty="0">
              <a:latin typeface="Palatino Linotype" panose="02040502050505030304" pitchFamily="18" charset="0"/>
            </a:endParaRP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r>
              <a:rPr lang="es-ES" sz="2200" dirty="0">
                <a:latin typeface="Palatino Linotype" panose="02040502050505030304" pitchFamily="18" charset="0"/>
              </a:rPr>
              <a:t>…</a:t>
            </a:r>
            <a:endParaRPr lang="es-ES" sz="2200" b="1" dirty="0">
              <a:latin typeface="Palatino Linotype" panose="02040502050505030304" pitchFamily="18" charset="0"/>
            </a:endParaRP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417526" y="1676400"/>
            <a:ext cx="3778513" cy="2677656"/>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a:spAutoFit/>
          </a:bodyPr>
          <a:lstStyle/>
          <a:p>
            <a:r>
              <a:rPr lang="en-US" sz="2100" b="1" dirty="0">
                <a:latin typeface="Georgia" panose="02040502050405020303" pitchFamily="18" charset="0"/>
              </a:rPr>
              <a:t>Luke 15:1-2</a:t>
            </a:r>
          </a:p>
          <a:p>
            <a:r>
              <a:rPr lang="en-US" sz="2100" dirty="0">
                <a:latin typeface="Georgia" panose="02040502050405020303" pitchFamily="18" charset="0"/>
              </a:rPr>
              <a:t>Now all the tax collectors and the sinners were coming near Him to listen to Him. Both the Pharisees and the scribes began to grumble, saying, “This man receives sinners and eats with them.”</a:t>
            </a:r>
          </a:p>
        </p:txBody>
      </p:sp>
      <p:sp>
        <p:nvSpPr>
          <p:cNvPr id="8" name="TextBox 7"/>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sp>
        <p:nvSpPr>
          <p:cNvPr id="9" name="TextBox 8"/>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sp>
        <p:nvSpPr>
          <p:cNvPr id="10" name="Rectangle 9"/>
          <p:cNvSpPr/>
          <p:nvPr/>
        </p:nvSpPr>
        <p:spPr>
          <a:xfrm>
            <a:off x="4832087" y="1676400"/>
            <a:ext cx="3778513" cy="2677656"/>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a:spAutoFit/>
          </a:bodyPr>
          <a:lstStyle/>
          <a:p>
            <a:r>
              <a:rPr lang="en-US" sz="2100" b="1" dirty="0">
                <a:latin typeface="Georgia" panose="02040502050405020303" pitchFamily="18" charset="0"/>
              </a:rPr>
              <a:t>Lucas 15:1-2</a:t>
            </a:r>
          </a:p>
          <a:p>
            <a:r>
              <a:rPr lang="es-ES" sz="2100" dirty="0">
                <a:latin typeface="Georgia" panose="02040502050405020303" pitchFamily="18" charset="0"/>
              </a:rPr>
              <a:t>Se acercaban a Jesús todos los publicanos y pecadores para oírlo, y los fariseos y los escribas murmuraban, diciendo:</a:t>
            </a:r>
          </a:p>
          <a:p>
            <a:r>
              <a:rPr lang="es-ES" sz="2100" dirty="0">
                <a:latin typeface="Georgia" panose="02040502050405020303" pitchFamily="18" charset="0"/>
              </a:rPr>
              <a:t>—Éste recibe a los pecadores y come con ellos.</a:t>
            </a:r>
            <a:endParaRPr lang="en-US" sz="2100" b="1" dirty="0">
              <a:latin typeface="Georgia" panose="02040502050405020303" pitchFamily="18" charset="0"/>
            </a:endParaRPr>
          </a:p>
        </p:txBody>
      </p:sp>
    </p:spTree>
    <p:extLst>
      <p:ext uri="{BB962C8B-B14F-4D97-AF65-F5344CB8AC3E}">
        <p14:creationId xmlns:p14="http://schemas.microsoft.com/office/powerpoint/2010/main" val="3565949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endParaRPr lang="en-US" sz="2200" b="1" dirty="0">
              <a:latin typeface="Palatino Linotype" panose="02040502050505030304" pitchFamily="18" charset="0"/>
            </a:endParaRP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r>
              <a:rPr lang="es-ES" sz="2200" dirty="0">
                <a:latin typeface="Palatino Linotype" panose="02040502050505030304" pitchFamily="18" charset="0"/>
              </a:rPr>
              <a:t>…</a:t>
            </a:r>
            <a:endParaRPr lang="es-ES" sz="2200" b="1" dirty="0">
              <a:latin typeface="Palatino Linotype" panose="02040502050505030304" pitchFamily="18" charset="0"/>
            </a:endParaRP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417526" y="1676400"/>
            <a:ext cx="3778513" cy="4616648"/>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a:spAutoFit/>
          </a:bodyPr>
          <a:lstStyle/>
          <a:p>
            <a:r>
              <a:rPr lang="en-US" sz="2100" b="1" dirty="0">
                <a:latin typeface="Georgia" panose="02040502050405020303" pitchFamily="18" charset="0"/>
              </a:rPr>
              <a:t>Luke 15:29-30</a:t>
            </a:r>
          </a:p>
          <a:p>
            <a:r>
              <a:rPr lang="en-US" sz="2100" dirty="0">
                <a:latin typeface="Georgia" panose="02040502050405020303" pitchFamily="18" charset="0"/>
              </a:rPr>
              <a:t>“But </a:t>
            </a:r>
            <a:r>
              <a:rPr lang="en-US" sz="2100" dirty="0"/>
              <a:t>[the older brother]</a:t>
            </a:r>
            <a:r>
              <a:rPr lang="en-US" sz="2100" dirty="0">
                <a:latin typeface="Georgia" panose="02040502050405020303" pitchFamily="18" charset="0"/>
              </a:rPr>
              <a:t> answered and said to his father, ‘Look! For so many years I have been serving you and I have never neglected a command of yours; and yet you have never given me a young goat, so that I might celebrate with my friends; but when this son of yours came, who has devoured your wealth with prostitutes, you killed the fattened calf for him.’ ”</a:t>
            </a:r>
          </a:p>
        </p:txBody>
      </p:sp>
      <p:sp>
        <p:nvSpPr>
          <p:cNvPr id="8" name="TextBox 7"/>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sp>
        <p:nvSpPr>
          <p:cNvPr id="9" name="Rectangle 8"/>
          <p:cNvSpPr/>
          <p:nvPr/>
        </p:nvSpPr>
        <p:spPr>
          <a:xfrm>
            <a:off x="4832087" y="1676400"/>
            <a:ext cx="3778513" cy="4616648"/>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a:spAutoFit/>
          </a:bodyPr>
          <a:lstStyle/>
          <a:p>
            <a:r>
              <a:rPr lang="en-US" sz="2100" b="1" dirty="0">
                <a:latin typeface="Georgia" panose="02040502050405020303" pitchFamily="18" charset="0"/>
              </a:rPr>
              <a:t>Lucas 15:29-30</a:t>
            </a:r>
          </a:p>
          <a:p>
            <a:r>
              <a:rPr lang="es-ES" sz="2100" dirty="0">
                <a:latin typeface="Georgia" panose="02040502050405020303" pitchFamily="18" charset="0"/>
              </a:rPr>
              <a:t>Pero </a:t>
            </a:r>
            <a:r>
              <a:rPr lang="es-ES" sz="2100" dirty="0"/>
              <a:t>[el hermano mayor] </a:t>
            </a:r>
            <a:r>
              <a:rPr lang="es-ES" sz="2100" dirty="0">
                <a:latin typeface="Georgia" panose="02040502050405020303" pitchFamily="18" charset="0"/>
              </a:rPr>
              <a:t>respondiendo, dijo al padre: “Tantos años hace que te sirvo, no habiéndote desobedecido jamás, y nunca me has dado ni un cabrito para gozarme con mis amigos. Pero cuando vino este hijo tuyo, que ha consumido tus bienes con rameras, has hecho matar para él el becerro gordo.”</a:t>
            </a:r>
          </a:p>
          <a:p>
            <a:endParaRPr lang="en-US" sz="2100" dirty="0">
              <a:latin typeface="Georgia" panose="02040502050405020303" pitchFamily="18" charset="0"/>
            </a:endParaRPr>
          </a:p>
        </p:txBody>
      </p:sp>
      <p:sp>
        <p:nvSpPr>
          <p:cNvPr id="10" name="TextBox 9"/>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spTree>
    <p:extLst>
      <p:ext uri="{BB962C8B-B14F-4D97-AF65-F5344CB8AC3E}">
        <p14:creationId xmlns:p14="http://schemas.microsoft.com/office/powerpoint/2010/main" val="4240863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endParaRPr lang="en-US" sz="2200" b="1" dirty="0">
              <a:latin typeface="Palatino Linotype" panose="02040502050505030304" pitchFamily="18" charset="0"/>
            </a:endParaRP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r>
              <a:rPr lang="es-ES" sz="2200" dirty="0">
                <a:latin typeface="Palatino Linotype" panose="02040502050505030304" pitchFamily="18" charset="0"/>
              </a:rPr>
              <a:t>…</a:t>
            </a:r>
            <a:endParaRPr lang="es-ES" sz="2200" b="1" dirty="0">
              <a:latin typeface="Palatino Linotype" panose="02040502050505030304" pitchFamily="18" charset="0"/>
            </a:endParaRP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sp>
        <p:nvSpPr>
          <p:cNvPr id="10" name="Rectangle 9"/>
          <p:cNvSpPr/>
          <p:nvPr/>
        </p:nvSpPr>
        <p:spPr>
          <a:xfrm>
            <a:off x="396744" y="2133600"/>
            <a:ext cx="3946656" cy="3647152"/>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Matthew 23:1-3</a:t>
            </a:r>
          </a:p>
          <a:p>
            <a:r>
              <a:rPr lang="en-US" sz="2100" dirty="0">
                <a:latin typeface="Georgia" panose="02040502050405020303" pitchFamily="18" charset="0"/>
              </a:rPr>
              <a:t>Then Jesus spoke to the crowds and to His disciples, saying: “The scribes and the </a:t>
            </a:r>
            <a:r>
              <a:rPr lang="en-US" sz="2100" b="1" u="sng" dirty="0">
                <a:latin typeface="Georgia" panose="02040502050405020303" pitchFamily="18" charset="0"/>
              </a:rPr>
              <a:t>Pharisees</a:t>
            </a:r>
            <a:r>
              <a:rPr lang="en-US" sz="2100" dirty="0">
                <a:latin typeface="Georgia" panose="02040502050405020303" pitchFamily="18" charset="0"/>
              </a:rPr>
              <a:t> have seated themselves in the chair of Moses; therefore all that they tell you, do and observe, but do not do according to their deeds; for they say things and do not do them.”</a:t>
            </a:r>
          </a:p>
        </p:txBody>
      </p:sp>
      <p:sp>
        <p:nvSpPr>
          <p:cNvPr id="12" name="TextBox 11"/>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sp>
        <p:nvSpPr>
          <p:cNvPr id="13" name="TextBox 12"/>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14" name="Rectangle 13"/>
          <p:cNvSpPr/>
          <p:nvPr/>
        </p:nvSpPr>
        <p:spPr>
          <a:xfrm>
            <a:off x="4816344" y="2133600"/>
            <a:ext cx="3946656" cy="3693319"/>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Mateo 23:1-3</a:t>
            </a:r>
          </a:p>
          <a:p>
            <a:r>
              <a:rPr lang="es-ES" sz="2100" dirty="0">
                <a:latin typeface="Georgia" panose="02040502050405020303" pitchFamily="18" charset="0"/>
              </a:rPr>
              <a:t>Entonces habló Jesús a la gente y a sus discípulos, diciendo:</a:t>
            </a:r>
          </a:p>
          <a:p>
            <a:r>
              <a:rPr lang="es-ES" sz="2100" dirty="0">
                <a:latin typeface="Georgia" panose="02040502050405020303" pitchFamily="18" charset="0"/>
              </a:rPr>
              <a:t>«En la cátedra de Moisés se sientan los escribas y los </a:t>
            </a:r>
            <a:r>
              <a:rPr lang="es-ES" sz="2100" b="1" u="sng" dirty="0">
                <a:latin typeface="Georgia" panose="02040502050405020303" pitchFamily="18" charset="0"/>
              </a:rPr>
              <a:t>fariseos</a:t>
            </a:r>
            <a:r>
              <a:rPr lang="es-ES" sz="2100" dirty="0">
                <a:latin typeface="Georgia" panose="02040502050405020303" pitchFamily="18" charset="0"/>
              </a:rPr>
              <a:t>. Así que, todo lo que os digan que guardéis, guardadlo y hacedlo; pero no hagáis conforme a sus obras, porque dicen, pero no hacen.</a:t>
            </a:r>
            <a:r>
              <a:rPr lang="en-US" sz="2100" dirty="0">
                <a:latin typeface="Georgia" panose="02040502050405020303" pitchFamily="18" charset="0"/>
              </a:rPr>
              <a:t>»</a:t>
            </a:r>
            <a:endParaRPr lang="es-ES" sz="2100" dirty="0">
              <a:latin typeface="Georgia" panose="02040502050405020303" pitchFamily="18" charset="0"/>
            </a:endParaRPr>
          </a:p>
          <a:p>
            <a:endParaRPr lang="es-ES" sz="2100" dirty="0">
              <a:latin typeface="Georgia" panose="02040502050405020303" pitchFamily="18" charset="0"/>
            </a:endParaRPr>
          </a:p>
        </p:txBody>
      </p:sp>
    </p:spTree>
    <p:extLst>
      <p:ext uri="{BB962C8B-B14F-4D97-AF65-F5344CB8AC3E}">
        <p14:creationId xmlns:p14="http://schemas.microsoft.com/office/powerpoint/2010/main" val="3015144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endParaRPr lang="en-US" sz="2200" b="1" dirty="0">
              <a:latin typeface="Palatino Linotype" panose="02040502050505030304" pitchFamily="18" charset="0"/>
            </a:endParaRP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r>
              <a:rPr lang="es-ES" sz="2200" dirty="0">
                <a:latin typeface="Palatino Linotype" panose="02040502050505030304" pitchFamily="18" charset="0"/>
              </a:rPr>
              <a:t>…</a:t>
            </a:r>
            <a:endParaRPr lang="es-ES" sz="2200" b="1" dirty="0">
              <a:latin typeface="Palatino Linotype" panose="02040502050505030304" pitchFamily="18" charset="0"/>
            </a:endParaRP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sp>
        <p:nvSpPr>
          <p:cNvPr id="10" name="Rectangle 9"/>
          <p:cNvSpPr/>
          <p:nvPr/>
        </p:nvSpPr>
        <p:spPr>
          <a:xfrm>
            <a:off x="396744" y="2133600"/>
            <a:ext cx="3946656" cy="3647152"/>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Matthew 23:5-7</a:t>
            </a:r>
          </a:p>
          <a:p>
            <a:r>
              <a:rPr lang="en-US" sz="2100" dirty="0">
                <a:latin typeface="Georgia" panose="02040502050405020303" pitchFamily="18" charset="0"/>
              </a:rPr>
              <a:t>But they do all their deeds to be noticed by men; for they broaden their phylacteries and lengthen the tassels of their garments. They love the place of honor at banquets and the chief seats in the synagogues, and respectful greetings in the market places, and being called Rabbi by men.</a:t>
            </a:r>
          </a:p>
        </p:txBody>
      </p:sp>
      <p:sp>
        <p:nvSpPr>
          <p:cNvPr id="11" name="TextBox 10"/>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12" name="Rectangle 11"/>
          <p:cNvSpPr/>
          <p:nvPr/>
        </p:nvSpPr>
        <p:spPr>
          <a:xfrm>
            <a:off x="4816344" y="2133600"/>
            <a:ext cx="3946656" cy="3647152"/>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Mateo 23:5-7</a:t>
            </a:r>
          </a:p>
          <a:p>
            <a:r>
              <a:rPr lang="es-ES" sz="2100" dirty="0">
                <a:latin typeface="Georgia" panose="02040502050405020303" pitchFamily="18" charset="0"/>
              </a:rPr>
              <a:t>Antes bien, hacen todas sus obras para ser vistos por los hombres, pues ensanchan sus filacterias y extienden los flecos de sus mantos; aman los primeros asientos en las cenas, las primeras sillas en las sinagogas, las salutaciones en las plazas y que los hombres los llamen: “Rabí, Rabí”.</a:t>
            </a:r>
          </a:p>
        </p:txBody>
      </p:sp>
      <p:sp>
        <p:nvSpPr>
          <p:cNvPr id="13" name="TextBox 12"/>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spTree>
    <p:extLst>
      <p:ext uri="{BB962C8B-B14F-4D97-AF65-F5344CB8AC3E}">
        <p14:creationId xmlns:p14="http://schemas.microsoft.com/office/powerpoint/2010/main" val="36958018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endParaRPr lang="en-US" sz="2200" b="1" dirty="0">
              <a:latin typeface="Palatino Linotype" panose="02040502050505030304" pitchFamily="18" charset="0"/>
            </a:endParaRP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r>
              <a:rPr lang="es-ES" sz="2200" dirty="0">
                <a:latin typeface="Palatino Linotype" panose="02040502050505030304" pitchFamily="18" charset="0"/>
              </a:rPr>
              <a:t>…</a:t>
            </a:r>
            <a:endParaRPr lang="es-ES" sz="2200" b="1" dirty="0">
              <a:latin typeface="Palatino Linotype" panose="02040502050505030304" pitchFamily="18" charset="0"/>
            </a:endParaRP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sp>
        <p:nvSpPr>
          <p:cNvPr id="10" name="Rectangle 9"/>
          <p:cNvSpPr/>
          <p:nvPr/>
        </p:nvSpPr>
        <p:spPr>
          <a:xfrm>
            <a:off x="396744" y="2133600"/>
            <a:ext cx="3946656" cy="3647152"/>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Matthew 23:5-7</a:t>
            </a:r>
          </a:p>
          <a:p>
            <a:r>
              <a:rPr lang="en-US" sz="2100" dirty="0">
                <a:latin typeface="Georgia" panose="02040502050405020303" pitchFamily="18" charset="0"/>
              </a:rPr>
              <a:t>But they do all their deeds to be noticed by men; for they broaden their phylacteries and lengthen the tassels of their garments. They love </a:t>
            </a:r>
            <a:r>
              <a:rPr lang="en-US" sz="2100" u="sng" dirty="0">
                <a:latin typeface="Georgia" panose="02040502050405020303" pitchFamily="18" charset="0"/>
              </a:rPr>
              <a:t>the place of honor at banquets</a:t>
            </a:r>
            <a:r>
              <a:rPr lang="en-US" sz="2100" dirty="0">
                <a:latin typeface="Georgia" panose="02040502050405020303" pitchFamily="18" charset="0"/>
              </a:rPr>
              <a:t> and the chief seats in the synagogues, and respectful greetings in the market places, and being called Rabbi by men.</a:t>
            </a:r>
          </a:p>
        </p:txBody>
      </p:sp>
      <p:sp>
        <p:nvSpPr>
          <p:cNvPr id="11" name="TextBox 10"/>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12" name="Rectangle 11"/>
          <p:cNvSpPr/>
          <p:nvPr/>
        </p:nvSpPr>
        <p:spPr>
          <a:xfrm>
            <a:off x="4816344" y="2133600"/>
            <a:ext cx="3946656" cy="3647152"/>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Mateo 23:5-7</a:t>
            </a:r>
          </a:p>
          <a:p>
            <a:r>
              <a:rPr lang="es-ES" sz="2100" dirty="0">
                <a:latin typeface="Georgia" panose="02040502050405020303" pitchFamily="18" charset="0"/>
              </a:rPr>
              <a:t>Antes bien, hacen todas sus obras para ser vistos por los hombres, pues ensanchan sus filacterias y extienden los flecos de sus mantos; aman </a:t>
            </a:r>
            <a:r>
              <a:rPr lang="es-ES" sz="2100" u="sng" dirty="0">
                <a:latin typeface="Georgia" panose="02040502050405020303" pitchFamily="18" charset="0"/>
              </a:rPr>
              <a:t>los primeros asientos en las cenas</a:t>
            </a:r>
            <a:r>
              <a:rPr lang="es-ES" sz="2100" dirty="0">
                <a:latin typeface="Georgia" panose="02040502050405020303" pitchFamily="18" charset="0"/>
              </a:rPr>
              <a:t>, las primeras sillas en las sinagogas, las salutaciones en las plazas y que los hombres los llamen: “Rabí, Rabí”.</a:t>
            </a:r>
          </a:p>
        </p:txBody>
      </p:sp>
      <p:sp>
        <p:nvSpPr>
          <p:cNvPr id="13" name="TextBox 12"/>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spTree>
    <p:extLst>
      <p:ext uri="{BB962C8B-B14F-4D97-AF65-F5344CB8AC3E}">
        <p14:creationId xmlns:p14="http://schemas.microsoft.com/office/powerpoint/2010/main" val="14515285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endParaRPr lang="en-US" sz="2200" b="1" dirty="0">
              <a:latin typeface="Palatino Linotype" panose="02040502050505030304" pitchFamily="18" charset="0"/>
            </a:endParaRP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r>
              <a:rPr lang="es-ES" sz="2200" dirty="0">
                <a:latin typeface="Palatino Linotype" panose="02040502050505030304" pitchFamily="18" charset="0"/>
              </a:rPr>
              <a:t>…</a:t>
            </a:r>
            <a:endParaRPr lang="es-ES" sz="2200" b="1" dirty="0">
              <a:latin typeface="Palatino Linotype" panose="02040502050505030304" pitchFamily="18" charset="0"/>
            </a:endParaRP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sp>
        <p:nvSpPr>
          <p:cNvPr id="10" name="Rectangle 9"/>
          <p:cNvSpPr/>
          <p:nvPr/>
        </p:nvSpPr>
        <p:spPr>
          <a:xfrm>
            <a:off x="396744" y="2133600"/>
            <a:ext cx="3946656" cy="3647152"/>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Matthew 23:5-7</a:t>
            </a:r>
          </a:p>
          <a:p>
            <a:r>
              <a:rPr lang="en-US" sz="2100" dirty="0">
                <a:latin typeface="Georgia" panose="02040502050405020303" pitchFamily="18" charset="0"/>
              </a:rPr>
              <a:t>But they do all their deeds to be noticed by men; for they broaden their phylacteries and lengthen the tassels of their garments. They love </a:t>
            </a:r>
            <a:r>
              <a:rPr lang="en-US" sz="2100" u="sng" dirty="0">
                <a:latin typeface="Georgia" panose="02040502050405020303" pitchFamily="18" charset="0"/>
              </a:rPr>
              <a:t>the place of honor at banquets</a:t>
            </a:r>
            <a:r>
              <a:rPr lang="en-US" sz="2100" dirty="0">
                <a:latin typeface="Georgia" panose="02040502050405020303" pitchFamily="18" charset="0"/>
              </a:rPr>
              <a:t> and </a:t>
            </a:r>
            <a:r>
              <a:rPr lang="en-US" sz="2100" u="sng" dirty="0">
                <a:latin typeface="Georgia" panose="02040502050405020303" pitchFamily="18" charset="0"/>
              </a:rPr>
              <a:t>the chief seats in the synagogues</a:t>
            </a:r>
            <a:r>
              <a:rPr lang="en-US" sz="2100" dirty="0">
                <a:latin typeface="Georgia" panose="02040502050405020303" pitchFamily="18" charset="0"/>
              </a:rPr>
              <a:t>, and respectful greetings in the market places, and being called Rabbi by men.</a:t>
            </a:r>
          </a:p>
        </p:txBody>
      </p:sp>
      <p:sp>
        <p:nvSpPr>
          <p:cNvPr id="11" name="TextBox 10"/>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12" name="Rectangle 11"/>
          <p:cNvSpPr/>
          <p:nvPr/>
        </p:nvSpPr>
        <p:spPr>
          <a:xfrm>
            <a:off x="4816344" y="2133600"/>
            <a:ext cx="3946656" cy="3647152"/>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Mateo 23:5-7</a:t>
            </a:r>
          </a:p>
          <a:p>
            <a:r>
              <a:rPr lang="es-ES" sz="2100" dirty="0">
                <a:latin typeface="Georgia" panose="02040502050405020303" pitchFamily="18" charset="0"/>
              </a:rPr>
              <a:t>Antes bien, hacen todas sus obras para ser vistos por los hombres, pues ensanchan sus filacterias y extienden los flecos de sus mantos; aman </a:t>
            </a:r>
            <a:r>
              <a:rPr lang="es-ES" sz="2100" u="sng" dirty="0">
                <a:latin typeface="Georgia" panose="02040502050405020303" pitchFamily="18" charset="0"/>
              </a:rPr>
              <a:t>los primeros asientos en las cenas</a:t>
            </a:r>
            <a:r>
              <a:rPr lang="es-ES" sz="2100" dirty="0">
                <a:latin typeface="Georgia" panose="02040502050405020303" pitchFamily="18" charset="0"/>
              </a:rPr>
              <a:t>, </a:t>
            </a:r>
            <a:r>
              <a:rPr lang="es-ES" sz="2100" u="sng" dirty="0">
                <a:latin typeface="Georgia" panose="02040502050405020303" pitchFamily="18" charset="0"/>
              </a:rPr>
              <a:t>las primeras sillas en las sinagogas</a:t>
            </a:r>
            <a:r>
              <a:rPr lang="es-ES" sz="2100" dirty="0">
                <a:latin typeface="Georgia" panose="02040502050405020303" pitchFamily="18" charset="0"/>
              </a:rPr>
              <a:t>, las salutaciones en las plazas y que los hombres los llamen: “Rabí, Rabí”.</a:t>
            </a:r>
          </a:p>
        </p:txBody>
      </p:sp>
      <p:sp>
        <p:nvSpPr>
          <p:cNvPr id="13" name="TextBox 12"/>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spTree>
    <p:extLst>
      <p:ext uri="{BB962C8B-B14F-4D97-AF65-F5344CB8AC3E}">
        <p14:creationId xmlns:p14="http://schemas.microsoft.com/office/powerpoint/2010/main" val="151019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endParaRPr lang="en-US" sz="2200" b="1" dirty="0">
              <a:latin typeface="Palatino Linotype" panose="02040502050505030304" pitchFamily="18" charset="0"/>
            </a:endParaRP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r>
              <a:rPr lang="es-ES" sz="2200" dirty="0">
                <a:latin typeface="Palatino Linotype" panose="02040502050505030304" pitchFamily="18" charset="0"/>
              </a:rPr>
              <a:t>…</a:t>
            </a:r>
            <a:endParaRPr lang="es-ES" sz="2200" b="1" dirty="0">
              <a:latin typeface="Palatino Linotype" panose="02040502050505030304" pitchFamily="18" charset="0"/>
            </a:endParaRP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sp>
        <p:nvSpPr>
          <p:cNvPr id="10" name="Rectangle 9"/>
          <p:cNvSpPr/>
          <p:nvPr/>
        </p:nvSpPr>
        <p:spPr>
          <a:xfrm>
            <a:off x="396744" y="2133600"/>
            <a:ext cx="3946656" cy="3647152"/>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Matthew 23:5-7</a:t>
            </a:r>
          </a:p>
          <a:p>
            <a:r>
              <a:rPr lang="en-US" sz="2100" dirty="0">
                <a:latin typeface="Georgia" panose="02040502050405020303" pitchFamily="18" charset="0"/>
              </a:rPr>
              <a:t>But they do all their deeds to be noticed by men; for they broaden their phylacteries and lengthen the tassels of their garments. They love </a:t>
            </a:r>
            <a:r>
              <a:rPr lang="en-US" sz="2100" u="sng" dirty="0">
                <a:latin typeface="Georgia" panose="02040502050405020303" pitchFamily="18" charset="0"/>
              </a:rPr>
              <a:t>the place of honor at banquets</a:t>
            </a:r>
            <a:r>
              <a:rPr lang="en-US" sz="2100" dirty="0">
                <a:latin typeface="Georgia" panose="02040502050405020303" pitchFamily="18" charset="0"/>
              </a:rPr>
              <a:t> and </a:t>
            </a:r>
            <a:r>
              <a:rPr lang="en-US" sz="2100" u="sng" dirty="0">
                <a:latin typeface="Georgia" panose="02040502050405020303" pitchFamily="18" charset="0"/>
              </a:rPr>
              <a:t>the chief seats in the synagogues</a:t>
            </a:r>
            <a:r>
              <a:rPr lang="en-US" sz="2100" dirty="0">
                <a:latin typeface="Georgia" panose="02040502050405020303" pitchFamily="18" charset="0"/>
              </a:rPr>
              <a:t>, and </a:t>
            </a:r>
            <a:r>
              <a:rPr lang="en-US" sz="2100" u="sng" dirty="0">
                <a:latin typeface="Georgia" panose="02040502050405020303" pitchFamily="18" charset="0"/>
              </a:rPr>
              <a:t>respectful greetings in the market places</a:t>
            </a:r>
            <a:r>
              <a:rPr lang="en-US" sz="2100" dirty="0">
                <a:latin typeface="Georgia" panose="02040502050405020303" pitchFamily="18" charset="0"/>
              </a:rPr>
              <a:t>, and being called Rabbi by men.</a:t>
            </a:r>
          </a:p>
        </p:txBody>
      </p:sp>
      <p:sp>
        <p:nvSpPr>
          <p:cNvPr id="11" name="TextBox 10"/>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12" name="Rectangle 11"/>
          <p:cNvSpPr/>
          <p:nvPr/>
        </p:nvSpPr>
        <p:spPr>
          <a:xfrm>
            <a:off x="4816344" y="2133600"/>
            <a:ext cx="3946656" cy="3647152"/>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Mateo 23:5-7</a:t>
            </a:r>
          </a:p>
          <a:p>
            <a:r>
              <a:rPr lang="es-ES" sz="2100" dirty="0">
                <a:latin typeface="Georgia" panose="02040502050405020303" pitchFamily="18" charset="0"/>
              </a:rPr>
              <a:t>Antes bien, hacen todas sus obras para ser vistos por los hombres, pues ensanchan sus filacterias y extienden los flecos de sus mantos; aman </a:t>
            </a:r>
            <a:r>
              <a:rPr lang="es-ES" sz="2100" u="sng" dirty="0">
                <a:latin typeface="Georgia" panose="02040502050405020303" pitchFamily="18" charset="0"/>
              </a:rPr>
              <a:t>los primeros asientos en las cenas</a:t>
            </a:r>
            <a:r>
              <a:rPr lang="es-ES" sz="2100" dirty="0">
                <a:latin typeface="Georgia" panose="02040502050405020303" pitchFamily="18" charset="0"/>
              </a:rPr>
              <a:t>, </a:t>
            </a:r>
            <a:r>
              <a:rPr lang="es-ES" sz="2100" u="sng" dirty="0">
                <a:latin typeface="Georgia" panose="02040502050405020303" pitchFamily="18" charset="0"/>
              </a:rPr>
              <a:t>las primeras sillas en las sinagogas</a:t>
            </a:r>
            <a:r>
              <a:rPr lang="es-ES" sz="2100" dirty="0">
                <a:latin typeface="Georgia" panose="02040502050405020303" pitchFamily="18" charset="0"/>
              </a:rPr>
              <a:t>, </a:t>
            </a:r>
            <a:r>
              <a:rPr lang="es-ES" sz="2100" u="sng" dirty="0">
                <a:latin typeface="Georgia" panose="02040502050405020303" pitchFamily="18" charset="0"/>
              </a:rPr>
              <a:t>las salutaciones en las plazas</a:t>
            </a:r>
            <a:r>
              <a:rPr lang="es-ES" sz="2100" dirty="0">
                <a:latin typeface="Georgia" panose="02040502050405020303" pitchFamily="18" charset="0"/>
              </a:rPr>
              <a:t> y que los hombres los llamen: “Rabí, Rabí”.</a:t>
            </a:r>
          </a:p>
        </p:txBody>
      </p:sp>
      <p:sp>
        <p:nvSpPr>
          <p:cNvPr id="13" name="TextBox 12"/>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spTree>
    <p:extLst>
      <p:ext uri="{BB962C8B-B14F-4D97-AF65-F5344CB8AC3E}">
        <p14:creationId xmlns:p14="http://schemas.microsoft.com/office/powerpoint/2010/main" val="39931039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endParaRPr lang="en-US" sz="2200" b="1" dirty="0">
              <a:latin typeface="Palatino Linotype" panose="02040502050505030304" pitchFamily="18" charset="0"/>
            </a:endParaRP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r>
              <a:rPr lang="es-ES" sz="2200" dirty="0">
                <a:latin typeface="Palatino Linotype" panose="02040502050505030304" pitchFamily="18" charset="0"/>
              </a:rPr>
              <a:t>…</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sp>
        <p:nvSpPr>
          <p:cNvPr id="10" name="Rectangle 9"/>
          <p:cNvSpPr/>
          <p:nvPr/>
        </p:nvSpPr>
        <p:spPr>
          <a:xfrm>
            <a:off x="396744" y="2133600"/>
            <a:ext cx="3946656" cy="3647152"/>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Matthew 23:5-7</a:t>
            </a:r>
          </a:p>
          <a:p>
            <a:r>
              <a:rPr lang="en-US" sz="2100" dirty="0">
                <a:latin typeface="Georgia" panose="02040502050405020303" pitchFamily="18" charset="0"/>
              </a:rPr>
              <a:t>But they do all their deeds to be noticed by men; for they broaden their phylacteries and lengthen the tassels of their garments. They love </a:t>
            </a:r>
            <a:r>
              <a:rPr lang="en-US" sz="2100" u="sng" dirty="0">
                <a:latin typeface="Georgia" panose="02040502050405020303" pitchFamily="18" charset="0"/>
              </a:rPr>
              <a:t>the place of honor at banquets</a:t>
            </a:r>
            <a:r>
              <a:rPr lang="en-US" sz="2100" dirty="0">
                <a:latin typeface="Georgia" panose="02040502050405020303" pitchFamily="18" charset="0"/>
              </a:rPr>
              <a:t> and </a:t>
            </a:r>
            <a:r>
              <a:rPr lang="en-US" sz="2100" u="sng" dirty="0">
                <a:latin typeface="Georgia" panose="02040502050405020303" pitchFamily="18" charset="0"/>
              </a:rPr>
              <a:t>the chief seats in the synagogues</a:t>
            </a:r>
            <a:r>
              <a:rPr lang="en-US" sz="2100" dirty="0">
                <a:latin typeface="Georgia" panose="02040502050405020303" pitchFamily="18" charset="0"/>
              </a:rPr>
              <a:t>, and </a:t>
            </a:r>
            <a:r>
              <a:rPr lang="en-US" sz="2100" u="sng" dirty="0">
                <a:latin typeface="Georgia" panose="02040502050405020303" pitchFamily="18" charset="0"/>
              </a:rPr>
              <a:t>respectful greetings in the market places</a:t>
            </a:r>
            <a:r>
              <a:rPr lang="en-US" sz="2100" dirty="0">
                <a:latin typeface="Georgia" panose="02040502050405020303" pitchFamily="18" charset="0"/>
              </a:rPr>
              <a:t>, and </a:t>
            </a:r>
            <a:r>
              <a:rPr lang="en-US" sz="2100" u="sng" dirty="0">
                <a:latin typeface="Georgia" panose="02040502050405020303" pitchFamily="18" charset="0"/>
              </a:rPr>
              <a:t>being called Rabbi</a:t>
            </a:r>
            <a:r>
              <a:rPr lang="en-US" sz="2100" dirty="0">
                <a:latin typeface="Georgia" panose="02040502050405020303" pitchFamily="18" charset="0"/>
              </a:rPr>
              <a:t> by men.</a:t>
            </a:r>
          </a:p>
        </p:txBody>
      </p:sp>
      <p:sp>
        <p:nvSpPr>
          <p:cNvPr id="11" name="TextBox 10"/>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13" name="TextBox 12"/>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sp>
        <p:nvSpPr>
          <p:cNvPr id="14" name="Rectangle 13"/>
          <p:cNvSpPr/>
          <p:nvPr/>
        </p:nvSpPr>
        <p:spPr>
          <a:xfrm>
            <a:off x="4816344" y="2133600"/>
            <a:ext cx="3946656" cy="3647152"/>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Mateo 23:5-7</a:t>
            </a:r>
          </a:p>
          <a:p>
            <a:r>
              <a:rPr lang="es-ES" sz="2100" dirty="0">
                <a:latin typeface="Georgia" panose="02040502050405020303" pitchFamily="18" charset="0"/>
              </a:rPr>
              <a:t>Antes bien, hacen todas sus obras para ser vistos por los hombres, pues ensanchan sus filacterias y extienden los flecos de sus mantos; aman </a:t>
            </a:r>
            <a:r>
              <a:rPr lang="es-ES" sz="2100" u="sng" dirty="0">
                <a:latin typeface="Georgia" panose="02040502050405020303" pitchFamily="18" charset="0"/>
              </a:rPr>
              <a:t>los primeros asientos en las cenas</a:t>
            </a:r>
            <a:r>
              <a:rPr lang="es-ES" sz="2100" dirty="0">
                <a:latin typeface="Georgia" panose="02040502050405020303" pitchFamily="18" charset="0"/>
              </a:rPr>
              <a:t>, </a:t>
            </a:r>
            <a:r>
              <a:rPr lang="es-ES" sz="2100" u="sng" dirty="0">
                <a:latin typeface="Georgia" panose="02040502050405020303" pitchFamily="18" charset="0"/>
              </a:rPr>
              <a:t>las primeras sillas en las sinagogas</a:t>
            </a:r>
            <a:r>
              <a:rPr lang="es-ES" sz="2100" dirty="0">
                <a:latin typeface="Georgia" panose="02040502050405020303" pitchFamily="18" charset="0"/>
              </a:rPr>
              <a:t>, </a:t>
            </a:r>
            <a:r>
              <a:rPr lang="es-ES" sz="2100" u="sng" dirty="0">
                <a:latin typeface="Georgia" panose="02040502050405020303" pitchFamily="18" charset="0"/>
              </a:rPr>
              <a:t>las salutaciones en las plazas</a:t>
            </a:r>
            <a:r>
              <a:rPr lang="es-ES" sz="2100" dirty="0">
                <a:latin typeface="Georgia" panose="02040502050405020303" pitchFamily="18" charset="0"/>
              </a:rPr>
              <a:t> y </a:t>
            </a:r>
            <a:r>
              <a:rPr lang="es-ES" sz="2100" u="sng" dirty="0">
                <a:latin typeface="Georgia" panose="02040502050405020303" pitchFamily="18" charset="0"/>
              </a:rPr>
              <a:t>que los hombres los llamen: “Rabí, Rabí</a:t>
            </a:r>
            <a:r>
              <a:rPr lang="es-ES" sz="2100" dirty="0">
                <a:latin typeface="Georgia" panose="02040502050405020303" pitchFamily="18" charset="0"/>
              </a:rPr>
              <a:t>”.</a:t>
            </a:r>
          </a:p>
        </p:txBody>
      </p:sp>
    </p:spTree>
    <p:extLst>
      <p:ext uri="{BB962C8B-B14F-4D97-AF65-F5344CB8AC3E}">
        <p14:creationId xmlns:p14="http://schemas.microsoft.com/office/powerpoint/2010/main" val="15292829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152400" y="3346482"/>
            <a:ext cx="4191000" cy="129082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152400" y="4984956"/>
            <a:ext cx="4191000" cy="1066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r>
              <a:rPr lang="es-ES" sz="2200" dirty="0">
                <a:latin typeface="Palatino Linotype" panose="02040502050505030304" pitchFamily="18" charset="0"/>
              </a:rPr>
              <a:t>…</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sp>
        <p:nvSpPr>
          <p:cNvPr id="2" name="Rectangle 1"/>
          <p:cNvSpPr/>
          <p:nvPr/>
        </p:nvSpPr>
        <p:spPr>
          <a:xfrm>
            <a:off x="152400" y="2264823"/>
            <a:ext cx="4297680" cy="3816429"/>
          </a:xfrm>
          <a:prstGeom prst="rect">
            <a:avLst/>
          </a:prstGeom>
        </p:spPr>
        <p:txBody>
          <a:bodyPr>
            <a:spAutoFit/>
          </a:bodyPr>
          <a:lstStyle/>
          <a:p>
            <a:r>
              <a:rPr lang="en-US" sz="2200" dirty="0">
                <a:latin typeface="Palatino Linotype" panose="02040502050505030304" pitchFamily="18" charset="0"/>
              </a:rPr>
              <a:t>…named Nicodemus, a ruler of the Jews; </a:t>
            </a:r>
            <a:r>
              <a:rPr lang="en-US" sz="2200" b="1" baseline="30000" dirty="0">
                <a:latin typeface="Palatino Linotype" panose="02040502050505030304" pitchFamily="18" charset="0"/>
              </a:rPr>
              <a:t>2 </a:t>
            </a:r>
            <a:r>
              <a:rPr lang="en-US" sz="2200" dirty="0">
                <a:latin typeface="Palatino Linotype" panose="02040502050505030304" pitchFamily="18" charset="0"/>
              </a:rPr>
              <a:t>this man came to Jesus by night and said to Him, “Rabbi, we know that You have come from God as a teacher; for no one can do these signs that You do unless God is with him.”</a:t>
            </a:r>
          </a:p>
          <a:p>
            <a:r>
              <a:rPr lang="en-US" sz="2200" b="1" baseline="30000" dirty="0">
                <a:latin typeface="Palatino Linotype" panose="02040502050505030304" pitchFamily="18" charset="0"/>
              </a:rPr>
              <a:t>3 </a:t>
            </a:r>
            <a:r>
              <a:rPr lang="en-US" sz="2200" dirty="0">
                <a:latin typeface="Palatino Linotype" panose="02040502050505030304" pitchFamily="18" charset="0"/>
              </a:rPr>
              <a:t>Jesus answered and said to him, “Truly, truly, I say to you, unless one is born again he cannot see the kingdom of God.”</a:t>
            </a:r>
          </a:p>
        </p:txBody>
      </p:sp>
      <p:sp>
        <p:nvSpPr>
          <p:cNvPr id="11" name="Curved Up Arrow 10"/>
          <p:cNvSpPr/>
          <p:nvPr/>
        </p:nvSpPr>
        <p:spPr>
          <a:xfrm rot="17362090">
            <a:off x="3151140" y="4911483"/>
            <a:ext cx="1704669" cy="685800"/>
          </a:xfrm>
          <a:prstGeom prst="curvedUp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5400" b="1" dirty="0">
                <a:solidFill>
                  <a:srgbClr val="FF0000"/>
                </a:solidFill>
              </a:rPr>
              <a:t>?</a:t>
            </a:r>
            <a:endParaRPr lang="en-US" b="1" dirty="0">
              <a:solidFill>
                <a:srgbClr val="FF0000"/>
              </a:solidFill>
            </a:endParaRPr>
          </a:p>
        </p:txBody>
      </p:sp>
      <p:sp>
        <p:nvSpPr>
          <p:cNvPr id="14" name="TextBox 13"/>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15" name="TextBox 14"/>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sp>
        <p:nvSpPr>
          <p:cNvPr id="16" name="Rounded Rectangle 15"/>
          <p:cNvSpPr/>
          <p:nvPr/>
        </p:nvSpPr>
        <p:spPr>
          <a:xfrm>
            <a:off x="4724400" y="3352800"/>
            <a:ext cx="4343400" cy="129082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4724400" y="4997244"/>
            <a:ext cx="4343400" cy="1066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4633452" y="2286000"/>
            <a:ext cx="4434348" cy="3816429"/>
          </a:xfrm>
          <a:prstGeom prst="rect">
            <a:avLst/>
          </a:prstGeom>
        </p:spPr>
        <p:txBody>
          <a:bodyPr wrap="square" rIns="0">
            <a:spAutoFit/>
          </a:bodyPr>
          <a:lstStyle/>
          <a:p>
            <a:r>
              <a:rPr lang="en-US" sz="2200" dirty="0">
                <a:latin typeface="Palatino Linotype" panose="02040502050505030304" pitchFamily="18" charset="0"/>
              </a:rPr>
              <a:t>…</a:t>
            </a:r>
            <a:r>
              <a:rPr lang="es-ES" sz="2200" dirty="0">
                <a:latin typeface="Palatino Linotype" panose="02040502050505030304" pitchFamily="18" charset="0"/>
              </a:rPr>
              <a:t>que se llamaba Nicodemo, dignatario de los judíos. </a:t>
            </a:r>
            <a:r>
              <a:rPr lang="es-ES" sz="2200" b="1" baseline="30000" dirty="0">
                <a:latin typeface="Palatino Linotype" panose="02040502050505030304" pitchFamily="18" charset="0"/>
              </a:rPr>
              <a:t>2 </a:t>
            </a:r>
            <a:r>
              <a:rPr lang="es-ES" sz="2200" dirty="0">
                <a:latin typeface="Palatino Linotype" panose="02040502050505030304" pitchFamily="18" charset="0"/>
              </a:rPr>
              <a:t>Éste vino a Jesús de noche y le dijo:</a:t>
            </a:r>
          </a:p>
          <a:p>
            <a:r>
              <a:rPr lang="es-ES" sz="2200" dirty="0">
                <a:latin typeface="Palatino Linotype" panose="02040502050505030304" pitchFamily="18" charset="0"/>
              </a:rPr>
              <a:t>—Rabí, sabemos que has venido de Dios como maestro, porque nadie puede hacer estas señales que tú haces, si no está Dios con él.</a:t>
            </a:r>
          </a:p>
          <a:p>
            <a:r>
              <a:rPr lang="es-ES" sz="2200" b="1" baseline="30000" dirty="0">
                <a:latin typeface="Palatino Linotype" panose="02040502050505030304" pitchFamily="18" charset="0"/>
              </a:rPr>
              <a:t>3 </a:t>
            </a:r>
            <a:r>
              <a:rPr lang="es-ES" sz="2200" dirty="0">
                <a:latin typeface="Palatino Linotype" panose="02040502050505030304" pitchFamily="18" charset="0"/>
              </a:rPr>
              <a:t>Le respondió Jesús:</a:t>
            </a:r>
          </a:p>
          <a:p>
            <a:r>
              <a:rPr lang="es-ES" sz="2200" dirty="0">
                <a:latin typeface="Palatino Linotype" panose="02040502050505030304" pitchFamily="18" charset="0"/>
              </a:rPr>
              <a:t>—De cierto, de cierto te digo que el que no nace de nuevo no puede ver el reino de Dios.</a:t>
            </a:r>
          </a:p>
        </p:txBody>
      </p:sp>
      <p:sp>
        <p:nvSpPr>
          <p:cNvPr id="19" name="Curved Up Arrow 18"/>
          <p:cNvSpPr/>
          <p:nvPr/>
        </p:nvSpPr>
        <p:spPr>
          <a:xfrm rot="17362090">
            <a:off x="7685505" y="4932660"/>
            <a:ext cx="1704669" cy="685800"/>
          </a:xfrm>
          <a:prstGeom prst="curvedUp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5400" b="1" dirty="0">
                <a:solidFill>
                  <a:srgbClr val="FF0000"/>
                </a:solidFill>
              </a:rPr>
              <a:t>?</a:t>
            </a:r>
            <a:endParaRPr lang="en-US" b="1" dirty="0">
              <a:solidFill>
                <a:srgbClr val="FF0000"/>
              </a:solidFill>
            </a:endParaRPr>
          </a:p>
        </p:txBody>
      </p:sp>
    </p:spTree>
    <p:extLst>
      <p:ext uri="{BB962C8B-B14F-4D97-AF65-F5344CB8AC3E}">
        <p14:creationId xmlns:p14="http://schemas.microsoft.com/office/powerpoint/2010/main" val="2453017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8">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8">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down)">
                                      <p:cBhvr>
                                        <p:cTn id="35" dur="500"/>
                                        <p:tgtEl>
                                          <p:spTgt spid="11"/>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wipe(down)">
                                      <p:cBhvr>
                                        <p:cTn id="3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2" grpId="0" animBg="1"/>
      <p:bldP spid="11" grpId="0" animBg="1"/>
      <p:bldP spid="16" grpId="0" animBg="1"/>
      <p:bldP spid="17" grpId="0" animBg="1"/>
      <p:bldP spid="1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sp>
        <p:nvSpPr>
          <p:cNvPr id="2" name="Rectangle 1"/>
          <p:cNvSpPr/>
          <p:nvPr/>
        </p:nvSpPr>
        <p:spPr>
          <a:xfrm>
            <a:off x="152400" y="2264823"/>
            <a:ext cx="4297680" cy="1107996"/>
          </a:xfrm>
          <a:prstGeom prst="rect">
            <a:avLst/>
          </a:prstGeom>
        </p:spPr>
        <p:txBody>
          <a:bodyPr>
            <a:spAutoFit/>
          </a:bodyPr>
          <a:lstStyle/>
          <a:p>
            <a:r>
              <a:rPr lang="en-US" sz="2200" dirty="0">
                <a:latin typeface="Palatino Linotype" panose="02040502050505030304" pitchFamily="18" charset="0"/>
              </a:rPr>
              <a:t>…named Nicodemus, a ruler of the Jews; </a:t>
            </a:r>
            <a:r>
              <a:rPr lang="en-US" sz="2200" b="1" baseline="30000" dirty="0">
                <a:latin typeface="Palatino Linotype" panose="02040502050505030304" pitchFamily="18" charset="0"/>
              </a:rPr>
              <a:t>2 </a:t>
            </a:r>
            <a:r>
              <a:rPr lang="en-US" sz="2200" u="sng" dirty="0">
                <a:latin typeface="Palatino Linotype" panose="02040502050505030304" pitchFamily="18" charset="0"/>
              </a:rPr>
              <a:t>this man came to Jesus </a:t>
            </a:r>
            <a:r>
              <a:rPr lang="en-US" sz="2200" b="1" u="sng" dirty="0">
                <a:latin typeface="Palatino Linotype" panose="02040502050505030304" pitchFamily="18" charset="0"/>
              </a:rPr>
              <a:t>by night</a:t>
            </a:r>
          </a:p>
        </p:txBody>
      </p:sp>
      <p:sp>
        <p:nvSpPr>
          <p:cNvPr id="14" name="Rectangle 13"/>
          <p:cNvSpPr/>
          <p:nvPr/>
        </p:nvSpPr>
        <p:spPr>
          <a:xfrm>
            <a:off x="228600" y="3429000"/>
            <a:ext cx="4069080" cy="3000821"/>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John 12:42-43</a:t>
            </a:r>
          </a:p>
          <a:p>
            <a:r>
              <a:rPr lang="en-US" sz="2100" dirty="0">
                <a:latin typeface="Palatino Linotype" panose="02040502050505030304" pitchFamily="18" charset="0"/>
              </a:rPr>
              <a:t>Nevertheless many even of the rulers believed in Him, but because of the Pharisees they were not confessing Him, for fear that they would be put out of the synagogue; for they loved the approval of men rather than the approval of God.</a:t>
            </a:r>
          </a:p>
        </p:txBody>
      </p:sp>
      <p:sp>
        <p:nvSpPr>
          <p:cNvPr id="15" name="Rectangle 14"/>
          <p:cNvSpPr/>
          <p:nvPr/>
        </p:nvSpPr>
        <p:spPr>
          <a:xfrm>
            <a:off x="212868" y="3962400"/>
            <a:ext cx="4069080" cy="2077492"/>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1 John 2:16</a:t>
            </a:r>
          </a:p>
          <a:p>
            <a:r>
              <a:rPr lang="en-US" sz="2100" dirty="0">
                <a:latin typeface="Palatino Linotype" panose="02040502050505030304" pitchFamily="18" charset="0"/>
              </a:rPr>
              <a:t>For all that is in the world, the lust of the flesh and the lust of the eyes and the boastful pride of life, is not from the Father, but is from the world.</a:t>
            </a:r>
          </a:p>
        </p:txBody>
      </p:sp>
      <p:sp>
        <p:nvSpPr>
          <p:cNvPr id="16" name="TextBox 15"/>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17" name="TextBox 16"/>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sp>
        <p:nvSpPr>
          <p:cNvPr id="18" name="Rectangle 17"/>
          <p:cNvSpPr/>
          <p:nvPr/>
        </p:nvSpPr>
        <p:spPr>
          <a:xfrm>
            <a:off x="4633452" y="2286000"/>
            <a:ext cx="4434348" cy="1107996"/>
          </a:xfrm>
          <a:prstGeom prst="rect">
            <a:avLst/>
          </a:prstGeom>
        </p:spPr>
        <p:txBody>
          <a:bodyPr wrap="square" rIns="0">
            <a:spAutoFit/>
          </a:bodyPr>
          <a:lstStyle/>
          <a:p>
            <a:r>
              <a:rPr lang="en-US" sz="2200" dirty="0">
                <a:latin typeface="Palatino Linotype" panose="02040502050505030304" pitchFamily="18" charset="0"/>
              </a:rPr>
              <a:t>…</a:t>
            </a:r>
            <a:r>
              <a:rPr lang="es-ES" sz="2200" dirty="0">
                <a:latin typeface="Palatino Linotype" panose="02040502050505030304" pitchFamily="18" charset="0"/>
              </a:rPr>
              <a:t>que se llamaba Nicodemo, dignatario de los judíos. </a:t>
            </a:r>
            <a:r>
              <a:rPr lang="es-ES" sz="2200" b="1" baseline="30000" dirty="0">
                <a:latin typeface="Palatino Linotype" panose="02040502050505030304" pitchFamily="18" charset="0"/>
              </a:rPr>
              <a:t>2 </a:t>
            </a:r>
            <a:r>
              <a:rPr lang="es-ES" sz="2200" u="sng" dirty="0">
                <a:latin typeface="Palatino Linotype" panose="02040502050505030304" pitchFamily="18" charset="0"/>
              </a:rPr>
              <a:t>Éste vino a Jesús </a:t>
            </a:r>
            <a:r>
              <a:rPr lang="es-ES" sz="2200" b="1" u="sng" dirty="0">
                <a:latin typeface="Palatino Linotype" panose="02040502050505030304" pitchFamily="18" charset="0"/>
              </a:rPr>
              <a:t>de noche</a:t>
            </a:r>
          </a:p>
        </p:txBody>
      </p:sp>
      <p:sp>
        <p:nvSpPr>
          <p:cNvPr id="19" name="Rectangle 18"/>
          <p:cNvSpPr/>
          <p:nvPr/>
        </p:nvSpPr>
        <p:spPr>
          <a:xfrm>
            <a:off x="4770120" y="3458496"/>
            <a:ext cx="4069080" cy="3000821"/>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John 12:42-43</a:t>
            </a:r>
          </a:p>
          <a:p>
            <a:r>
              <a:rPr lang="es-ES" sz="2100" dirty="0">
                <a:latin typeface="Georgia" panose="02040502050405020303" pitchFamily="18" charset="0"/>
              </a:rPr>
              <a:t>A pesar de eso, muchos, incluso de los gobernantes, creyeron en él, pero no lo confesaban por temor a los fariseos, para no ser expulsados de la sinagoga, porque amaban más la gloria de los hombres que la gloria de Dios.</a:t>
            </a:r>
            <a:endParaRPr lang="en-US" sz="2100" dirty="0">
              <a:latin typeface="Georgia" panose="02040502050405020303" pitchFamily="18" charset="0"/>
            </a:endParaRPr>
          </a:p>
        </p:txBody>
      </p:sp>
      <p:sp>
        <p:nvSpPr>
          <p:cNvPr id="20" name="Rectangle 19"/>
          <p:cNvSpPr/>
          <p:nvPr/>
        </p:nvSpPr>
        <p:spPr>
          <a:xfrm>
            <a:off x="4754388" y="3991896"/>
            <a:ext cx="4069080" cy="2031325"/>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1 John 2:16</a:t>
            </a:r>
          </a:p>
          <a:p>
            <a:r>
              <a:rPr lang="es-ES" sz="2100" dirty="0">
                <a:latin typeface="Georgia" panose="02040502050405020303" pitchFamily="18" charset="0"/>
              </a:rPr>
              <a:t>porque nada de lo que hay en el mundo —los deseos de la carne, los deseos de los ojos y la vanagloria de la vida— proviene del Padre, sino del mundo. </a:t>
            </a:r>
            <a:endParaRPr lang="en-US" sz="2100" dirty="0">
              <a:latin typeface="Georgia" panose="02040502050405020303" pitchFamily="18" charset="0"/>
            </a:endParaRPr>
          </a:p>
        </p:txBody>
      </p:sp>
    </p:spTree>
    <p:extLst>
      <p:ext uri="{BB962C8B-B14F-4D97-AF65-F5344CB8AC3E}">
        <p14:creationId xmlns:p14="http://schemas.microsoft.com/office/powerpoint/2010/main" val="4221034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xit" presetSubtype="0" fill="hold" grpId="1" nodeType="clickEffect">
                                  <p:stCondLst>
                                    <p:cond delay="0"/>
                                  </p:stCondLst>
                                  <p:childTnLst>
                                    <p:animEffect transition="out" filter="fade">
                                      <p:cBhvr>
                                        <p:cTn id="12" dur="500"/>
                                        <p:tgtEl>
                                          <p:spTgt spid="14"/>
                                        </p:tgtEl>
                                      </p:cBhvr>
                                    </p:animEffect>
                                    <p:set>
                                      <p:cBhvr>
                                        <p:cTn id="13" dur="1" fill="hold">
                                          <p:stCondLst>
                                            <p:cond delay="499"/>
                                          </p:stCondLst>
                                        </p:cTn>
                                        <p:tgtEl>
                                          <p:spTgt spid="14"/>
                                        </p:tgtEl>
                                        <p:attrNameLst>
                                          <p:attrName>style.visibility</p:attrName>
                                        </p:attrNameLst>
                                      </p:cBhvr>
                                      <p:to>
                                        <p:strVal val="hidden"/>
                                      </p:to>
                                    </p:set>
                                  </p:childTnLst>
                                </p:cTn>
                              </p:par>
                              <p:par>
                                <p:cTn id="14" presetID="10" presetClass="exit" presetSubtype="0" fill="hold" grpId="1" nodeType="withEffect">
                                  <p:stCondLst>
                                    <p:cond delay="0"/>
                                  </p:stCondLst>
                                  <p:childTnLst>
                                    <p:animEffect transition="out" filter="fade">
                                      <p:cBhvr>
                                        <p:cTn id="15" dur="500"/>
                                        <p:tgtEl>
                                          <p:spTgt spid="19"/>
                                        </p:tgtEl>
                                      </p:cBhvr>
                                    </p:animEffect>
                                    <p:set>
                                      <p:cBhvr>
                                        <p:cTn id="16" dur="1" fill="hold">
                                          <p:stCondLst>
                                            <p:cond delay="499"/>
                                          </p:stCondLst>
                                        </p:cTn>
                                        <p:tgtEl>
                                          <p:spTgt spid="19"/>
                                        </p:tgtEl>
                                        <p:attrNameLst>
                                          <p:attrName>style.visibility</p:attrName>
                                        </p:attrNameLst>
                                      </p:cBhvr>
                                      <p:to>
                                        <p:strVal val="hidden"/>
                                      </p:to>
                                    </p:set>
                                  </p:childTnLst>
                                </p:cTn>
                              </p:par>
                              <p:par>
                                <p:cTn id="17" presetID="10"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4" grpId="1" animBg="1"/>
      <p:bldP spid="15" grpId="0" animBg="1"/>
      <p:bldP spid="19" grpId="0" animBg="1"/>
      <p:bldP spid="19" grpId="1" animBg="1"/>
      <p:bldP spid="2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5847755"/>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Pharisees, named Nicodemus, a ruler of the Jews; </a:t>
            </a:r>
            <a:r>
              <a:rPr lang="en-US" sz="2200" b="1" baseline="30000" dirty="0">
                <a:latin typeface="Palatino Linotype" panose="02040502050505030304" pitchFamily="18" charset="0"/>
              </a:rPr>
              <a:t>2 </a:t>
            </a:r>
            <a:r>
              <a:rPr lang="en-US" sz="2200" dirty="0">
                <a:latin typeface="Palatino Linotype" panose="02040502050505030304" pitchFamily="18" charset="0"/>
              </a:rPr>
              <a:t>this man came to Jesus by night and said to Him, “Rabbi, we know that You have come from God as a teacher; for no one can do these signs that You do unless God is with him.” </a:t>
            </a:r>
            <a:r>
              <a:rPr lang="en-US" sz="2200" b="1" baseline="30000" dirty="0">
                <a:latin typeface="Palatino Linotype" panose="02040502050505030304" pitchFamily="18" charset="0"/>
              </a:rPr>
              <a:t>3 </a:t>
            </a:r>
            <a:r>
              <a:rPr lang="en-US" sz="2200" dirty="0">
                <a:latin typeface="Palatino Linotype" panose="02040502050505030304" pitchFamily="18" charset="0"/>
              </a:rPr>
              <a:t>Jesus answered and said to him, “Truly, truly, I say to you, unless one is born again he cannot see the kingdom of God.”</a:t>
            </a:r>
          </a:p>
          <a:p>
            <a:r>
              <a:rPr lang="en-US" sz="2200" b="1" baseline="30000" dirty="0">
                <a:latin typeface="Palatino Linotype" panose="02040502050505030304" pitchFamily="18" charset="0"/>
              </a:rPr>
              <a:t>4 </a:t>
            </a:r>
            <a:r>
              <a:rPr lang="en-US" sz="2200" dirty="0">
                <a:latin typeface="Palatino Linotype" panose="02040502050505030304" pitchFamily="18" charset="0"/>
              </a:rPr>
              <a:t>Nicodemus said to Him, “How can a man be born when he is old? He cannot enter a second time into his mother’s womb and be born, can he?”</a:t>
            </a:r>
          </a:p>
        </p:txBody>
      </p:sp>
      <p:sp>
        <p:nvSpPr>
          <p:cNvPr id="6" name="Rectangle 5"/>
          <p:cNvSpPr/>
          <p:nvPr/>
        </p:nvSpPr>
        <p:spPr>
          <a:xfrm>
            <a:off x="4617720" y="491371"/>
            <a:ext cx="4389120" cy="6186309"/>
          </a:xfrm>
          <a:prstGeom prst="rect">
            <a:avLst/>
          </a:prstGeom>
        </p:spPr>
        <p:txBody>
          <a:bodyPr>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fariseos que se llamaba Nicodemo, dignatario de los judíos. </a:t>
            </a:r>
            <a:r>
              <a:rPr lang="es-ES" sz="2200" b="1" baseline="30000" dirty="0">
                <a:latin typeface="Palatino Linotype" panose="02040502050505030304" pitchFamily="18" charset="0"/>
              </a:rPr>
              <a:t>2 </a:t>
            </a:r>
            <a:r>
              <a:rPr lang="es-ES" sz="2200" dirty="0">
                <a:latin typeface="Palatino Linotype" panose="02040502050505030304" pitchFamily="18" charset="0"/>
              </a:rPr>
              <a:t>Éste vino a Jesús de noche y le dijo:</a:t>
            </a:r>
          </a:p>
          <a:p>
            <a:r>
              <a:rPr lang="es-ES" sz="2200" dirty="0">
                <a:latin typeface="Palatino Linotype" panose="02040502050505030304" pitchFamily="18" charset="0"/>
              </a:rPr>
              <a:t>—Rabí, sabemos que has venido de Dios como maestro, porque nadie puede hacer estas señales que tú haces, si no está Dios con él.</a:t>
            </a:r>
          </a:p>
          <a:p>
            <a:r>
              <a:rPr lang="es-ES" sz="2200" b="1" baseline="30000" dirty="0">
                <a:latin typeface="Palatino Linotype" panose="02040502050505030304" pitchFamily="18" charset="0"/>
              </a:rPr>
              <a:t>3 </a:t>
            </a:r>
            <a:r>
              <a:rPr lang="es-ES" sz="2200" dirty="0">
                <a:latin typeface="Palatino Linotype" panose="02040502050505030304" pitchFamily="18" charset="0"/>
              </a:rPr>
              <a:t>Le respondió Jesús:</a:t>
            </a:r>
          </a:p>
          <a:p>
            <a:r>
              <a:rPr lang="es-ES" sz="2200" dirty="0">
                <a:latin typeface="Palatino Linotype" panose="02040502050505030304" pitchFamily="18" charset="0"/>
              </a:rPr>
              <a:t>—De cierto, de cierto te digo que el que no nace de nuevo no puede ver el reino de Dios.</a:t>
            </a:r>
          </a:p>
          <a:p>
            <a:r>
              <a:rPr lang="es-ES" sz="2200" b="1" baseline="30000" dirty="0">
                <a:latin typeface="Palatino Linotype" panose="02040502050505030304" pitchFamily="18" charset="0"/>
              </a:rPr>
              <a:t>4 </a:t>
            </a:r>
            <a:r>
              <a:rPr lang="es-ES" sz="2200" dirty="0">
                <a:latin typeface="Palatino Linotype" panose="02040502050505030304" pitchFamily="18" charset="0"/>
              </a:rPr>
              <a:t>Nicodemo le preguntó:</a:t>
            </a:r>
          </a:p>
          <a:p>
            <a:r>
              <a:rPr lang="es-ES" sz="2200" dirty="0">
                <a:latin typeface="Palatino Linotype" panose="02040502050505030304" pitchFamily="18" charset="0"/>
              </a:rPr>
              <a:t>—¿Cómo puede un hombre nacer siendo viejo? ¿Puede acaso entrar por segunda vez en el vientre de su madre y nacer?</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534005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6231192" y="5334000"/>
            <a:ext cx="1213985"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1634959" y="5333651"/>
            <a:ext cx="753789"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sp>
        <p:nvSpPr>
          <p:cNvPr id="2" name="Rectangle 1"/>
          <p:cNvSpPr/>
          <p:nvPr/>
        </p:nvSpPr>
        <p:spPr>
          <a:xfrm>
            <a:off x="152400" y="2264823"/>
            <a:ext cx="4297680" cy="3816429"/>
          </a:xfrm>
          <a:prstGeom prst="rect">
            <a:avLst/>
          </a:prstGeom>
        </p:spPr>
        <p:txBody>
          <a:bodyPr>
            <a:spAutoFit/>
          </a:bodyPr>
          <a:lstStyle/>
          <a:p>
            <a:r>
              <a:rPr lang="en-US" sz="2200" dirty="0">
                <a:latin typeface="Palatino Linotype" panose="02040502050505030304" pitchFamily="18" charset="0"/>
              </a:rPr>
              <a:t>…named Nicodemus, a ruler of the Jews; </a:t>
            </a:r>
            <a:r>
              <a:rPr lang="en-US" sz="2200" b="1" baseline="30000" dirty="0">
                <a:latin typeface="Palatino Linotype" panose="02040502050505030304" pitchFamily="18" charset="0"/>
              </a:rPr>
              <a:t>2 </a:t>
            </a:r>
            <a:r>
              <a:rPr lang="en-US" sz="2200" u="sng" dirty="0">
                <a:latin typeface="Palatino Linotype" panose="02040502050505030304" pitchFamily="18" charset="0"/>
              </a:rPr>
              <a:t>this man came to Jesus </a:t>
            </a:r>
            <a:r>
              <a:rPr lang="en-US" sz="2200" b="1" u="sng" dirty="0">
                <a:latin typeface="Palatino Linotype" panose="02040502050505030304" pitchFamily="18" charset="0"/>
              </a:rPr>
              <a:t>by night</a:t>
            </a:r>
            <a:r>
              <a:rPr lang="en-US" sz="2200" dirty="0">
                <a:latin typeface="Palatino Linotype" panose="02040502050505030304" pitchFamily="18" charset="0"/>
              </a:rPr>
              <a:t> and said to Him, “Rabbi, we know that You have come from God as a teacher; for no one can do these signs that You do unless God is with him.”</a:t>
            </a:r>
          </a:p>
          <a:p>
            <a:r>
              <a:rPr lang="en-US" sz="2200" b="1" baseline="30000" dirty="0">
                <a:latin typeface="Palatino Linotype" panose="02040502050505030304" pitchFamily="18" charset="0"/>
              </a:rPr>
              <a:t>3 </a:t>
            </a:r>
            <a:r>
              <a:rPr lang="en-US" sz="2200" dirty="0">
                <a:latin typeface="Palatino Linotype" panose="02040502050505030304" pitchFamily="18" charset="0"/>
              </a:rPr>
              <a:t>Jesus answered and said to him, “Truly, truly, I say to you, unless one is born again he cannot see the kingdom of God.”</a:t>
            </a:r>
          </a:p>
        </p:txBody>
      </p:sp>
      <p:sp>
        <p:nvSpPr>
          <p:cNvPr id="16" name="TextBox 15"/>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17" name="TextBox 16"/>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sp>
        <p:nvSpPr>
          <p:cNvPr id="13" name="Rectangle 12"/>
          <p:cNvSpPr/>
          <p:nvPr/>
        </p:nvSpPr>
        <p:spPr>
          <a:xfrm>
            <a:off x="4633452" y="2286000"/>
            <a:ext cx="4434348" cy="3816429"/>
          </a:xfrm>
          <a:prstGeom prst="rect">
            <a:avLst/>
          </a:prstGeom>
        </p:spPr>
        <p:txBody>
          <a:bodyPr wrap="square" rIns="0">
            <a:spAutoFit/>
          </a:bodyPr>
          <a:lstStyle/>
          <a:p>
            <a:r>
              <a:rPr lang="en-US" sz="2200" dirty="0">
                <a:latin typeface="Palatino Linotype" panose="02040502050505030304" pitchFamily="18" charset="0"/>
              </a:rPr>
              <a:t>…</a:t>
            </a:r>
            <a:r>
              <a:rPr lang="es-ES" sz="2200" dirty="0">
                <a:latin typeface="Palatino Linotype" panose="02040502050505030304" pitchFamily="18" charset="0"/>
              </a:rPr>
              <a:t>que se llamaba Nicodemo, dignatario de los judíos. </a:t>
            </a:r>
            <a:r>
              <a:rPr lang="es-ES" sz="2200" b="1" baseline="30000" dirty="0">
                <a:latin typeface="Palatino Linotype" panose="02040502050505030304" pitchFamily="18" charset="0"/>
              </a:rPr>
              <a:t>2 </a:t>
            </a:r>
            <a:r>
              <a:rPr lang="es-ES" sz="2200" u="sng" dirty="0">
                <a:latin typeface="Palatino Linotype" panose="02040502050505030304" pitchFamily="18" charset="0"/>
              </a:rPr>
              <a:t>Éste vino a Jesús </a:t>
            </a:r>
            <a:r>
              <a:rPr lang="es-ES" sz="2200" b="1" u="sng" dirty="0">
                <a:latin typeface="Palatino Linotype" panose="02040502050505030304" pitchFamily="18" charset="0"/>
              </a:rPr>
              <a:t>de noche</a:t>
            </a:r>
            <a:r>
              <a:rPr lang="es-ES" sz="2200" dirty="0">
                <a:latin typeface="Palatino Linotype" panose="02040502050505030304" pitchFamily="18" charset="0"/>
              </a:rPr>
              <a:t> y le dijo:</a:t>
            </a:r>
          </a:p>
          <a:p>
            <a:r>
              <a:rPr lang="es-ES" sz="2200" dirty="0">
                <a:latin typeface="Palatino Linotype" panose="02040502050505030304" pitchFamily="18" charset="0"/>
              </a:rPr>
              <a:t>—Rabí, sabemos que has venido de Dios como maestro, porque nadie puede hacer estas señales que tú haces, si no está Dios con él.</a:t>
            </a:r>
          </a:p>
          <a:p>
            <a:r>
              <a:rPr lang="es-ES" sz="2200" b="1" baseline="30000" dirty="0">
                <a:latin typeface="Palatino Linotype" panose="02040502050505030304" pitchFamily="18" charset="0"/>
              </a:rPr>
              <a:t>3 </a:t>
            </a:r>
            <a:r>
              <a:rPr lang="es-ES" sz="2200" dirty="0">
                <a:latin typeface="Palatino Linotype" panose="02040502050505030304" pitchFamily="18" charset="0"/>
              </a:rPr>
              <a:t>Le respondió Jesús:</a:t>
            </a:r>
          </a:p>
          <a:p>
            <a:r>
              <a:rPr lang="es-ES" sz="2200" dirty="0">
                <a:latin typeface="Palatino Linotype" panose="02040502050505030304" pitchFamily="18" charset="0"/>
              </a:rPr>
              <a:t>—De cierto, de cierto te digo que el que no nace de nuevo no puede ver el reino de Dios.</a:t>
            </a:r>
          </a:p>
        </p:txBody>
      </p:sp>
    </p:spTree>
    <p:extLst>
      <p:ext uri="{BB962C8B-B14F-4D97-AF65-F5344CB8AC3E}">
        <p14:creationId xmlns:p14="http://schemas.microsoft.com/office/powerpoint/2010/main" val="4014759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660595" y="5333651"/>
            <a:ext cx="1468922"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sp>
        <p:nvSpPr>
          <p:cNvPr id="2" name="Rectangle 1"/>
          <p:cNvSpPr/>
          <p:nvPr/>
        </p:nvSpPr>
        <p:spPr>
          <a:xfrm>
            <a:off x="152400" y="2264823"/>
            <a:ext cx="4297680" cy="2800767"/>
          </a:xfrm>
          <a:prstGeom prst="rect">
            <a:avLst/>
          </a:prstGeom>
        </p:spPr>
        <p:txBody>
          <a:bodyPr>
            <a:spAutoFit/>
          </a:bodyPr>
          <a:lstStyle/>
          <a:p>
            <a:r>
              <a:rPr lang="en-US" sz="2200" dirty="0">
                <a:latin typeface="Palatino Linotype" panose="02040502050505030304" pitchFamily="18" charset="0"/>
              </a:rPr>
              <a:t>…named Nicodemus, a ruler of the Jews; </a:t>
            </a:r>
            <a:r>
              <a:rPr lang="en-US" sz="2200" b="1" baseline="30000" dirty="0">
                <a:latin typeface="Palatino Linotype" panose="02040502050505030304" pitchFamily="18" charset="0"/>
              </a:rPr>
              <a:t>2 </a:t>
            </a:r>
            <a:r>
              <a:rPr lang="en-US" sz="2200" u="sng" dirty="0">
                <a:latin typeface="Palatino Linotype" panose="02040502050505030304" pitchFamily="18" charset="0"/>
              </a:rPr>
              <a:t>this man came to Jesus </a:t>
            </a:r>
            <a:r>
              <a:rPr lang="en-US" sz="2200" b="1" u="sng" dirty="0">
                <a:latin typeface="Palatino Linotype" panose="02040502050505030304" pitchFamily="18" charset="0"/>
              </a:rPr>
              <a:t>by night</a:t>
            </a:r>
            <a:r>
              <a:rPr lang="en-US" sz="2200" dirty="0">
                <a:latin typeface="Palatino Linotype" panose="02040502050505030304" pitchFamily="18" charset="0"/>
              </a:rPr>
              <a:t> and said to Him, “Rabbi, we know that You have come from God as a teacher; for no one can do these signs that You do unless God is with him.”</a:t>
            </a:r>
          </a:p>
          <a:p>
            <a:r>
              <a:rPr lang="en-US" sz="2200" b="1" baseline="30000" dirty="0">
                <a:latin typeface="Palatino Linotype" panose="02040502050505030304" pitchFamily="18" charset="0"/>
              </a:rPr>
              <a:t>3 </a:t>
            </a:r>
            <a:r>
              <a:rPr lang="en-US" sz="2200" dirty="0">
                <a:latin typeface="Palatino Linotype" panose="02040502050505030304" pitchFamily="18" charset="0"/>
              </a:rPr>
              <a:t>Jesus answered and said to him, </a:t>
            </a:r>
          </a:p>
        </p:txBody>
      </p:sp>
      <p:sp>
        <p:nvSpPr>
          <p:cNvPr id="15" name="Rectangle 14"/>
          <p:cNvSpPr/>
          <p:nvPr/>
        </p:nvSpPr>
        <p:spPr>
          <a:xfrm>
            <a:off x="152400" y="4941300"/>
            <a:ext cx="4297680" cy="1107996"/>
          </a:xfrm>
          <a:prstGeom prst="rect">
            <a:avLst/>
          </a:prstGeom>
        </p:spPr>
        <p:txBody>
          <a:bodyPr>
            <a:spAutoFit/>
          </a:bodyPr>
          <a:lstStyle/>
          <a:p>
            <a:r>
              <a:rPr lang="en-US" sz="2200" dirty="0">
                <a:latin typeface="Palatino Linotype" panose="02040502050505030304" pitchFamily="18" charset="0"/>
              </a:rPr>
              <a:t>“Truly, truly, I say to you, unless one is born from above he cannot see the kingdom of God.”</a:t>
            </a:r>
          </a:p>
        </p:txBody>
      </p:sp>
      <p:sp>
        <p:nvSpPr>
          <p:cNvPr id="3" name="Rectangle 2"/>
          <p:cNvSpPr/>
          <p:nvPr/>
        </p:nvSpPr>
        <p:spPr>
          <a:xfrm>
            <a:off x="163082" y="3872805"/>
            <a:ext cx="4156364" cy="1384995"/>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John 19:11	</a:t>
            </a:r>
            <a:r>
              <a:rPr lang="en-US" sz="2100" dirty="0">
                <a:latin typeface="Georgia" panose="02040502050405020303" pitchFamily="18" charset="0"/>
              </a:rPr>
              <a:t>Jesus answered, “You would have no authority over Me, unless it had been given you </a:t>
            </a:r>
            <a:r>
              <a:rPr lang="en-US" sz="2100" b="1" dirty="0">
                <a:latin typeface="Georgia" panose="02040502050405020303" pitchFamily="18" charset="0"/>
              </a:rPr>
              <a:t>from above</a:t>
            </a:r>
          </a:p>
        </p:txBody>
      </p:sp>
      <p:sp>
        <p:nvSpPr>
          <p:cNvPr id="13" name="Rectangle 12"/>
          <p:cNvSpPr/>
          <p:nvPr/>
        </p:nvSpPr>
        <p:spPr>
          <a:xfrm>
            <a:off x="171796" y="2903309"/>
            <a:ext cx="4156364" cy="2354491"/>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John 19:23 (ESV)	</a:t>
            </a:r>
            <a:r>
              <a:rPr lang="en-US" sz="2100" dirty="0">
                <a:latin typeface="Georgia" panose="02040502050405020303" pitchFamily="18" charset="0"/>
              </a:rPr>
              <a:t>When the soldiers had crucified Jesus, they took his garments and divided them into four parts, one part for each soldier; also his tunic. But the tunic was seamless, woven in one piece </a:t>
            </a:r>
            <a:r>
              <a:rPr lang="en-US" sz="2100" b="1" dirty="0">
                <a:latin typeface="Georgia" panose="02040502050405020303" pitchFamily="18" charset="0"/>
              </a:rPr>
              <a:t>from top</a:t>
            </a:r>
            <a:r>
              <a:rPr lang="en-US" sz="2100" dirty="0">
                <a:latin typeface="Georgia" panose="02040502050405020303" pitchFamily="18" charset="0"/>
              </a:rPr>
              <a:t> to bottom</a:t>
            </a:r>
          </a:p>
        </p:txBody>
      </p:sp>
      <p:sp>
        <p:nvSpPr>
          <p:cNvPr id="17" name="Rectangle 16"/>
          <p:cNvSpPr/>
          <p:nvPr/>
        </p:nvSpPr>
        <p:spPr>
          <a:xfrm>
            <a:off x="157942" y="3872805"/>
            <a:ext cx="4156364" cy="1384995"/>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John 3:31	</a:t>
            </a:r>
            <a:r>
              <a:rPr lang="en-US" sz="2100" dirty="0">
                <a:latin typeface="Georgia" panose="02040502050405020303" pitchFamily="18" charset="0"/>
              </a:rPr>
              <a:t>“He who comes </a:t>
            </a:r>
            <a:r>
              <a:rPr lang="en-US" sz="2100" b="1" dirty="0">
                <a:latin typeface="Georgia" panose="02040502050405020303" pitchFamily="18" charset="0"/>
              </a:rPr>
              <a:t>from above</a:t>
            </a:r>
            <a:r>
              <a:rPr lang="en-US" sz="2100" dirty="0">
                <a:latin typeface="Georgia" panose="02040502050405020303" pitchFamily="18" charset="0"/>
              </a:rPr>
              <a:t> is above all, he who is of the earth is from the earth and speaks of the earth.”</a:t>
            </a:r>
          </a:p>
        </p:txBody>
      </p:sp>
      <p:sp>
        <p:nvSpPr>
          <p:cNvPr id="19" name="TextBox 18"/>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20" name="TextBox 19"/>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sp>
        <p:nvSpPr>
          <p:cNvPr id="16" name="Rounded Rectangle 15"/>
          <p:cNvSpPr/>
          <p:nvPr/>
        </p:nvSpPr>
        <p:spPr>
          <a:xfrm>
            <a:off x="6256877" y="5334000"/>
            <a:ext cx="1103623"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4633452" y="2286000"/>
            <a:ext cx="4434348" cy="3816429"/>
          </a:xfrm>
          <a:prstGeom prst="rect">
            <a:avLst/>
          </a:prstGeom>
        </p:spPr>
        <p:txBody>
          <a:bodyPr wrap="square" rIns="0">
            <a:spAutoFit/>
          </a:bodyPr>
          <a:lstStyle/>
          <a:p>
            <a:r>
              <a:rPr lang="en-US" sz="2200" dirty="0">
                <a:latin typeface="Palatino Linotype" panose="02040502050505030304" pitchFamily="18" charset="0"/>
              </a:rPr>
              <a:t>…</a:t>
            </a:r>
            <a:r>
              <a:rPr lang="es-ES" sz="2200" dirty="0">
                <a:latin typeface="Palatino Linotype" panose="02040502050505030304" pitchFamily="18" charset="0"/>
              </a:rPr>
              <a:t>que se llamaba Nicodemo, dignatario de los judíos. </a:t>
            </a:r>
            <a:r>
              <a:rPr lang="es-ES" sz="2200" b="1" baseline="30000" dirty="0">
                <a:latin typeface="Palatino Linotype" panose="02040502050505030304" pitchFamily="18" charset="0"/>
              </a:rPr>
              <a:t>2 </a:t>
            </a:r>
            <a:r>
              <a:rPr lang="es-ES" sz="2200" u="sng" dirty="0">
                <a:latin typeface="Palatino Linotype" panose="02040502050505030304" pitchFamily="18" charset="0"/>
              </a:rPr>
              <a:t>Éste vino a Jesús </a:t>
            </a:r>
            <a:r>
              <a:rPr lang="es-ES" sz="2200" b="1" u="sng" dirty="0">
                <a:latin typeface="Palatino Linotype" panose="02040502050505030304" pitchFamily="18" charset="0"/>
              </a:rPr>
              <a:t>de noche</a:t>
            </a:r>
            <a:r>
              <a:rPr lang="es-ES" sz="2200" dirty="0">
                <a:latin typeface="Palatino Linotype" panose="02040502050505030304" pitchFamily="18" charset="0"/>
              </a:rPr>
              <a:t> y le dijo:</a:t>
            </a:r>
          </a:p>
          <a:p>
            <a:r>
              <a:rPr lang="es-ES" sz="2200" dirty="0">
                <a:latin typeface="Palatino Linotype" panose="02040502050505030304" pitchFamily="18" charset="0"/>
              </a:rPr>
              <a:t>—Rabí, sabemos que has venido de Dios como maestro, porque nadie puede hacer estas señales que tú haces, si no está Dios con él.</a:t>
            </a:r>
          </a:p>
          <a:p>
            <a:r>
              <a:rPr lang="es-ES" sz="2200" b="1" baseline="30000" dirty="0">
                <a:latin typeface="Palatino Linotype" panose="02040502050505030304" pitchFamily="18" charset="0"/>
              </a:rPr>
              <a:t>3 </a:t>
            </a:r>
            <a:r>
              <a:rPr lang="es-ES" sz="2200" dirty="0">
                <a:latin typeface="Palatino Linotype" panose="02040502050505030304" pitchFamily="18" charset="0"/>
              </a:rPr>
              <a:t>Le respondió Jesús:</a:t>
            </a:r>
          </a:p>
          <a:p>
            <a:r>
              <a:rPr lang="es-ES" sz="2200" dirty="0">
                <a:latin typeface="Palatino Linotype" panose="02040502050505030304" pitchFamily="18" charset="0"/>
              </a:rPr>
              <a:t>—De cierto, de cierto te digo que el que no nace de arriba no puede ver el reino de Dios.</a:t>
            </a:r>
          </a:p>
        </p:txBody>
      </p:sp>
      <p:sp>
        <p:nvSpPr>
          <p:cNvPr id="21" name="Rectangle 20"/>
          <p:cNvSpPr/>
          <p:nvPr/>
        </p:nvSpPr>
        <p:spPr>
          <a:xfrm>
            <a:off x="4738254" y="2910348"/>
            <a:ext cx="4156364" cy="2677656"/>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John 19:23</a:t>
            </a:r>
            <a:r>
              <a:rPr lang="en-US" sz="2100" dirty="0">
                <a:latin typeface="Georgia" panose="02040502050405020303" pitchFamily="18" charset="0"/>
              </a:rPr>
              <a:t>	</a:t>
            </a:r>
            <a:r>
              <a:rPr lang="es-ES" sz="2100" dirty="0">
                <a:latin typeface="Georgia" panose="02040502050405020303" pitchFamily="18" charset="0"/>
              </a:rPr>
              <a:t> Cuando los soldados hubieron crucificado a Jesús, tomaron sus vestidos, e hicieron cuatro partes, una para cada soldado. Tomaron también su túnica, la cual era sin costura, de un solo tejido </a:t>
            </a:r>
            <a:r>
              <a:rPr lang="es-ES" sz="2100" b="1" dirty="0">
                <a:latin typeface="Georgia" panose="02040502050405020303" pitchFamily="18" charset="0"/>
              </a:rPr>
              <a:t>de arriba</a:t>
            </a:r>
            <a:r>
              <a:rPr lang="es-ES" sz="2100" dirty="0">
                <a:latin typeface="Georgia" panose="02040502050405020303" pitchFamily="18" charset="0"/>
              </a:rPr>
              <a:t> abajo.</a:t>
            </a:r>
            <a:endParaRPr lang="en-US" sz="2100" dirty="0">
              <a:latin typeface="Georgia" panose="02040502050405020303" pitchFamily="18" charset="0"/>
            </a:endParaRPr>
          </a:p>
        </p:txBody>
      </p:sp>
      <p:sp>
        <p:nvSpPr>
          <p:cNvPr id="22" name="Rectangle 21"/>
          <p:cNvSpPr/>
          <p:nvPr/>
        </p:nvSpPr>
        <p:spPr>
          <a:xfrm>
            <a:off x="4724400" y="3879844"/>
            <a:ext cx="4156364" cy="1384995"/>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Juan 3:31	</a:t>
            </a:r>
            <a:r>
              <a:rPr lang="es-ES" sz="2100" dirty="0">
                <a:latin typeface="Georgia" panose="02040502050405020303" pitchFamily="18" charset="0"/>
              </a:rPr>
              <a:t>El que viene </a:t>
            </a:r>
            <a:r>
              <a:rPr lang="es-ES" sz="2100" b="1" dirty="0">
                <a:latin typeface="Georgia" panose="02040502050405020303" pitchFamily="18" charset="0"/>
              </a:rPr>
              <a:t>de arriba</a:t>
            </a:r>
            <a:r>
              <a:rPr lang="es-ES" sz="2100" dirty="0">
                <a:latin typeface="Georgia" panose="02040502050405020303" pitchFamily="18" charset="0"/>
              </a:rPr>
              <a:t> está por encima de todos; el que es de la tierra, es terrenal y de lo terrenal habla.</a:t>
            </a:r>
            <a:endParaRPr lang="en-US" sz="2100" dirty="0">
              <a:latin typeface="Georgia" panose="02040502050405020303" pitchFamily="18" charset="0"/>
            </a:endParaRPr>
          </a:p>
        </p:txBody>
      </p:sp>
      <p:sp>
        <p:nvSpPr>
          <p:cNvPr id="23" name="Rectangle 22"/>
          <p:cNvSpPr/>
          <p:nvPr/>
        </p:nvSpPr>
        <p:spPr>
          <a:xfrm>
            <a:off x="4724400" y="3886200"/>
            <a:ext cx="4156364" cy="1384995"/>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Juan 19:11</a:t>
            </a:r>
            <a:r>
              <a:rPr lang="en-US" sz="2100" dirty="0">
                <a:latin typeface="Georgia" panose="02040502050405020303" pitchFamily="18" charset="0"/>
              </a:rPr>
              <a:t>	</a:t>
            </a:r>
            <a:r>
              <a:rPr lang="es-ES" sz="2100" dirty="0">
                <a:latin typeface="Georgia" panose="02040502050405020303" pitchFamily="18" charset="0"/>
              </a:rPr>
              <a:t>—No tendrías ningún poder sobre mí si no se te hubiera dado </a:t>
            </a:r>
            <a:r>
              <a:rPr lang="es-ES" sz="2100" b="1" dirty="0">
                <a:latin typeface="Georgia" panose="02040502050405020303" pitchFamily="18" charset="0"/>
              </a:rPr>
              <a:t>de arriba</a:t>
            </a:r>
            <a:r>
              <a:rPr lang="es-ES" sz="2100" dirty="0">
                <a:latin typeface="Georgia" panose="02040502050405020303" pitchFamily="18" charset="0"/>
              </a:rPr>
              <a:t>—le contestó Jesús—.</a:t>
            </a:r>
            <a:endParaRPr lang="en-US" sz="2100" dirty="0">
              <a:latin typeface="Georgia" panose="02040502050405020303" pitchFamily="18" charset="0"/>
            </a:endParaRPr>
          </a:p>
        </p:txBody>
      </p:sp>
    </p:spTree>
    <p:extLst>
      <p:ext uri="{BB962C8B-B14F-4D97-AF65-F5344CB8AC3E}">
        <p14:creationId xmlns:p14="http://schemas.microsoft.com/office/powerpoint/2010/main" val="3842092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sub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subTnLst>
                                    <p:set>
                                      <p:cBhvr override="childStyle">
                                        <p:cTn dur="1" fill="hold" display="0" masterRel="nextClick" afterEffect="1"/>
                                        <p:tgtEl>
                                          <p:spTgt spid="23"/>
                                        </p:tgtEl>
                                        <p:attrNameLst>
                                          <p:attrName>style.visibility</p:attrName>
                                        </p:attrNameLst>
                                      </p:cBhvr>
                                      <p:to>
                                        <p:strVal val="hidden"/>
                                      </p:to>
                                    </p:set>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subTnLst>
                                    <p:set>
                                      <p:cBhvr override="childStyle">
                                        <p:cTn dur="1" fill="hold" display="0" masterRel="nextClick" afterEffect="1"/>
                                        <p:tgtEl>
                                          <p:spTgt spid="13"/>
                                        </p:tgtEl>
                                        <p:attrNameLst>
                                          <p:attrName>style.visibility</p:attrName>
                                        </p:attrNameLst>
                                      </p:cBhvr>
                                      <p:to>
                                        <p:strVal val="hidden"/>
                                      </p:to>
                                    </p:set>
                                  </p:sub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subTnLst>
                                    <p:set>
                                      <p:cBhvr override="childStyle">
                                        <p:cTn dur="1" fill="hold" display="0" masterRel="nextClick" afterEffect="1"/>
                                        <p:tgtEl>
                                          <p:spTgt spid="21"/>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3" grpId="0" animBg="1"/>
      <p:bldP spid="17" grpId="0" animBg="1"/>
      <p:bldP spid="21" grpId="0" animBg="1"/>
      <p:bldP spid="22" grpId="0" animBg="1"/>
      <p:bldP spid="2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ounded Rectangle 22"/>
          <p:cNvSpPr/>
          <p:nvPr/>
        </p:nvSpPr>
        <p:spPr>
          <a:xfrm>
            <a:off x="6256877" y="5334000"/>
            <a:ext cx="1103623"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4633452" y="4967748"/>
            <a:ext cx="4434840" cy="1107996"/>
          </a:xfrm>
          <a:prstGeom prst="rect">
            <a:avLst/>
          </a:prstGeom>
        </p:spPr>
        <p:txBody>
          <a:bodyPr wrap="square" rIns="0">
            <a:spAutoFit/>
          </a:bodyPr>
          <a:lstStyle/>
          <a:p>
            <a:r>
              <a:rPr lang="es-ES" sz="2200" dirty="0">
                <a:latin typeface="Palatino Linotype" panose="02040502050505030304" pitchFamily="18" charset="0"/>
              </a:rPr>
              <a:t>—De cierto, de cierto te digo que el que no nace de arriba no puede ver el reino de Dios.</a:t>
            </a:r>
          </a:p>
        </p:txBody>
      </p:sp>
      <p:sp>
        <p:nvSpPr>
          <p:cNvPr id="22" name="Rectangle 21"/>
          <p:cNvSpPr/>
          <p:nvPr/>
        </p:nvSpPr>
        <p:spPr>
          <a:xfrm>
            <a:off x="4633452" y="2286000"/>
            <a:ext cx="4434348" cy="2800767"/>
          </a:xfrm>
          <a:prstGeom prst="rect">
            <a:avLst/>
          </a:prstGeom>
        </p:spPr>
        <p:txBody>
          <a:bodyPr wrap="square" rIns="0">
            <a:spAutoFit/>
          </a:bodyPr>
          <a:lstStyle/>
          <a:p>
            <a:r>
              <a:rPr lang="en-US" sz="2200" dirty="0">
                <a:latin typeface="Palatino Linotype" panose="02040502050505030304" pitchFamily="18" charset="0"/>
              </a:rPr>
              <a:t>…</a:t>
            </a:r>
            <a:r>
              <a:rPr lang="es-ES" sz="2200" dirty="0">
                <a:latin typeface="Palatino Linotype" panose="02040502050505030304" pitchFamily="18" charset="0"/>
              </a:rPr>
              <a:t>que se llamaba Nicodemo, dignatario de los judíos. </a:t>
            </a:r>
            <a:r>
              <a:rPr lang="es-ES" sz="2200" b="1" baseline="30000" dirty="0">
                <a:latin typeface="Palatino Linotype" panose="02040502050505030304" pitchFamily="18" charset="0"/>
              </a:rPr>
              <a:t>2 </a:t>
            </a:r>
            <a:r>
              <a:rPr lang="es-ES" sz="2200" u="sng" dirty="0">
                <a:latin typeface="Palatino Linotype" panose="02040502050505030304" pitchFamily="18" charset="0"/>
              </a:rPr>
              <a:t>Éste vino a Jesús </a:t>
            </a:r>
            <a:r>
              <a:rPr lang="es-ES" sz="2200" b="1" u="sng" dirty="0">
                <a:latin typeface="Palatino Linotype" panose="02040502050505030304" pitchFamily="18" charset="0"/>
              </a:rPr>
              <a:t>de noche</a:t>
            </a:r>
            <a:r>
              <a:rPr lang="es-ES" sz="2200" dirty="0">
                <a:latin typeface="Palatino Linotype" panose="02040502050505030304" pitchFamily="18" charset="0"/>
              </a:rPr>
              <a:t> y le dijo:</a:t>
            </a:r>
          </a:p>
          <a:p>
            <a:r>
              <a:rPr lang="es-ES" sz="2200" dirty="0">
                <a:latin typeface="Palatino Linotype" panose="02040502050505030304" pitchFamily="18" charset="0"/>
              </a:rPr>
              <a:t>—Rabí, sabemos que has venido de Dios como maestro, porque nadie puede hacer estas señales que tú haces, si no está Dios con él.</a:t>
            </a:r>
          </a:p>
          <a:p>
            <a:r>
              <a:rPr lang="es-ES" sz="2200" b="1" baseline="30000" dirty="0">
                <a:latin typeface="Palatino Linotype" panose="02040502050505030304" pitchFamily="18" charset="0"/>
              </a:rPr>
              <a:t>3 </a:t>
            </a:r>
            <a:r>
              <a:rPr lang="es-ES" sz="2200" dirty="0">
                <a:latin typeface="Palatino Linotype" panose="02040502050505030304" pitchFamily="18" charset="0"/>
              </a:rPr>
              <a:t>Le respondió Jesús:</a:t>
            </a:r>
          </a:p>
        </p:txBody>
      </p:sp>
      <p:sp>
        <p:nvSpPr>
          <p:cNvPr id="12" name="Rounded Rectangle 11"/>
          <p:cNvSpPr/>
          <p:nvPr/>
        </p:nvSpPr>
        <p:spPr>
          <a:xfrm>
            <a:off x="1660595" y="5333651"/>
            <a:ext cx="1468922"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sp>
        <p:nvSpPr>
          <p:cNvPr id="2" name="Rectangle 1"/>
          <p:cNvSpPr/>
          <p:nvPr/>
        </p:nvSpPr>
        <p:spPr>
          <a:xfrm>
            <a:off x="152400" y="2264823"/>
            <a:ext cx="4297680" cy="2800767"/>
          </a:xfrm>
          <a:prstGeom prst="rect">
            <a:avLst/>
          </a:prstGeom>
        </p:spPr>
        <p:txBody>
          <a:bodyPr>
            <a:spAutoFit/>
          </a:bodyPr>
          <a:lstStyle/>
          <a:p>
            <a:r>
              <a:rPr lang="en-US" sz="2200" dirty="0">
                <a:latin typeface="Palatino Linotype" panose="02040502050505030304" pitchFamily="18" charset="0"/>
              </a:rPr>
              <a:t>…named Nicodemus, a ruler of the Jews; </a:t>
            </a:r>
            <a:r>
              <a:rPr lang="en-US" sz="2200" b="1" baseline="30000" dirty="0">
                <a:latin typeface="Palatino Linotype" panose="02040502050505030304" pitchFamily="18" charset="0"/>
              </a:rPr>
              <a:t>2 </a:t>
            </a:r>
            <a:r>
              <a:rPr lang="en-US" sz="2200" u="sng" dirty="0">
                <a:latin typeface="Palatino Linotype" panose="02040502050505030304" pitchFamily="18" charset="0"/>
              </a:rPr>
              <a:t>this man came to Jesus </a:t>
            </a:r>
            <a:r>
              <a:rPr lang="en-US" sz="2200" b="1" u="sng" dirty="0">
                <a:latin typeface="Palatino Linotype" panose="02040502050505030304" pitchFamily="18" charset="0"/>
              </a:rPr>
              <a:t>by night</a:t>
            </a:r>
            <a:r>
              <a:rPr lang="en-US" sz="2200" dirty="0">
                <a:latin typeface="Palatino Linotype" panose="02040502050505030304" pitchFamily="18" charset="0"/>
              </a:rPr>
              <a:t> and said to Him, “Rabbi, we know that You have come from God as a teacher; for no one can do these signs that You do unless God is with him.”</a:t>
            </a:r>
          </a:p>
          <a:p>
            <a:r>
              <a:rPr lang="en-US" sz="2200" b="1" baseline="30000" dirty="0">
                <a:latin typeface="Palatino Linotype" panose="02040502050505030304" pitchFamily="18" charset="0"/>
              </a:rPr>
              <a:t>3 </a:t>
            </a:r>
            <a:r>
              <a:rPr lang="en-US" sz="2200" dirty="0">
                <a:latin typeface="Palatino Linotype" panose="02040502050505030304" pitchFamily="18" charset="0"/>
              </a:rPr>
              <a:t>Jesus answered and said to him, </a:t>
            </a:r>
          </a:p>
        </p:txBody>
      </p:sp>
      <p:sp>
        <p:nvSpPr>
          <p:cNvPr id="15" name="Rectangle 14"/>
          <p:cNvSpPr/>
          <p:nvPr/>
        </p:nvSpPr>
        <p:spPr>
          <a:xfrm>
            <a:off x="152400" y="4941300"/>
            <a:ext cx="4297680" cy="1107996"/>
          </a:xfrm>
          <a:prstGeom prst="rect">
            <a:avLst/>
          </a:prstGeom>
        </p:spPr>
        <p:txBody>
          <a:bodyPr>
            <a:spAutoFit/>
          </a:bodyPr>
          <a:lstStyle/>
          <a:p>
            <a:r>
              <a:rPr lang="en-US" sz="2200" dirty="0">
                <a:latin typeface="Palatino Linotype" panose="02040502050505030304" pitchFamily="18" charset="0"/>
              </a:rPr>
              <a:t>“Truly, truly, I say to you, unless one is born from above he cannot see the kingdom of God.”</a:t>
            </a:r>
          </a:p>
        </p:txBody>
      </p:sp>
      <p:sp>
        <p:nvSpPr>
          <p:cNvPr id="17" name="Rectangle 16"/>
          <p:cNvSpPr/>
          <p:nvPr/>
        </p:nvSpPr>
        <p:spPr>
          <a:xfrm>
            <a:off x="157942" y="3872805"/>
            <a:ext cx="4156364" cy="1384995"/>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John 3:31	</a:t>
            </a:r>
            <a:r>
              <a:rPr lang="en-US" sz="2100" dirty="0">
                <a:latin typeface="Georgia" panose="02040502050405020303" pitchFamily="18" charset="0"/>
              </a:rPr>
              <a:t>“He who comes </a:t>
            </a:r>
            <a:r>
              <a:rPr lang="en-US" sz="2100" b="1" dirty="0">
                <a:latin typeface="Georgia" panose="02040502050405020303" pitchFamily="18" charset="0"/>
              </a:rPr>
              <a:t>from above</a:t>
            </a:r>
            <a:r>
              <a:rPr lang="en-US" sz="2100" dirty="0">
                <a:latin typeface="Georgia" panose="02040502050405020303" pitchFamily="18" charset="0"/>
              </a:rPr>
              <a:t> is above all, he who is of the earth is from the earth and speaks of the earth.”</a:t>
            </a:r>
          </a:p>
        </p:txBody>
      </p:sp>
      <p:sp>
        <p:nvSpPr>
          <p:cNvPr id="14" name="Rectangle 13"/>
          <p:cNvSpPr/>
          <p:nvPr/>
        </p:nvSpPr>
        <p:spPr>
          <a:xfrm>
            <a:off x="155080" y="2163292"/>
            <a:ext cx="4156364" cy="1708160"/>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John 3:31	</a:t>
            </a:r>
            <a:r>
              <a:rPr lang="en-US" sz="2100" dirty="0">
                <a:latin typeface="Georgia" panose="02040502050405020303" pitchFamily="18" charset="0"/>
              </a:rPr>
              <a:t>“He who comes </a:t>
            </a:r>
            <a:r>
              <a:rPr lang="en-US" sz="2100" b="1" dirty="0">
                <a:latin typeface="Georgia" panose="02040502050405020303" pitchFamily="18" charset="0"/>
              </a:rPr>
              <a:t>from above</a:t>
            </a:r>
            <a:r>
              <a:rPr lang="en-US" sz="2100" dirty="0">
                <a:latin typeface="Georgia" panose="02040502050405020303" pitchFamily="18" charset="0"/>
              </a:rPr>
              <a:t> is above all, he who is of the earth is from the earth and speaks of the earth. He who comes from heaven is above all.”</a:t>
            </a:r>
          </a:p>
        </p:txBody>
      </p:sp>
      <p:sp>
        <p:nvSpPr>
          <p:cNvPr id="16" name="Rectangle 15"/>
          <p:cNvSpPr/>
          <p:nvPr/>
        </p:nvSpPr>
        <p:spPr>
          <a:xfrm>
            <a:off x="152400" y="3903583"/>
            <a:ext cx="4156364" cy="1354217"/>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John 3:12	</a:t>
            </a:r>
            <a:r>
              <a:rPr lang="en-US" sz="2100" dirty="0">
                <a:latin typeface="Georgia" panose="02040502050405020303" pitchFamily="18" charset="0"/>
              </a:rPr>
              <a:t>“</a:t>
            </a:r>
            <a:r>
              <a:rPr lang="en-US" sz="2000" dirty="0">
                <a:latin typeface="Palatino Linotype" panose="02040502050505030304" pitchFamily="18" charset="0"/>
              </a:rPr>
              <a:t>If I told you earthly things and you do not believe, how will you believe if I tell you heavenly things?</a:t>
            </a:r>
            <a:r>
              <a:rPr lang="en-US" sz="2100" dirty="0">
                <a:latin typeface="Georgia" panose="02040502050405020303" pitchFamily="18" charset="0"/>
              </a:rPr>
              <a:t>”</a:t>
            </a:r>
          </a:p>
        </p:txBody>
      </p:sp>
      <p:sp>
        <p:nvSpPr>
          <p:cNvPr id="18" name="TextBox 17"/>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19" name="TextBox 18"/>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sp>
        <p:nvSpPr>
          <p:cNvPr id="20" name="Rectangle 19"/>
          <p:cNvSpPr/>
          <p:nvPr/>
        </p:nvSpPr>
        <p:spPr>
          <a:xfrm>
            <a:off x="4724400" y="3879844"/>
            <a:ext cx="4156364" cy="1384995"/>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Juan 3:31	</a:t>
            </a:r>
            <a:r>
              <a:rPr lang="es-ES" sz="2100" dirty="0">
                <a:latin typeface="Georgia" panose="02040502050405020303" pitchFamily="18" charset="0"/>
              </a:rPr>
              <a:t>El que viene </a:t>
            </a:r>
            <a:r>
              <a:rPr lang="es-ES" sz="2100" b="1" dirty="0">
                <a:latin typeface="Georgia" panose="02040502050405020303" pitchFamily="18" charset="0"/>
              </a:rPr>
              <a:t>de arriba</a:t>
            </a:r>
            <a:r>
              <a:rPr lang="es-ES" sz="2100" dirty="0">
                <a:latin typeface="Georgia" panose="02040502050405020303" pitchFamily="18" charset="0"/>
              </a:rPr>
              <a:t> está por encima de todos; el que es de la tierra, es terrenal y de lo terrenal habla.</a:t>
            </a:r>
            <a:endParaRPr lang="en-US" sz="2100" dirty="0">
              <a:latin typeface="Georgia" panose="02040502050405020303" pitchFamily="18" charset="0"/>
            </a:endParaRPr>
          </a:p>
        </p:txBody>
      </p:sp>
      <p:sp>
        <p:nvSpPr>
          <p:cNvPr id="21" name="Rectangle 20"/>
          <p:cNvSpPr/>
          <p:nvPr/>
        </p:nvSpPr>
        <p:spPr>
          <a:xfrm>
            <a:off x="4724400" y="2166909"/>
            <a:ext cx="4156364" cy="1708160"/>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Juan 3:31	</a:t>
            </a:r>
            <a:r>
              <a:rPr lang="es-ES" sz="2100" dirty="0">
                <a:latin typeface="Georgia" panose="02040502050405020303" pitchFamily="18" charset="0"/>
              </a:rPr>
              <a:t>El que viene </a:t>
            </a:r>
            <a:r>
              <a:rPr lang="es-ES" sz="2100" b="1" dirty="0">
                <a:latin typeface="Georgia" panose="02040502050405020303" pitchFamily="18" charset="0"/>
              </a:rPr>
              <a:t>de arriba</a:t>
            </a:r>
            <a:r>
              <a:rPr lang="es-ES" sz="2100" dirty="0">
                <a:latin typeface="Georgia" panose="02040502050405020303" pitchFamily="18" charset="0"/>
              </a:rPr>
              <a:t> está por encima de todos; el que es de la tierra, es terrenal y de lo terrenal habla. El que viene del cielo está por encima de todos</a:t>
            </a:r>
            <a:endParaRPr lang="en-US" sz="2100" dirty="0">
              <a:latin typeface="Georgia" panose="02040502050405020303" pitchFamily="18" charset="0"/>
            </a:endParaRPr>
          </a:p>
        </p:txBody>
      </p:sp>
      <p:sp>
        <p:nvSpPr>
          <p:cNvPr id="24" name="Rectangle 23"/>
          <p:cNvSpPr/>
          <p:nvPr/>
        </p:nvSpPr>
        <p:spPr>
          <a:xfrm>
            <a:off x="4724400" y="3903583"/>
            <a:ext cx="4156364" cy="1384995"/>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Juan 3:12</a:t>
            </a:r>
            <a:r>
              <a:rPr lang="en-US" sz="2100" dirty="0">
                <a:latin typeface="Georgia" panose="02040502050405020303" pitchFamily="18" charset="0"/>
              </a:rPr>
              <a:t>	</a:t>
            </a:r>
            <a:r>
              <a:rPr lang="es-ES" sz="2100" dirty="0">
                <a:latin typeface="Georgia" panose="02040502050405020303" pitchFamily="18" charset="0"/>
              </a:rPr>
              <a:t>Si os he dicho cosas terrenales, y no creéis, ¿cómo creeréis si os dijere las celestiales?</a:t>
            </a:r>
            <a:endParaRPr lang="en-US" sz="2100" dirty="0">
              <a:latin typeface="Georgia" panose="02040502050405020303" pitchFamily="18" charset="0"/>
            </a:endParaRPr>
          </a:p>
        </p:txBody>
      </p:sp>
    </p:spTree>
    <p:extLst>
      <p:ext uri="{BB962C8B-B14F-4D97-AF65-F5344CB8AC3E}">
        <p14:creationId xmlns:p14="http://schemas.microsoft.com/office/powerpoint/2010/main" val="1879903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64" presetClass="path" presetSubtype="0" fill="hold" grpId="1" nodeType="withEffect">
                                  <p:stCondLst>
                                    <p:cond delay="0"/>
                                  </p:stCondLst>
                                  <p:childTnLst>
                                    <p:animMotion origin="layout" path="M 0 0 L 0 -0.25 E" pathEditMode="relative" ptsTypes="">
                                      <p:cBhvr>
                                        <p:cTn id="8" dur="500" fill="hold"/>
                                        <p:tgtEl>
                                          <p:spTgt spid="17"/>
                                        </p:tgtEl>
                                        <p:attrNameLst>
                                          <p:attrName>ppt_x</p:attrName>
                                          <p:attrName>ppt_y</p:attrName>
                                        </p:attrNameLst>
                                      </p:cBhvr>
                                    </p:animMotion>
                                  </p:childTnLst>
                                </p:cTn>
                              </p:par>
                              <p:par>
                                <p:cTn id="9" presetID="1" presetClass="entr" presetSubtype="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64" presetClass="path" presetSubtype="0" fill="hold" grpId="1" nodeType="withEffect">
                                  <p:stCondLst>
                                    <p:cond delay="0"/>
                                  </p:stCondLst>
                                  <p:childTnLst>
                                    <p:animMotion origin="layout" path="M 0 0 L 0 -0.25 E" pathEditMode="relative" ptsTypes="">
                                      <p:cBhvr>
                                        <p:cTn id="12" dur="500" fill="hold"/>
                                        <p:tgtEl>
                                          <p:spTgt spid="20"/>
                                        </p:tgtEl>
                                        <p:attrNameLst>
                                          <p:attrName>ppt_x</p:attrName>
                                          <p:attrName>ppt_y</p:attrName>
                                        </p:attrNameLst>
                                      </p:cBhvr>
                                    </p:animMotion>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xit" presetSubtype="0" fill="hold" grpId="2" nodeType="withEffect">
                                  <p:stCondLst>
                                    <p:cond delay="0"/>
                                  </p:stCondLst>
                                  <p:childTnLst>
                                    <p:set>
                                      <p:cBhvr>
                                        <p:cTn id="20" dur="1" fill="hold">
                                          <p:stCondLst>
                                            <p:cond delay="0"/>
                                          </p:stCondLst>
                                        </p:cTn>
                                        <p:tgtEl>
                                          <p:spTgt spid="17"/>
                                        </p:tgtEl>
                                        <p:attrNameLst>
                                          <p:attrName>style.visibility</p:attrName>
                                        </p:attrNameLst>
                                      </p:cBhvr>
                                      <p:to>
                                        <p:strVal val="hidden"/>
                                      </p:to>
                                    </p:set>
                                  </p:childTnLst>
                                </p:cTn>
                              </p:par>
                              <p:par>
                                <p:cTn id="21" presetID="1" presetClass="exit" presetSubtype="0" fill="hold" grpId="2" nodeType="withEffect">
                                  <p:stCondLst>
                                    <p:cond delay="0"/>
                                  </p:stCondLst>
                                  <p:childTnLst>
                                    <p:set>
                                      <p:cBhvr>
                                        <p:cTn id="22" dur="1" fill="hold">
                                          <p:stCondLst>
                                            <p:cond delay="0"/>
                                          </p:stCondLst>
                                        </p:cTn>
                                        <p:tgtEl>
                                          <p:spTgt spid="20"/>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7" grpId="1" animBg="1"/>
      <p:bldP spid="17" grpId="2" animBg="1"/>
      <p:bldP spid="14" grpId="0" animBg="1"/>
      <p:bldP spid="16" grpId="0" animBg="1"/>
      <p:bldP spid="20" grpId="0" animBg="1"/>
      <p:bldP spid="20" grpId="1" animBg="1"/>
      <p:bldP spid="20" grpId="2" animBg="1"/>
      <p:bldP spid="21" grpId="0" animBg="1"/>
      <p:bldP spid="2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grpSp>
        <p:nvGrpSpPr>
          <p:cNvPr id="10" name="Group 9"/>
          <p:cNvGrpSpPr/>
          <p:nvPr/>
        </p:nvGrpSpPr>
        <p:grpSpPr>
          <a:xfrm>
            <a:off x="152400" y="4941300"/>
            <a:ext cx="4297680" cy="1107996"/>
            <a:chOff x="152400" y="4941300"/>
            <a:chExt cx="4297680" cy="1107996"/>
          </a:xfrm>
        </p:grpSpPr>
        <p:sp>
          <p:nvSpPr>
            <p:cNvPr id="12" name="Rounded Rectangle 11"/>
            <p:cNvSpPr/>
            <p:nvPr/>
          </p:nvSpPr>
          <p:spPr>
            <a:xfrm>
              <a:off x="1660595" y="5333651"/>
              <a:ext cx="1468922"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52400" y="4941300"/>
              <a:ext cx="4297680" cy="1107996"/>
            </a:xfrm>
            <a:prstGeom prst="rect">
              <a:avLst/>
            </a:prstGeom>
          </p:spPr>
          <p:txBody>
            <a:bodyPr>
              <a:spAutoFit/>
            </a:bodyPr>
            <a:lstStyle/>
            <a:p>
              <a:r>
                <a:rPr lang="en-US" sz="2200" dirty="0">
                  <a:latin typeface="Palatino Linotype" panose="02040502050505030304" pitchFamily="18" charset="0"/>
                </a:rPr>
                <a:t>“Truly, truly, I say to you, unless one is born from above he cannot see the kingdom of God.”</a:t>
              </a:r>
            </a:p>
          </p:txBody>
        </p:sp>
      </p:grpSp>
      <p:sp>
        <p:nvSpPr>
          <p:cNvPr id="18" name="TextBox 17"/>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19" name="TextBox 18"/>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grpSp>
        <p:nvGrpSpPr>
          <p:cNvPr id="2" name="Group 1"/>
          <p:cNvGrpSpPr/>
          <p:nvPr/>
        </p:nvGrpSpPr>
        <p:grpSpPr>
          <a:xfrm>
            <a:off x="4633452" y="4967748"/>
            <a:ext cx="4434840" cy="1107996"/>
            <a:chOff x="4633452" y="4967748"/>
            <a:chExt cx="4434840" cy="1107996"/>
          </a:xfrm>
        </p:grpSpPr>
        <p:sp>
          <p:nvSpPr>
            <p:cNvPr id="13" name="Rounded Rectangle 12"/>
            <p:cNvSpPr/>
            <p:nvPr/>
          </p:nvSpPr>
          <p:spPr>
            <a:xfrm>
              <a:off x="6256877" y="5334000"/>
              <a:ext cx="1103623"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633452" y="4967748"/>
              <a:ext cx="4434840" cy="1107996"/>
            </a:xfrm>
            <a:prstGeom prst="rect">
              <a:avLst/>
            </a:prstGeom>
          </p:spPr>
          <p:txBody>
            <a:bodyPr wrap="square" rIns="0">
              <a:spAutoFit/>
            </a:bodyPr>
            <a:lstStyle/>
            <a:p>
              <a:r>
                <a:rPr lang="es-ES" sz="2200" dirty="0">
                  <a:latin typeface="Palatino Linotype" panose="02040502050505030304" pitchFamily="18" charset="0"/>
                </a:rPr>
                <a:t>—De cierto, de cierto te digo que el que no nace de arriba no puede ver el reino de Dios.</a:t>
              </a:r>
            </a:p>
          </p:txBody>
        </p:sp>
      </p:grpSp>
    </p:spTree>
    <p:extLst>
      <p:ext uri="{BB962C8B-B14F-4D97-AF65-F5344CB8AC3E}">
        <p14:creationId xmlns:p14="http://schemas.microsoft.com/office/powerpoint/2010/main" val="2983410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fill="hold" nodeType="clickEffect">
                                  <p:stCondLst>
                                    <p:cond delay="0"/>
                                  </p:stCondLst>
                                  <p:childTnLst>
                                    <p:animMotion origin="layout" path="M -2.5E-6 1.11111E-6 L -0.00156 -0.40139 " pathEditMode="relative" rAng="0" ptsTypes="AA">
                                      <p:cBhvr>
                                        <p:cTn id="6" dur="500" fill="hold"/>
                                        <p:tgtEl>
                                          <p:spTgt spid="10"/>
                                        </p:tgtEl>
                                        <p:attrNameLst>
                                          <p:attrName>ppt_x</p:attrName>
                                          <p:attrName>ppt_y</p:attrName>
                                        </p:attrNameLst>
                                      </p:cBhvr>
                                      <p:rCtr x="-87" y="-20069"/>
                                    </p:animMotion>
                                  </p:childTnLst>
                                </p:cTn>
                              </p:par>
                              <p:par>
                                <p:cTn id="7" presetID="64" presetClass="path" presetSubtype="0" fill="hold" nodeType="withEffect">
                                  <p:stCondLst>
                                    <p:cond delay="0"/>
                                  </p:stCondLst>
                                  <p:childTnLst>
                                    <p:animMotion origin="layout" path="M -1.94444E-6 -2.59259E-6 L 0.00087 -0.40509 " pathEditMode="relative" rAng="0" ptsTypes="AA">
                                      <p:cBhvr>
                                        <p:cTn id="8" dur="500" fill="hold"/>
                                        <p:tgtEl>
                                          <p:spTgt spid="2"/>
                                        </p:tgtEl>
                                        <p:attrNameLst>
                                          <p:attrName>ppt_x</p:attrName>
                                          <p:attrName>ppt_y</p:attrName>
                                        </p:attrNameLst>
                                      </p:cBhvr>
                                      <p:rCtr x="35" y="-2025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grpSp>
        <p:nvGrpSpPr>
          <p:cNvPr id="10" name="Group 9"/>
          <p:cNvGrpSpPr/>
          <p:nvPr/>
        </p:nvGrpSpPr>
        <p:grpSpPr>
          <a:xfrm>
            <a:off x="137652" y="2195052"/>
            <a:ext cx="4297680" cy="1107996"/>
            <a:chOff x="152400" y="4926552"/>
            <a:chExt cx="4297680" cy="1107996"/>
          </a:xfrm>
        </p:grpSpPr>
        <p:sp>
          <p:nvSpPr>
            <p:cNvPr id="12" name="Rounded Rectangle 11"/>
            <p:cNvSpPr/>
            <p:nvPr/>
          </p:nvSpPr>
          <p:spPr>
            <a:xfrm>
              <a:off x="1660595" y="5333651"/>
              <a:ext cx="1468922"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52400" y="4926552"/>
              <a:ext cx="4297680" cy="1107996"/>
            </a:xfrm>
            <a:prstGeom prst="rect">
              <a:avLst/>
            </a:prstGeom>
          </p:spPr>
          <p:txBody>
            <a:bodyPr>
              <a:spAutoFit/>
            </a:bodyPr>
            <a:lstStyle/>
            <a:p>
              <a:r>
                <a:rPr lang="en-US" sz="2200" dirty="0">
                  <a:latin typeface="Palatino Linotype" panose="02040502050505030304" pitchFamily="18" charset="0"/>
                </a:rPr>
                <a:t>“Truly, truly, I say to you, unless one is born from above he cannot see the kingdom of God.”</a:t>
              </a:r>
            </a:p>
          </p:txBody>
        </p:sp>
      </p:grpSp>
      <p:sp>
        <p:nvSpPr>
          <p:cNvPr id="16" name="TextBox 15"/>
          <p:cNvSpPr txBox="1"/>
          <p:nvPr/>
        </p:nvSpPr>
        <p:spPr>
          <a:xfrm>
            <a:off x="228600" y="3312855"/>
            <a:ext cx="3962400" cy="2554545"/>
          </a:xfrm>
          <a:prstGeom prst="rect">
            <a:avLst/>
          </a:prstGeom>
          <a:noFill/>
        </p:spPr>
        <p:txBody>
          <a:bodyPr wrap="square" rtlCol="0">
            <a:spAutoFit/>
          </a:bodyPr>
          <a:lstStyle/>
          <a:p>
            <a:pPr marL="457200" indent="-457200">
              <a:buFont typeface="Arial" panose="020B0604020202020204" pitchFamily="34" charset="0"/>
              <a:buChar char="•"/>
            </a:pPr>
            <a:r>
              <a:rPr lang="en-US" sz="2000" dirty="0"/>
              <a:t>Nicodemus understood Jesus  to mean “again”</a:t>
            </a:r>
          </a:p>
          <a:p>
            <a:pPr marL="457200" indent="-457200">
              <a:buFont typeface="Arial" panose="020B0604020202020204" pitchFamily="34" charset="0"/>
              <a:buChar char="•"/>
            </a:pPr>
            <a:r>
              <a:rPr lang="en-US" sz="2000" dirty="0"/>
              <a:t>Jesus didn’t quibble; the birth is both “again” and “from above”</a:t>
            </a:r>
          </a:p>
          <a:p>
            <a:pPr marL="457200" indent="-457200">
              <a:buFont typeface="Arial" panose="020B0604020202020204" pitchFamily="34" charset="0"/>
              <a:buChar char="•"/>
            </a:pPr>
            <a:r>
              <a:rPr lang="en-US" sz="2000" dirty="0"/>
              <a:t>Jesus explained the spiritual nature of the birth </a:t>
            </a:r>
          </a:p>
          <a:p>
            <a:pPr marL="914400" lvl="1" indent="-457200">
              <a:buFont typeface="Arial" panose="020B0604020202020204" pitchFamily="34" charset="0"/>
              <a:buChar char="•"/>
            </a:pPr>
            <a:r>
              <a:rPr lang="en-US" sz="2000" dirty="0"/>
              <a:t>It occurs at baptism</a:t>
            </a:r>
          </a:p>
          <a:p>
            <a:pPr marL="914400" lvl="1" indent="-457200">
              <a:buFont typeface="Arial" panose="020B0604020202020204" pitchFamily="34" charset="0"/>
              <a:buChar char="•"/>
            </a:pPr>
            <a:r>
              <a:rPr lang="en-US" sz="2000" dirty="0"/>
              <a:t>It is from the Spirit</a:t>
            </a:r>
          </a:p>
        </p:txBody>
      </p:sp>
      <p:sp>
        <p:nvSpPr>
          <p:cNvPr id="13" name="TextBox 12"/>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14" name="TextBox 13"/>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grpSp>
        <p:nvGrpSpPr>
          <p:cNvPr id="18" name="Group 17"/>
          <p:cNvGrpSpPr/>
          <p:nvPr/>
        </p:nvGrpSpPr>
        <p:grpSpPr>
          <a:xfrm>
            <a:off x="4648200" y="2195052"/>
            <a:ext cx="4434840" cy="1107996"/>
            <a:chOff x="4648200" y="4953000"/>
            <a:chExt cx="4434840" cy="1107996"/>
          </a:xfrm>
        </p:grpSpPr>
        <p:sp>
          <p:nvSpPr>
            <p:cNvPr id="19" name="Rounded Rectangle 18"/>
            <p:cNvSpPr/>
            <p:nvPr/>
          </p:nvSpPr>
          <p:spPr>
            <a:xfrm>
              <a:off x="6256877" y="5334000"/>
              <a:ext cx="1103623"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4648200" y="4953000"/>
              <a:ext cx="4434840" cy="1107996"/>
            </a:xfrm>
            <a:prstGeom prst="rect">
              <a:avLst/>
            </a:prstGeom>
          </p:spPr>
          <p:txBody>
            <a:bodyPr wrap="square" rIns="0">
              <a:spAutoFit/>
            </a:bodyPr>
            <a:lstStyle/>
            <a:p>
              <a:r>
                <a:rPr lang="es-ES" sz="2200" dirty="0">
                  <a:latin typeface="Palatino Linotype" panose="02040502050505030304" pitchFamily="18" charset="0"/>
                </a:rPr>
                <a:t>—De cierto, de cierto te digo que el que no nace de arriba no puede ver el reino de Dios.</a:t>
              </a:r>
            </a:p>
          </p:txBody>
        </p:sp>
      </p:grpSp>
      <p:sp>
        <p:nvSpPr>
          <p:cNvPr id="2" name="Rectangle 1"/>
          <p:cNvSpPr/>
          <p:nvPr/>
        </p:nvSpPr>
        <p:spPr>
          <a:xfrm>
            <a:off x="4648200" y="3315728"/>
            <a:ext cx="4434840" cy="2554545"/>
          </a:xfrm>
          <a:prstGeom prst="rect">
            <a:avLst/>
          </a:prstGeom>
        </p:spPr>
        <p:txBody>
          <a:bodyPr wrap="square">
            <a:spAutoFit/>
          </a:bodyPr>
          <a:lstStyle/>
          <a:p>
            <a:pPr marL="342900" indent="-342900">
              <a:buFont typeface="Arial" panose="020B0604020202020204" pitchFamily="34" charset="0"/>
              <a:buChar char="•"/>
            </a:pPr>
            <a:r>
              <a:rPr lang="es-ES" sz="2000" dirty="0"/>
              <a:t>Nicodemo entendió que Jesús significaba "otra vez"</a:t>
            </a:r>
          </a:p>
          <a:p>
            <a:pPr marL="342900" indent="-342900">
              <a:buFont typeface="Arial" panose="020B0604020202020204" pitchFamily="34" charset="0"/>
              <a:buChar char="•"/>
            </a:pPr>
            <a:r>
              <a:rPr lang="es-ES" sz="2000" dirty="0"/>
              <a:t>Jesús no objetó; El nacimiento es a la vez "otra vez" y "desde arriba"</a:t>
            </a:r>
          </a:p>
          <a:p>
            <a:pPr marL="342900" indent="-342900">
              <a:buFont typeface="Arial" panose="020B0604020202020204" pitchFamily="34" charset="0"/>
              <a:buChar char="•"/>
            </a:pPr>
            <a:r>
              <a:rPr lang="es-ES" sz="2000" dirty="0"/>
              <a:t>Jesús explicó la naturaleza espiritual del nacimiento.</a:t>
            </a:r>
          </a:p>
          <a:p>
            <a:pPr marL="800100" lvl="1" indent="-342900">
              <a:buFont typeface="Arial" panose="020B0604020202020204" pitchFamily="34" charset="0"/>
              <a:buChar char="•"/>
            </a:pPr>
            <a:r>
              <a:rPr lang="es-ES" sz="2000" dirty="0"/>
              <a:t>Ocurre en el bautismo</a:t>
            </a:r>
          </a:p>
          <a:p>
            <a:pPr marL="800100" lvl="1" indent="-342900">
              <a:buFont typeface="Arial" panose="020B0604020202020204" pitchFamily="34" charset="0"/>
              <a:buChar char="•"/>
            </a:pPr>
            <a:r>
              <a:rPr lang="es-ES" sz="2000" dirty="0"/>
              <a:t>Es del </a:t>
            </a:r>
            <a:r>
              <a:rPr lang="es-ES" sz="2000" dirty="0" err="1"/>
              <a:t>Espiritu</a:t>
            </a:r>
            <a:endParaRPr lang="en-US" sz="2000" dirty="0"/>
          </a:p>
        </p:txBody>
      </p:sp>
    </p:spTree>
    <p:extLst>
      <p:ext uri="{BB962C8B-B14F-4D97-AF65-F5344CB8AC3E}">
        <p14:creationId xmlns:p14="http://schemas.microsoft.com/office/powerpoint/2010/main" val="3042847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6">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6">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xEl>
                                              <p:pRg st="4" end="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grpSp>
        <p:nvGrpSpPr>
          <p:cNvPr id="10" name="Group 9"/>
          <p:cNvGrpSpPr/>
          <p:nvPr/>
        </p:nvGrpSpPr>
        <p:grpSpPr>
          <a:xfrm>
            <a:off x="137652" y="2195052"/>
            <a:ext cx="4297680" cy="1107996"/>
            <a:chOff x="152400" y="4926552"/>
            <a:chExt cx="4297680" cy="1107996"/>
          </a:xfrm>
        </p:grpSpPr>
        <p:sp>
          <p:nvSpPr>
            <p:cNvPr id="12" name="Rounded Rectangle 11"/>
            <p:cNvSpPr/>
            <p:nvPr/>
          </p:nvSpPr>
          <p:spPr>
            <a:xfrm>
              <a:off x="1660595" y="5333651"/>
              <a:ext cx="1468922"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52400" y="4926552"/>
              <a:ext cx="4297680" cy="1107996"/>
            </a:xfrm>
            <a:prstGeom prst="rect">
              <a:avLst/>
            </a:prstGeom>
          </p:spPr>
          <p:txBody>
            <a:bodyPr>
              <a:spAutoFit/>
            </a:bodyPr>
            <a:lstStyle/>
            <a:p>
              <a:r>
                <a:rPr lang="en-US" sz="2200" dirty="0">
                  <a:latin typeface="Palatino Linotype" panose="02040502050505030304" pitchFamily="18" charset="0"/>
                </a:rPr>
                <a:t>“Truly, truly, I say to you, unless one is born from above he cannot see the kingdom of God.”</a:t>
              </a:r>
            </a:p>
          </p:txBody>
        </p:sp>
      </p:grpSp>
      <p:sp>
        <p:nvSpPr>
          <p:cNvPr id="16" name="TextBox 15"/>
          <p:cNvSpPr txBox="1"/>
          <p:nvPr/>
        </p:nvSpPr>
        <p:spPr>
          <a:xfrm>
            <a:off x="228600" y="3312855"/>
            <a:ext cx="3962400" cy="2554545"/>
          </a:xfrm>
          <a:prstGeom prst="rect">
            <a:avLst/>
          </a:prstGeom>
          <a:noFill/>
        </p:spPr>
        <p:txBody>
          <a:bodyPr wrap="square" rtlCol="0">
            <a:spAutoFit/>
          </a:bodyPr>
          <a:lstStyle/>
          <a:p>
            <a:pPr marL="457200" indent="-457200">
              <a:buFont typeface="Arial" panose="020B0604020202020204" pitchFamily="34" charset="0"/>
              <a:buChar char="•"/>
            </a:pPr>
            <a:r>
              <a:rPr lang="en-US" sz="2000" dirty="0"/>
              <a:t>Nicodemus understood Jesus  to mean “again”</a:t>
            </a:r>
          </a:p>
          <a:p>
            <a:pPr marL="457200" indent="-457200">
              <a:buFont typeface="Arial" panose="020B0604020202020204" pitchFamily="34" charset="0"/>
              <a:buChar char="•"/>
            </a:pPr>
            <a:r>
              <a:rPr lang="en-US" sz="2000" dirty="0"/>
              <a:t>Jesus didn’t quibble; the birth is both “again” and “from above”</a:t>
            </a:r>
          </a:p>
          <a:p>
            <a:pPr marL="457200" indent="-457200">
              <a:buFont typeface="Arial" panose="020B0604020202020204" pitchFamily="34" charset="0"/>
              <a:buChar char="•"/>
            </a:pPr>
            <a:r>
              <a:rPr lang="en-US" sz="2000" dirty="0"/>
              <a:t>Jesus explained the spiritual nature of the birth </a:t>
            </a:r>
          </a:p>
          <a:p>
            <a:pPr marL="914400" lvl="1" indent="-457200">
              <a:buFont typeface="Arial" panose="020B0604020202020204" pitchFamily="34" charset="0"/>
              <a:buChar char="•"/>
            </a:pPr>
            <a:r>
              <a:rPr lang="en-US" sz="2000" dirty="0"/>
              <a:t>It occurs at baptism</a:t>
            </a:r>
          </a:p>
          <a:p>
            <a:pPr marL="914400" lvl="1" indent="-457200">
              <a:buFont typeface="Arial" panose="020B0604020202020204" pitchFamily="34" charset="0"/>
              <a:buChar char="•"/>
            </a:pPr>
            <a:r>
              <a:rPr lang="en-US" sz="2000" dirty="0"/>
              <a:t>It is from the Spirit</a:t>
            </a:r>
          </a:p>
        </p:txBody>
      </p:sp>
      <p:sp>
        <p:nvSpPr>
          <p:cNvPr id="13" name="TextBox 12"/>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14" name="TextBox 13"/>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grpSp>
        <p:nvGrpSpPr>
          <p:cNvPr id="18" name="Group 17"/>
          <p:cNvGrpSpPr/>
          <p:nvPr/>
        </p:nvGrpSpPr>
        <p:grpSpPr>
          <a:xfrm>
            <a:off x="4648200" y="2195052"/>
            <a:ext cx="4434840" cy="1107996"/>
            <a:chOff x="4648200" y="4953000"/>
            <a:chExt cx="4434840" cy="1107996"/>
          </a:xfrm>
        </p:grpSpPr>
        <p:sp>
          <p:nvSpPr>
            <p:cNvPr id="19" name="Rounded Rectangle 18"/>
            <p:cNvSpPr/>
            <p:nvPr/>
          </p:nvSpPr>
          <p:spPr>
            <a:xfrm>
              <a:off x="6256877" y="5334000"/>
              <a:ext cx="1103623"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4648200" y="4953000"/>
              <a:ext cx="4434840" cy="1107996"/>
            </a:xfrm>
            <a:prstGeom prst="rect">
              <a:avLst/>
            </a:prstGeom>
          </p:spPr>
          <p:txBody>
            <a:bodyPr wrap="square" rIns="0">
              <a:spAutoFit/>
            </a:bodyPr>
            <a:lstStyle/>
            <a:p>
              <a:r>
                <a:rPr lang="es-ES" sz="2200" dirty="0">
                  <a:latin typeface="Palatino Linotype" panose="02040502050505030304" pitchFamily="18" charset="0"/>
                </a:rPr>
                <a:t>—De cierto, de cierto te digo que el que no nace de arriba no puede ver el reino de Dios.</a:t>
              </a:r>
            </a:p>
          </p:txBody>
        </p:sp>
      </p:grpSp>
      <p:sp>
        <p:nvSpPr>
          <p:cNvPr id="2" name="Rectangle 1"/>
          <p:cNvSpPr/>
          <p:nvPr/>
        </p:nvSpPr>
        <p:spPr>
          <a:xfrm>
            <a:off x="4648200" y="3315728"/>
            <a:ext cx="4434840" cy="2554545"/>
          </a:xfrm>
          <a:prstGeom prst="rect">
            <a:avLst/>
          </a:prstGeom>
        </p:spPr>
        <p:txBody>
          <a:bodyPr wrap="square">
            <a:spAutoFit/>
          </a:bodyPr>
          <a:lstStyle/>
          <a:p>
            <a:pPr marL="342900" indent="-342900">
              <a:buFont typeface="Arial" panose="020B0604020202020204" pitchFamily="34" charset="0"/>
              <a:buChar char="•"/>
            </a:pPr>
            <a:r>
              <a:rPr lang="es-ES" sz="2000" dirty="0"/>
              <a:t>Nicodemo entendió que Jesús significaba "otra vez"</a:t>
            </a:r>
          </a:p>
          <a:p>
            <a:pPr marL="342900" indent="-342900">
              <a:buFont typeface="Arial" panose="020B0604020202020204" pitchFamily="34" charset="0"/>
              <a:buChar char="•"/>
            </a:pPr>
            <a:r>
              <a:rPr lang="es-ES" sz="2000" dirty="0"/>
              <a:t>Jesús no objetó; El nacimiento es a la vez "otra vez" y "desde arriba"</a:t>
            </a:r>
          </a:p>
          <a:p>
            <a:pPr marL="342900" indent="-342900">
              <a:buFont typeface="Arial" panose="020B0604020202020204" pitchFamily="34" charset="0"/>
              <a:buChar char="•"/>
            </a:pPr>
            <a:r>
              <a:rPr lang="es-ES" sz="2000" dirty="0"/>
              <a:t>Jesús explicó la naturaleza espiritual del nacimiento.</a:t>
            </a:r>
          </a:p>
          <a:p>
            <a:pPr marL="800100" lvl="1" indent="-342900">
              <a:buFont typeface="Arial" panose="020B0604020202020204" pitchFamily="34" charset="0"/>
              <a:buChar char="•"/>
            </a:pPr>
            <a:r>
              <a:rPr lang="es-ES" sz="2000" dirty="0"/>
              <a:t>Ocurre en el bautismo</a:t>
            </a:r>
          </a:p>
          <a:p>
            <a:pPr marL="800100" lvl="1" indent="-342900">
              <a:buFont typeface="Arial" panose="020B0604020202020204" pitchFamily="34" charset="0"/>
              <a:buChar char="•"/>
            </a:pPr>
            <a:r>
              <a:rPr lang="es-ES" sz="2000" dirty="0"/>
              <a:t>Es del </a:t>
            </a:r>
            <a:r>
              <a:rPr lang="es-ES" sz="2000" dirty="0" err="1"/>
              <a:t>Espiritu</a:t>
            </a:r>
            <a:endParaRPr lang="en-US" sz="2000" dirty="0"/>
          </a:p>
        </p:txBody>
      </p:sp>
      <p:sp>
        <p:nvSpPr>
          <p:cNvPr id="3" name="Rectangle 2"/>
          <p:cNvSpPr/>
          <p:nvPr/>
        </p:nvSpPr>
        <p:spPr>
          <a:xfrm>
            <a:off x="4617720" y="2435185"/>
            <a:ext cx="4526280" cy="4401205"/>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rIns="91440">
            <a:spAutoFit/>
          </a:bodyPr>
          <a:lstStyle/>
          <a:p>
            <a:r>
              <a:rPr lang="es-ES" sz="2000" b="1" dirty="0" err="1">
                <a:latin typeface="Georgia" panose="02040502050405020303" pitchFamily="18" charset="0"/>
              </a:rPr>
              <a:t>Tit</a:t>
            </a:r>
            <a:r>
              <a:rPr lang="es-ES" sz="2000" b="1" dirty="0">
                <a:latin typeface="Georgia" panose="02040502050405020303" pitchFamily="18" charset="0"/>
              </a:rPr>
              <a:t> 3:4-7    </a:t>
            </a:r>
            <a:r>
              <a:rPr lang="es-ES" sz="2000" dirty="0">
                <a:latin typeface="Georgia" panose="02040502050405020303" pitchFamily="18" charset="0"/>
              </a:rPr>
              <a:t>Pero cuando se manifestó la bondad de Dios nuestro Salvador, y su amor para con los hombres, nos salvó, no por obras de justicia que nosotros hubiéramos hecho,</a:t>
            </a:r>
          </a:p>
          <a:p>
            <a:r>
              <a:rPr lang="es-ES" sz="2000" dirty="0">
                <a:latin typeface="Georgia" panose="02040502050405020303" pitchFamily="18" charset="0"/>
              </a:rPr>
              <a:t>sino por su misericordia, por el lavamiento de la regeneración y por la renovación en el Espíritu Santo,</a:t>
            </a:r>
          </a:p>
          <a:p>
            <a:r>
              <a:rPr lang="es-ES" sz="2000" dirty="0">
                <a:latin typeface="Georgia" panose="02040502050405020303" pitchFamily="18" charset="0"/>
              </a:rPr>
              <a:t>el cual derramó en nosotros abundantemente por Jesucristo</a:t>
            </a:r>
          </a:p>
          <a:p>
            <a:r>
              <a:rPr lang="es-ES" sz="2000" dirty="0">
                <a:latin typeface="Georgia" panose="02040502050405020303" pitchFamily="18" charset="0"/>
              </a:rPr>
              <a:t>nuestro Salvador,  para que justificados por su gracia, viniésemos a ser herederos conforme a la esperanza de la vida eterna.</a:t>
            </a:r>
            <a:endParaRPr lang="en-US" sz="2000" dirty="0">
              <a:latin typeface="Georgia" panose="02040502050405020303" pitchFamily="18" charset="0"/>
            </a:endParaRPr>
          </a:p>
        </p:txBody>
      </p:sp>
      <p:sp>
        <p:nvSpPr>
          <p:cNvPr id="11" name="Rectangle 10"/>
          <p:cNvSpPr/>
          <p:nvPr/>
        </p:nvSpPr>
        <p:spPr>
          <a:xfrm>
            <a:off x="141316" y="2456795"/>
            <a:ext cx="4248296" cy="4401205"/>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s-ES" sz="2000" b="1" dirty="0" err="1">
                <a:latin typeface="Georgia" panose="02040502050405020303" pitchFamily="18" charset="0"/>
              </a:rPr>
              <a:t>Titus</a:t>
            </a:r>
            <a:r>
              <a:rPr lang="es-ES" sz="2000" b="1" dirty="0">
                <a:latin typeface="Georgia" panose="02040502050405020303" pitchFamily="18" charset="0"/>
              </a:rPr>
              <a:t> 3:4-7	</a:t>
            </a:r>
            <a:r>
              <a:rPr lang="en-US" sz="2000" dirty="0">
                <a:latin typeface="Georgia" panose="02040502050405020303" pitchFamily="18" charset="0"/>
              </a:rPr>
              <a:t>But when the goodness and loving kindness of God our Savior appeared, he saved us, not because of any works of righteousness that we had done,</a:t>
            </a:r>
          </a:p>
          <a:p>
            <a:r>
              <a:rPr lang="en-US" sz="2000" dirty="0">
                <a:latin typeface="Georgia" panose="02040502050405020303" pitchFamily="18" charset="0"/>
              </a:rPr>
              <a:t>but according to his mercy, </a:t>
            </a:r>
          </a:p>
          <a:p>
            <a:r>
              <a:rPr lang="en-US" sz="2000" dirty="0">
                <a:latin typeface="Georgia" panose="02040502050405020303" pitchFamily="18" charset="0"/>
              </a:rPr>
              <a:t>through the water of rebirth and renewal by the Holy Spirit.</a:t>
            </a:r>
          </a:p>
          <a:p>
            <a:r>
              <a:rPr lang="en-US" sz="2000" dirty="0">
                <a:latin typeface="Georgia" panose="02040502050405020303" pitchFamily="18" charset="0"/>
              </a:rPr>
              <a:t>This Spirit he poured out on us richly through Jesus Christ</a:t>
            </a:r>
          </a:p>
          <a:p>
            <a:r>
              <a:rPr lang="en-US" sz="2000" dirty="0">
                <a:latin typeface="Georgia" panose="02040502050405020303" pitchFamily="18" charset="0"/>
              </a:rPr>
              <a:t>our Savior, so that, having been justified by his grace, we might become heirs according to the hope of eternal life.</a:t>
            </a:r>
          </a:p>
        </p:txBody>
      </p:sp>
    </p:spTree>
    <p:extLst>
      <p:ext uri="{BB962C8B-B14F-4D97-AF65-F5344CB8AC3E}">
        <p14:creationId xmlns:p14="http://schemas.microsoft.com/office/powerpoint/2010/main" val="3434072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grpSp>
        <p:nvGrpSpPr>
          <p:cNvPr id="10" name="Group 9"/>
          <p:cNvGrpSpPr/>
          <p:nvPr/>
        </p:nvGrpSpPr>
        <p:grpSpPr>
          <a:xfrm>
            <a:off x="137652" y="2195052"/>
            <a:ext cx="4297680" cy="1107996"/>
            <a:chOff x="152400" y="4926552"/>
            <a:chExt cx="4297680" cy="1107996"/>
          </a:xfrm>
        </p:grpSpPr>
        <p:sp>
          <p:nvSpPr>
            <p:cNvPr id="12" name="Rounded Rectangle 11"/>
            <p:cNvSpPr/>
            <p:nvPr/>
          </p:nvSpPr>
          <p:spPr>
            <a:xfrm>
              <a:off x="1660595" y="5333651"/>
              <a:ext cx="1468922"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52400" y="4926552"/>
              <a:ext cx="4297680" cy="1107996"/>
            </a:xfrm>
            <a:prstGeom prst="rect">
              <a:avLst/>
            </a:prstGeom>
          </p:spPr>
          <p:txBody>
            <a:bodyPr>
              <a:spAutoFit/>
            </a:bodyPr>
            <a:lstStyle/>
            <a:p>
              <a:r>
                <a:rPr lang="en-US" sz="2200" dirty="0">
                  <a:latin typeface="Palatino Linotype" panose="02040502050505030304" pitchFamily="18" charset="0"/>
                </a:rPr>
                <a:t>“Truly, truly, I say to you, unless one is born from above he cannot see the kingdom of God.”</a:t>
              </a:r>
            </a:p>
          </p:txBody>
        </p:sp>
      </p:grpSp>
      <p:sp>
        <p:nvSpPr>
          <p:cNvPr id="16" name="TextBox 15"/>
          <p:cNvSpPr txBox="1"/>
          <p:nvPr/>
        </p:nvSpPr>
        <p:spPr>
          <a:xfrm>
            <a:off x="228600" y="3312855"/>
            <a:ext cx="3962400" cy="2554545"/>
          </a:xfrm>
          <a:prstGeom prst="rect">
            <a:avLst/>
          </a:prstGeom>
          <a:noFill/>
        </p:spPr>
        <p:txBody>
          <a:bodyPr wrap="square" rtlCol="0">
            <a:spAutoFit/>
          </a:bodyPr>
          <a:lstStyle/>
          <a:p>
            <a:pPr marL="457200" indent="-457200">
              <a:buFont typeface="Arial" panose="020B0604020202020204" pitchFamily="34" charset="0"/>
              <a:buChar char="•"/>
            </a:pPr>
            <a:r>
              <a:rPr lang="en-US" sz="2000" dirty="0"/>
              <a:t>Nicodemus understood Jesus  to mean “again”</a:t>
            </a:r>
          </a:p>
          <a:p>
            <a:pPr marL="457200" indent="-457200">
              <a:buFont typeface="Arial" panose="020B0604020202020204" pitchFamily="34" charset="0"/>
              <a:buChar char="•"/>
            </a:pPr>
            <a:r>
              <a:rPr lang="en-US" sz="2000" dirty="0"/>
              <a:t>Jesus didn’t quibble; the birth is both “again” and “from above”</a:t>
            </a:r>
          </a:p>
          <a:p>
            <a:pPr marL="457200" indent="-457200">
              <a:buFont typeface="Arial" panose="020B0604020202020204" pitchFamily="34" charset="0"/>
              <a:buChar char="•"/>
            </a:pPr>
            <a:r>
              <a:rPr lang="en-US" sz="2000" dirty="0"/>
              <a:t>Jesus explained the spiritual nature of the birth </a:t>
            </a:r>
          </a:p>
          <a:p>
            <a:pPr marL="914400" lvl="1" indent="-457200">
              <a:buFont typeface="Arial" panose="020B0604020202020204" pitchFamily="34" charset="0"/>
              <a:buChar char="•"/>
            </a:pPr>
            <a:r>
              <a:rPr lang="en-US" sz="2000" dirty="0"/>
              <a:t>It occurs at baptism</a:t>
            </a:r>
          </a:p>
          <a:p>
            <a:pPr marL="914400" lvl="1" indent="-457200">
              <a:buFont typeface="Arial" panose="020B0604020202020204" pitchFamily="34" charset="0"/>
              <a:buChar char="•"/>
            </a:pPr>
            <a:r>
              <a:rPr lang="en-US" sz="2000" dirty="0"/>
              <a:t>It is from the Spirit</a:t>
            </a:r>
          </a:p>
        </p:txBody>
      </p:sp>
      <p:sp>
        <p:nvSpPr>
          <p:cNvPr id="2" name="Rectangle 1"/>
          <p:cNvSpPr/>
          <p:nvPr/>
        </p:nvSpPr>
        <p:spPr>
          <a:xfrm>
            <a:off x="152400" y="3611701"/>
            <a:ext cx="4206240" cy="3170099"/>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000" b="1" dirty="0">
                <a:latin typeface="Georgia" panose="02040502050405020303" pitchFamily="18" charset="0"/>
              </a:rPr>
              <a:t>John 3:6-8 </a:t>
            </a:r>
            <a:r>
              <a:rPr lang="en-US" sz="2000" dirty="0">
                <a:latin typeface="Georgia" panose="02040502050405020303" pitchFamily="18" charset="0"/>
              </a:rPr>
              <a:t>“That which is born of the flesh is flesh, and that which is born of the Spirit is spirit. Do not be amazed that I said to you, ‘You must be born again.’ The wind blows where it wishes and you hear the sound of it, but do not know where it comes from and where it is going; so is everyone who is born of the Spirit.”</a:t>
            </a:r>
          </a:p>
        </p:txBody>
      </p:sp>
      <p:sp>
        <p:nvSpPr>
          <p:cNvPr id="13" name="TextBox 12"/>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14" name="TextBox 13"/>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grpSp>
        <p:nvGrpSpPr>
          <p:cNvPr id="17" name="Group 16"/>
          <p:cNvGrpSpPr/>
          <p:nvPr/>
        </p:nvGrpSpPr>
        <p:grpSpPr>
          <a:xfrm>
            <a:off x="4648200" y="2195052"/>
            <a:ext cx="4434840" cy="1107996"/>
            <a:chOff x="4648200" y="4953000"/>
            <a:chExt cx="4434840" cy="1107996"/>
          </a:xfrm>
        </p:grpSpPr>
        <p:sp>
          <p:nvSpPr>
            <p:cNvPr id="18" name="Rounded Rectangle 17"/>
            <p:cNvSpPr/>
            <p:nvPr/>
          </p:nvSpPr>
          <p:spPr>
            <a:xfrm>
              <a:off x="6256877" y="5334000"/>
              <a:ext cx="1103623"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648200" y="4953000"/>
              <a:ext cx="4434840" cy="1107996"/>
            </a:xfrm>
            <a:prstGeom prst="rect">
              <a:avLst/>
            </a:prstGeom>
          </p:spPr>
          <p:txBody>
            <a:bodyPr wrap="square" rIns="0">
              <a:spAutoFit/>
            </a:bodyPr>
            <a:lstStyle/>
            <a:p>
              <a:r>
                <a:rPr lang="es-ES" sz="2200" dirty="0">
                  <a:latin typeface="Palatino Linotype" panose="02040502050505030304" pitchFamily="18" charset="0"/>
                </a:rPr>
                <a:t>—De cierto, de cierto te digo que el que no nace de arriba no puede ver el reino de Dios.</a:t>
              </a:r>
            </a:p>
          </p:txBody>
        </p:sp>
      </p:grpSp>
      <p:sp>
        <p:nvSpPr>
          <p:cNvPr id="20" name="Rectangle 19"/>
          <p:cNvSpPr/>
          <p:nvPr/>
        </p:nvSpPr>
        <p:spPr>
          <a:xfrm>
            <a:off x="4648200" y="3315728"/>
            <a:ext cx="4434840" cy="2554545"/>
          </a:xfrm>
          <a:prstGeom prst="rect">
            <a:avLst/>
          </a:prstGeom>
        </p:spPr>
        <p:txBody>
          <a:bodyPr wrap="square">
            <a:spAutoFit/>
          </a:bodyPr>
          <a:lstStyle/>
          <a:p>
            <a:pPr marL="342900" indent="-342900">
              <a:buFont typeface="Arial" panose="020B0604020202020204" pitchFamily="34" charset="0"/>
              <a:buChar char="•"/>
            </a:pPr>
            <a:r>
              <a:rPr lang="es-ES" sz="2000" dirty="0"/>
              <a:t>Nicodemo entendió que Jesús significaba "otra vez"</a:t>
            </a:r>
          </a:p>
          <a:p>
            <a:pPr marL="342900" indent="-342900">
              <a:buFont typeface="Arial" panose="020B0604020202020204" pitchFamily="34" charset="0"/>
              <a:buChar char="•"/>
            </a:pPr>
            <a:r>
              <a:rPr lang="es-ES" sz="2000" dirty="0"/>
              <a:t>Jesús no objetó; El nacimiento es a la vez "otra vez" y "desde arriba"</a:t>
            </a:r>
          </a:p>
          <a:p>
            <a:pPr marL="342900" indent="-342900">
              <a:buFont typeface="Arial" panose="020B0604020202020204" pitchFamily="34" charset="0"/>
              <a:buChar char="•"/>
            </a:pPr>
            <a:r>
              <a:rPr lang="es-ES" sz="2000" dirty="0"/>
              <a:t>Jesús explicó la naturaleza espiritual del nacimiento.</a:t>
            </a:r>
          </a:p>
          <a:p>
            <a:pPr marL="800100" lvl="1" indent="-342900">
              <a:buFont typeface="Arial" panose="020B0604020202020204" pitchFamily="34" charset="0"/>
              <a:buChar char="•"/>
            </a:pPr>
            <a:r>
              <a:rPr lang="es-ES" sz="2000" dirty="0"/>
              <a:t>Ocurre en el bautismo</a:t>
            </a:r>
          </a:p>
          <a:p>
            <a:pPr marL="800100" lvl="1" indent="-342900">
              <a:buFont typeface="Arial" panose="020B0604020202020204" pitchFamily="34" charset="0"/>
              <a:buChar char="•"/>
            </a:pPr>
            <a:r>
              <a:rPr lang="es-ES" sz="2000" dirty="0"/>
              <a:t>Es del </a:t>
            </a:r>
            <a:r>
              <a:rPr lang="es-ES" sz="2000" dirty="0" err="1"/>
              <a:t>Espiritu</a:t>
            </a:r>
            <a:endParaRPr lang="en-US" sz="2000" dirty="0"/>
          </a:p>
        </p:txBody>
      </p:sp>
      <p:sp>
        <p:nvSpPr>
          <p:cNvPr id="21" name="Rectangle 20"/>
          <p:cNvSpPr/>
          <p:nvPr/>
        </p:nvSpPr>
        <p:spPr>
          <a:xfrm>
            <a:off x="4709160" y="3611701"/>
            <a:ext cx="4206240" cy="2862322"/>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000" b="1" dirty="0">
                <a:latin typeface="Georgia" panose="02040502050405020303" pitchFamily="18" charset="0"/>
              </a:rPr>
              <a:t>Juan 3:6-8 </a:t>
            </a:r>
            <a:r>
              <a:rPr lang="es-ES" sz="2000" dirty="0">
                <a:latin typeface="Palatino Linotype" panose="02040502050505030304" pitchFamily="18" charset="0"/>
              </a:rPr>
              <a:t> </a:t>
            </a:r>
            <a:r>
              <a:rPr lang="es-ES" sz="2000" b="1" baseline="30000" dirty="0">
                <a:latin typeface="Palatino Linotype" panose="02040502050505030304" pitchFamily="18" charset="0"/>
              </a:rPr>
              <a:t>6</a:t>
            </a:r>
            <a:r>
              <a:rPr lang="es-ES" sz="2000" dirty="0">
                <a:latin typeface="Palatino Linotype" panose="02040502050505030304" pitchFamily="18" charset="0"/>
              </a:rPr>
              <a:t>Lo que nace de la carne, carne es; y lo que nace del Espíritu, espíritu es. </a:t>
            </a:r>
            <a:r>
              <a:rPr lang="es-ES" sz="2000" b="1" baseline="30000" dirty="0">
                <a:latin typeface="Palatino Linotype" panose="02040502050505030304" pitchFamily="18" charset="0"/>
              </a:rPr>
              <a:t> </a:t>
            </a:r>
            <a:r>
              <a:rPr lang="es-ES" sz="2000" dirty="0">
                <a:latin typeface="Palatino Linotype" panose="02040502050505030304" pitchFamily="18" charset="0"/>
              </a:rPr>
              <a:t>No te maravilles de que te dije: “Os es necesario nacer de nuevo.” </a:t>
            </a:r>
            <a:r>
              <a:rPr lang="es-ES" sz="2000" b="1" baseline="30000" dirty="0">
                <a:latin typeface="Palatino Linotype" panose="02040502050505030304" pitchFamily="18" charset="0"/>
              </a:rPr>
              <a:t> </a:t>
            </a:r>
            <a:r>
              <a:rPr lang="es-ES" sz="2000" dirty="0">
                <a:latin typeface="Palatino Linotype" panose="02040502050505030304" pitchFamily="18" charset="0"/>
              </a:rPr>
              <a:t>El viento sopla de donde quiere, y oyes su sonido, pero no sabes de dónde viene ni a dónde va. Así es todo aquel que nace del Espíritu.</a:t>
            </a:r>
          </a:p>
        </p:txBody>
      </p:sp>
    </p:spTree>
    <p:extLst>
      <p:ext uri="{BB962C8B-B14F-4D97-AF65-F5344CB8AC3E}">
        <p14:creationId xmlns:p14="http://schemas.microsoft.com/office/powerpoint/2010/main" val="30189654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grpSp>
        <p:nvGrpSpPr>
          <p:cNvPr id="10" name="Group 9"/>
          <p:cNvGrpSpPr/>
          <p:nvPr/>
        </p:nvGrpSpPr>
        <p:grpSpPr>
          <a:xfrm>
            <a:off x="137652" y="2195052"/>
            <a:ext cx="4297680" cy="1107996"/>
            <a:chOff x="152400" y="4926552"/>
            <a:chExt cx="4297680" cy="1107996"/>
          </a:xfrm>
        </p:grpSpPr>
        <p:sp>
          <p:nvSpPr>
            <p:cNvPr id="12" name="Rounded Rectangle 11"/>
            <p:cNvSpPr/>
            <p:nvPr/>
          </p:nvSpPr>
          <p:spPr>
            <a:xfrm>
              <a:off x="1660595" y="5333651"/>
              <a:ext cx="1468922"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52400" y="4926552"/>
              <a:ext cx="4297680" cy="1107996"/>
            </a:xfrm>
            <a:prstGeom prst="rect">
              <a:avLst/>
            </a:prstGeom>
          </p:spPr>
          <p:txBody>
            <a:bodyPr>
              <a:spAutoFit/>
            </a:bodyPr>
            <a:lstStyle/>
            <a:p>
              <a:r>
                <a:rPr lang="en-US" sz="2200" dirty="0">
                  <a:latin typeface="Palatino Linotype" panose="02040502050505030304" pitchFamily="18" charset="0"/>
                </a:rPr>
                <a:t>“Truly, truly, I say to you, unless one is born from above he cannot see the kingdom of God.”</a:t>
              </a:r>
            </a:p>
          </p:txBody>
        </p:sp>
      </p:grpSp>
      <p:sp>
        <p:nvSpPr>
          <p:cNvPr id="16" name="TextBox 15"/>
          <p:cNvSpPr txBox="1"/>
          <p:nvPr/>
        </p:nvSpPr>
        <p:spPr>
          <a:xfrm>
            <a:off x="228600" y="3312855"/>
            <a:ext cx="3962400" cy="2554545"/>
          </a:xfrm>
          <a:prstGeom prst="rect">
            <a:avLst/>
          </a:prstGeom>
          <a:noFill/>
        </p:spPr>
        <p:txBody>
          <a:bodyPr wrap="square" rtlCol="0">
            <a:spAutoFit/>
          </a:bodyPr>
          <a:lstStyle/>
          <a:p>
            <a:pPr marL="457200" indent="-457200">
              <a:buFont typeface="Arial" panose="020B0604020202020204" pitchFamily="34" charset="0"/>
              <a:buChar char="•"/>
            </a:pPr>
            <a:r>
              <a:rPr lang="en-US" sz="2000" dirty="0"/>
              <a:t>Nicodemus understood Jesus  to mean “again”</a:t>
            </a:r>
          </a:p>
          <a:p>
            <a:pPr marL="457200" indent="-457200">
              <a:buFont typeface="Arial" panose="020B0604020202020204" pitchFamily="34" charset="0"/>
              <a:buChar char="•"/>
            </a:pPr>
            <a:r>
              <a:rPr lang="en-US" sz="2000" dirty="0"/>
              <a:t>Jesus didn’t quibble; the birth is both “again” and “from above”</a:t>
            </a:r>
          </a:p>
          <a:p>
            <a:pPr marL="457200" indent="-457200">
              <a:buFont typeface="Arial" panose="020B0604020202020204" pitchFamily="34" charset="0"/>
              <a:buChar char="•"/>
            </a:pPr>
            <a:r>
              <a:rPr lang="en-US" sz="2000" dirty="0"/>
              <a:t>Jesus explained the spiritual nature of the birth </a:t>
            </a:r>
          </a:p>
          <a:p>
            <a:pPr marL="914400" lvl="1" indent="-457200">
              <a:buFont typeface="Arial" panose="020B0604020202020204" pitchFamily="34" charset="0"/>
              <a:buChar char="•"/>
            </a:pPr>
            <a:r>
              <a:rPr lang="en-US" sz="2000" dirty="0"/>
              <a:t>It occurs at baptism</a:t>
            </a:r>
          </a:p>
          <a:p>
            <a:pPr marL="914400" lvl="1" indent="-457200">
              <a:buFont typeface="Arial" panose="020B0604020202020204" pitchFamily="34" charset="0"/>
              <a:buChar char="•"/>
            </a:pPr>
            <a:r>
              <a:rPr lang="en-US" sz="2000" dirty="0"/>
              <a:t>It is from the Spirit</a:t>
            </a:r>
          </a:p>
        </p:txBody>
      </p:sp>
      <p:sp>
        <p:nvSpPr>
          <p:cNvPr id="2" name="Rectangle 1"/>
          <p:cNvSpPr/>
          <p:nvPr/>
        </p:nvSpPr>
        <p:spPr>
          <a:xfrm>
            <a:off x="152400" y="3611701"/>
            <a:ext cx="4206240" cy="3170099"/>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rIns="0">
            <a:spAutoFit/>
          </a:bodyPr>
          <a:lstStyle/>
          <a:p>
            <a:r>
              <a:rPr lang="en-US" sz="2000" b="1" dirty="0">
                <a:latin typeface="Georgia" panose="02040502050405020303" pitchFamily="18" charset="0"/>
              </a:rPr>
              <a:t>John 3:6-8 </a:t>
            </a:r>
            <a:r>
              <a:rPr lang="en-US" sz="2000" dirty="0">
                <a:latin typeface="Georgia" panose="02040502050405020303" pitchFamily="18" charset="0"/>
              </a:rPr>
              <a:t>“That which is born of the flesh is flesh, and that which is born of the Spirit is spirit. Do not</a:t>
            </a:r>
          </a:p>
          <a:p>
            <a:r>
              <a:rPr lang="en-US" sz="2000" dirty="0">
                <a:latin typeface="Georgia" panose="02040502050405020303" pitchFamily="18" charset="0"/>
              </a:rPr>
              <a:t>be amazed that I said to you, ‘You must be born from above.’ The wind blows where it wishes and you hear the sound of it, but do not know where it comes from and where it is going; so is everyone who is born of the Spirit.”</a:t>
            </a:r>
          </a:p>
        </p:txBody>
      </p:sp>
      <p:sp>
        <p:nvSpPr>
          <p:cNvPr id="13" name="TextBox 12"/>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14" name="TextBox 13"/>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grpSp>
        <p:nvGrpSpPr>
          <p:cNvPr id="17" name="Group 16"/>
          <p:cNvGrpSpPr/>
          <p:nvPr/>
        </p:nvGrpSpPr>
        <p:grpSpPr>
          <a:xfrm>
            <a:off x="4648200" y="2195052"/>
            <a:ext cx="4434840" cy="1107996"/>
            <a:chOff x="4648200" y="4953000"/>
            <a:chExt cx="4434840" cy="1107996"/>
          </a:xfrm>
        </p:grpSpPr>
        <p:sp>
          <p:nvSpPr>
            <p:cNvPr id="18" name="Rounded Rectangle 17"/>
            <p:cNvSpPr/>
            <p:nvPr/>
          </p:nvSpPr>
          <p:spPr>
            <a:xfrm>
              <a:off x="6256877" y="5334000"/>
              <a:ext cx="1103623"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648200" y="4953000"/>
              <a:ext cx="4434840" cy="1107996"/>
            </a:xfrm>
            <a:prstGeom prst="rect">
              <a:avLst/>
            </a:prstGeom>
          </p:spPr>
          <p:txBody>
            <a:bodyPr wrap="square" rIns="0">
              <a:spAutoFit/>
            </a:bodyPr>
            <a:lstStyle/>
            <a:p>
              <a:r>
                <a:rPr lang="es-ES" sz="2200" dirty="0">
                  <a:latin typeface="Palatino Linotype" panose="02040502050505030304" pitchFamily="18" charset="0"/>
                </a:rPr>
                <a:t>—De cierto, de cierto te digo que el que no nace de arriba no puede ver el reino de Dios.</a:t>
              </a:r>
            </a:p>
          </p:txBody>
        </p:sp>
      </p:grpSp>
      <p:sp>
        <p:nvSpPr>
          <p:cNvPr id="20" name="Rectangle 19"/>
          <p:cNvSpPr/>
          <p:nvPr/>
        </p:nvSpPr>
        <p:spPr>
          <a:xfrm>
            <a:off x="4648200" y="3315728"/>
            <a:ext cx="4434840" cy="2554545"/>
          </a:xfrm>
          <a:prstGeom prst="rect">
            <a:avLst/>
          </a:prstGeom>
        </p:spPr>
        <p:txBody>
          <a:bodyPr wrap="square">
            <a:spAutoFit/>
          </a:bodyPr>
          <a:lstStyle/>
          <a:p>
            <a:pPr marL="342900" indent="-342900">
              <a:buFont typeface="Arial" panose="020B0604020202020204" pitchFamily="34" charset="0"/>
              <a:buChar char="•"/>
            </a:pPr>
            <a:r>
              <a:rPr lang="es-ES" sz="2000" dirty="0"/>
              <a:t>Nicodemo entendió que Jesús significaba "otra vez"</a:t>
            </a:r>
          </a:p>
          <a:p>
            <a:pPr marL="342900" indent="-342900">
              <a:buFont typeface="Arial" panose="020B0604020202020204" pitchFamily="34" charset="0"/>
              <a:buChar char="•"/>
            </a:pPr>
            <a:r>
              <a:rPr lang="es-ES" sz="2000" dirty="0"/>
              <a:t>Jesús no objetó; El nacimiento es a la vez "otra vez" y "desde arriba"</a:t>
            </a:r>
          </a:p>
          <a:p>
            <a:pPr marL="342900" indent="-342900">
              <a:buFont typeface="Arial" panose="020B0604020202020204" pitchFamily="34" charset="0"/>
              <a:buChar char="•"/>
            </a:pPr>
            <a:r>
              <a:rPr lang="es-ES" sz="2000" dirty="0"/>
              <a:t>Jesús explicó la naturaleza espiritual del nacimiento.</a:t>
            </a:r>
          </a:p>
          <a:p>
            <a:pPr marL="800100" lvl="1" indent="-342900">
              <a:buFont typeface="Arial" panose="020B0604020202020204" pitchFamily="34" charset="0"/>
              <a:buChar char="•"/>
            </a:pPr>
            <a:r>
              <a:rPr lang="es-ES" sz="2000" dirty="0"/>
              <a:t>Ocurre en el bautismo</a:t>
            </a:r>
          </a:p>
          <a:p>
            <a:pPr marL="800100" lvl="1" indent="-342900">
              <a:buFont typeface="Arial" panose="020B0604020202020204" pitchFamily="34" charset="0"/>
              <a:buChar char="•"/>
            </a:pPr>
            <a:r>
              <a:rPr lang="es-ES" sz="2000" dirty="0"/>
              <a:t>Es del </a:t>
            </a:r>
            <a:r>
              <a:rPr lang="es-ES" sz="2000" dirty="0" err="1"/>
              <a:t>Espiritu</a:t>
            </a:r>
            <a:endParaRPr lang="en-US" sz="2000" dirty="0"/>
          </a:p>
        </p:txBody>
      </p:sp>
      <p:sp>
        <p:nvSpPr>
          <p:cNvPr id="21" name="Rectangle 20"/>
          <p:cNvSpPr/>
          <p:nvPr/>
        </p:nvSpPr>
        <p:spPr>
          <a:xfrm>
            <a:off x="4709160" y="3611701"/>
            <a:ext cx="4206240" cy="2862322"/>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000" b="1" dirty="0">
                <a:latin typeface="Georgia" panose="02040502050405020303" pitchFamily="18" charset="0"/>
              </a:rPr>
              <a:t>Juan 3:6-8 </a:t>
            </a:r>
            <a:r>
              <a:rPr lang="es-ES" sz="2000" dirty="0">
                <a:latin typeface="Palatino Linotype" panose="02040502050505030304" pitchFamily="18" charset="0"/>
              </a:rPr>
              <a:t> </a:t>
            </a:r>
            <a:r>
              <a:rPr lang="es-ES" sz="2000" b="1" baseline="30000" dirty="0">
                <a:latin typeface="Palatino Linotype" panose="02040502050505030304" pitchFamily="18" charset="0"/>
              </a:rPr>
              <a:t>6</a:t>
            </a:r>
            <a:r>
              <a:rPr lang="es-ES" sz="2000" dirty="0">
                <a:latin typeface="Palatino Linotype" panose="02040502050505030304" pitchFamily="18" charset="0"/>
              </a:rPr>
              <a:t>Lo que nace de la carne, carne es; y lo que nace del Espíritu, espíritu es. </a:t>
            </a:r>
            <a:r>
              <a:rPr lang="es-ES" sz="2000" b="1" baseline="30000" dirty="0">
                <a:latin typeface="Palatino Linotype" panose="02040502050505030304" pitchFamily="18" charset="0"/>
              </a:rPr>
              <a:t> </a:t>
            </a:r>
            <a:r>
              <a:rPr lang="es-ES" sz="2000" dirty="0">
                <a:latin typeface="Palatino Linotype" panose="02040502050505030304" pitchFamily="18" charset="0"/>
              </a:rPr>
              <a:t>No te maravilles de que te dije: “Os es necesario nacer de arriba.” </a:t>
            </a:r>
            <a:r>
              <a:rPr lang="es-ES" sz="2000" b="1" baseline="30000" dirty="0">
                <a:latin typeface="Palatino Linotype" panose="02040502050505030304" pitchFamily="18" charset="0"/>
              </a:rPr>
              <a:t> </a:t>
            </a:r>
            <a:r>
              <a:rPr lang="es-ES" sz="2000" dirty="0">
                <a:latin typeface="Palatino Linotype" panose="02040502050505030304" pitchFamily="18" charset="0"/>
              </a:rPr>
              <a:t>El viento sopla de donde quiere, y oyes su sonido, pero no sabes de dónde viene ni a dónde va. Así es todo aquel que nace del Espíritu.</a:t>
            </a:r>
          </a:p>
        </p:txBody>
      </p:sp>
      <p:sp>
        <p:nvSpPr>
          <p:cNvPr id="3" name="Rounded Rectangle 2"/>
          <p:cNvSpPr/>
          <p:nvPr/>
        </p:nvSpPr>
        <p:spPr>
          <a:xfrm>
            <a:off x="1767348" y="4877810"/>
            <a:ext cx="1316182" cy="315164"/>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dirty="0">
                <a:solidFill>
                  <a:schemeClr val="tx1"/>
                </a:solidFill>
                <a:latin typeface="Georgia" panose="02040502050405020303" pitchFamily="18" charset="0"/>
              </a:rPr>
              <a:t>from above</a:t>
            </a:r>
            <a:endParaRPr lang="en-US" sz="2000" dirty="0">
              <a:solidFill>
                <a:schemeClr val="tx1"/>
              </a:solidFill>
            </a:endParaRPr>
          </a:p>
        </p:txBody>
      </p:sp>
      <p:sp>
        <p:nvSpPr>
          <p:cNvPr id="22" name="Rounded Rectangle 21"/>
          <p:cNvSpPr/>
          <p:nvPr/>
        </p:nvSpPr>
        <p:spPr>
          <a:xfrm>
            <a:off x="6865620" y="4891343"/>
            <a:ext cx="822960" cy="290864"/>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r"/>
            <a:r>
              <a:rPr lang="en-US" sz="2000" dirty="0" err="1">
                <a:solidFill>
                  <a:schemeClr val="tx1"/>
                </a:solidFill>
                <a:latin typeface="Georgia" panose="02040502050405020303" pitchFamily="18" charset="0"/>
              </a:rPr>
              <a:t>arriba</a:t>
            </a:r>
            <a:r>
              <a:rPr lang="en-US" sz="2000" dirty="0">
                <a:solidFill>
                  <a:schemeClr val="tx1"/>
                </a:solidFill>
                <a:latin typeface="Georgia" panose="02040502050405020303" pitchFamily="18" charset="0"/>
              </a:rPr>
              <a:t>.</a:t>
            </a:r>
            <a:endParaRPr lang="en-US" sz="2000" dirty="0">
              <a:solidFill>
                <a:schemeClr val="tx1"/>
              </a:solidFill>
            </a:endParaRPr>
          </a:p>
        </p:txBody>
      </p:sp>
    </p:spTree>
    <p:extLst>
      <p:ext uri="{BB962C8B-B14F-4D97-AF65-F5344CB8AC3E}">
        <p14:creationId xmlns:p14="http://schemas.microsoft.com/office/powerpoint/2010/main" val="3065980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grpSp>
        <p:nvGrpSpPr>
          <p:cNvPr id="10" name="Group 9"/>
          <p:cNvGrpSpPr/>
          <p:nvPr/>
        </p:nvGrpSpPr>
        <p:grpSpPr>
          <a:xfrm>
            <a:off x="137652" y="2195052"/>
            <a:ext cx="4297680" cy="1107996"/>
            <a:chOff x="152400" y="4926552"/>
            <a:chExt cx="4297680" cy="1107996"/>
          </a:xfrm>
        </p:grpSpPr>
        <p:sp>
          <p:nvSpPr>
            <p:cNvPr id="12" name="Rounded Rectangle 11"/>
            <p:cNvSpPr/>
            <p:nvPr/>
          </p:nvSpPr>
          <p:spPr>
            <a:xfrm>
              <a:off x="1660595" y="5333651"/>
              <a:ext cx="1468922"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52400" y="4926552"/>
              <a:ext cx="4297680" cy="1107996"/>
            </a:xfrm>
            <a:prstGeom prst="rect">
              <a:avLst/>
            </a:prstGeom>
          </p:spPr>
          <p:txBody>
            <a:bodyPr>
              <a:spAutoFit/>
            </a:bodyPr>
            <a:lstStyle/>
            <a:p>
              <a:r>
                <a:rPr lang="en-US" sz="2200" dirty="0">
                  <a:latin typeface="Palatino Linotype" panose="02040502050505030304" pitchFamily="18" charset="0"/>
                </a:rPr>
                <a:t>“Truly, truly, I say to you, unless one is born from above he cannot see the kingdom of God.”</a:t>
              </a:r>
            </a:p>
          </p:txBody>
        </p:sp>
      </p:grpSp>
      <p:sp>
        <p:nvSpPr>
          <p:cNvPr id="2" name="Rectangle 1"/>
          <p:cNvSpPr/>
          <p:nvPr/>
        </p:nvSpPr>
        <p:spPr>
          <a:xfrm>
            <a:off x="152400" y="3362742"/>
            <a:ext cx="4156364" cy="2123658"/>
          </a:xfrm>
          <a:prstGeom prst="rect">
            <a:avLst/>
          </a:prstGeom>
        </p:spPr>
        <p:txBody>
          <a:bodyPr>
            <a:spAutoFit/>
          </a:bodyPr>
          <a:lstStyle/>
          <a:p>
            <a:r>
              <a:rPr lang="en-US" sz="2200" b="1" baseline="30000" dirty="0">
                <a:latin typeface="Palatino Linotype" panose="02040502050505030304" pitchFamily="18" charset="0"/>
              </a:rPr>
              <a:t>9 </a:t>
            </a:r>
            <a:r>
              <a:rPr lang="en-US" sz="2200" dirty="0">
                <a:latin typeface="Palatino Linotype" panose="02040502050505030304" pitchFamily="18" charset="0"/>
              </a:rPr>
              <a:t>Nicodemus said to Him, “How can these things be?” </a:t>
            </a:r>
            <a:r>
              <a:rPr lang="en-US" sz="2200" b="1" baseline="30000" dirty="0">
                <a:latin typeface="Palatino Linotype" panose="02040502050505030304" pitchFamily="18" charset="0"/>
              </a:rPr>
              <a:t>10 </a:t>
            </a:r>
            <a:r>
              <a:rPr lang="en-US" sz="2200" dirty="0">
                <a:latin typeface="Palatino Linotype" panose="02040502050505030304" pitchFamily="18" charset="0"/>
              </a:rPr>
              <a:t>Jesus answered and said to him, “Are you the teacher of Israel and do not understand these things? </a:t>
            </a:r>
            <a:endParaRPr lang="en-US" sz="2200" dirty="0"/>
          </a:p>
        </p:txBody>
      </p:sp>
      <p:sp>
        <p:nvSpPr>
          <p:cNvPr id="3" name="TextBox 2"/>
          <p:cNvSpPr txBox="1"/>
          <p:nvPr/>
        </p:nvSpPr>
        <p:spPr>
          <a:xfrm>
            <a:off x="708660" y="5410200"/>
            <a:ext cx="2948940" cy="707886"/>
          </a:xfrm>
          <a:prstGeom prst="rect">
            <a:avLst/>
          </a:prstGeom>
          <a:noFill/>
        </p:spPr>
        <p:txBody>
          <a:bodyPr wrap="square" rtlCol="0">
            <a:spAutoFit/>
          </a:bodyPr>
          <a:lstStyle/>
          <a:p>
            <a:r>
              <a:rPr lang="en-US" sz="2000" dirty="0">
                <a:latin typeface="Aharoni" panose="02010803020104030203" pitchFamily="2" charset="-79"/>
                <a:cs typeface="Aharoni" panose="02010803020104030203" pitchFamily="2" charset="-79"/>
              </a:rPr>
              <a:t>POINT: You need to be re-born from above!</a:t>
            </a:r>
          </a:p>
        </p:txBody>
      </p:sp>
      <p:sp>
        <p:nvSpPr>
          <p:cNvPr id="14" name="TextBox 13"/>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17" name="TextBox 16"/>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grpSp>
        <p:nvGrpSpPr>
          <p:cNvPr id="16" name="Group 15"/>
          <p:cNvGrpSpPr/>
          <p:nvPr/>
        </p:nvGrpSpPr>
        <p:grpSpPr>
          <a:xfrm>
            <a:off x="4648200" y="2195052"/>
            <a:ext cx="4434840" cy="1107996"/>
            <a:chOff x="4648200" y="4953000"/>
            <a:chExt cx="4434840" cy="1107996"/>
          </a:xfrm>
        </p:grpSpPr>
        <p:sp>
          <p:nvSpPr>
            <p:cNvPr id="18" name="Rounded Rectangle 17"/>
            <p:cNvSpPr/>
            <p:nvPr/>
          </p:nvSpPr>
          <p:spPr>
            <a:xfrm>
              <a:off x="6256877" y="5334000"/>
              <a:ext cx="1103623"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648200" y="4953000"/>
              <a:ext cx="4434840" cy="1107996"/>
            </a:xfrm>
            <a:prstGeom prst="rect">
              <a:avLst/>
            </a:prstGeom>
          </p:spPr>
          <p:txBody>
            <a:bodyPr wrap="square" rIns="0">
              <a:spAutoFit/>
            </a:bodyPr>
            <a:lstStyle/>
            <a:p>
              <a:r>
                <a:rPr lang="es-ES" sz="2200" dirty="0">
                  <a:latin typeface="Palatino Linotype" panose="02040502050505030304" pitchFamily="18" charset="0"/>
                </a:rPr>
                <a:t>—De cierto, de cierto te digo que el que no nace de arriba no puede ver el reino de Dios.</a:t>
              </a:r>
            </a:p>
          </p:txBody>
        </p:sp>
      </p:grpSp>
      <p:sp>
        <p:nvSpPr>
          <p:cNvPr id="11" name="Rectangle 10"/>
          <p:cNvSpPr/>
          <p:nvPr/>
        </p:nvSpPr>
        <p:spPr>
          <a:xfrm>
            <a:off x="4679664" y="3367548"/>
            <a:ext cx="4434840" cy="1785104"/>
          </a:xfrm>
          <a:prstGeom prst="rect">
            <a:avLst/>
          </a:prstGeom>
        </p:spPr>
        <p:txBody>
          <a:bodyPr>
            <a:spAutoFit/>
          </a:bodyPr>
          <a:lstStyle/>
          <a:p>
            <a:r>
              <a:rPr lang="es-ES" sz="2200" b="1" baseline="30000" dirty="0">
                <a:latin typeface="Palatino Linotype" panose="02040502050505030304" pitchFamily="18" charset="0"/>
              </a:rPr>
              <a:t>9 </a:t>
            </a:r>
            <a:r>
              <a:rPr lang="es-ES" sz="2200" dirty="0">
                <a:latin typeface="Palatino Linotype" panose="02040502050505030304" pitchFamily="18" charset="0"/>
              </a:rPr>
              <a:t>Le preguntó Nicodemo:</a:t>
            </a:r>
          </a:p>
          <a:p>
            <a:r>
              <a:rPr lang="es-ES" sz="2200" dirty="0">
                <a:latin typeface="Palatino Linotype" panose="02040502050505030304" pitchFamily="18" charset="0"/>
              </a:rPr>
              <a:t>—¿Cómo puede hacerse esto?</a:t>
            </a:r>
          </a:p>
          <a:p>
            <a:r>
              <a:rPr lang="es-ES" sz="2200" b="1" baseline="30000" dirty="0">
                <a:latin typeface="Palatino Linotype" panose="02040502050505030304" pitchFamily="18" charset="0"/>
              </a:rPr>
              <a:t>10 </a:t>
            </a:r>
            <a:r>
              <a:rPr lang="es-ES" sz="2200" dirty="0">
                <a:latin typeface="Palatino Linotype" panose="02040502050505030304" pitchFamily="18" charset="0"/>
              </a:rPr>
              <a:t>Jesús le respondió:</a:t>
            </a:r>
          </a:p>
          <a:p>
            <a:r>
              <a:rPr lang="es-ES" sz="2200" dirty="0">
                <a:latin typeface="Palatino Linotype" panose="02040502050505030304" pitchFamily="18" charset="0"/>
              </a:rPr>
              <a:t>—Tú, que eres el maestro de Israel, ¿no sabes esto?</a:t>
            </a:r>
            <a:endParaRPr lang="en-US" sz="2200" dirty="0"/>
          </a:p>
        </p:txBody>
      </p:sp>
      <p:sp>
        <p:nvSpPr>
          <p:cNvPr id="20" name="TextBox 19"/>
          <p:cNvSpPr txBox="1"/>
          <p:nvPr/>
        </p:nvSpPr>
        <p:spPr>
          <a:xfrm>
            <a:off x="5128260" y="5410200"/>
            <a:ext cx="3634740" cy="646331"/>
          </a:xfrm>
          <a:prstGeom prst="rect">
            <a:avLst/>
          </a:prstGeom>
          <a:noFill/>
        </p:spPr>
        <p:txBody>
          <a:bodyPr wrap="square" rtlCol="0">
            <a:spAutoFit/>
          </a:bodyPr>
          <a:lstStyle/>
          <a:p>
            <a:r>
              <a:rPr lang="es-ES" dirty="0">
                <a:latin typeface="Arial Black" panose="020B0A04020102020204" pitchFamily="34" charset="0"/>
                <a:cs typeface="Aharoni" panose="02010803020104030203" pitchFamily="2" charset="-79"/>
              </a:rPr>
              <a:t>EL PUNTO: ¡Necesitas ser renacido desde arriba!</a:t>
            </a:r>
            <a:endParaRPr lang="en-US" dirty="0">
              <a:latin typeface="Arial Black" panose="020B0A04020102020204" pitchFamily="34" charset="0"/>
              <a:cs typeface="Aharoni" panose="02010803020104030203" pitchFamily="2" charset="-79"/>
            </a:endParaRPr>
          </a:p>
        </p:txBody>
      </p:sp>
    </p:spTree>
    <p:extLst>
      <p:ext uri="{BB962C8B-B14F-4D97-AF65-F5344CB8AC3E}">
        <p14:creationId xmlns:p14="http://schemas.microsoft.com/office/powerpoint/2010/main" val="3759501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grpSp>
        <p:nvGrpSpPr>
          <p:cNvPr id="10" name="Group 9"/>
          <p:cNvGrpSpPr/>
          <p:nvPr/>
        </p:nvGrpSpPr>
        <p:grpSpPr>
          <a:xfrm>
            <a:off x="137652" y="2195052"/>
            <a:ext cx="4297680" cy="1107996"/>
            <a:chOff x="152400" y="4926552"/>
            <a:chExt cx="4297680" cy="1107996"/>
          </a:xfrm>
        </p:grpSpPr>
        <p:sp>
          <p:nvSpPr>
            <p:cNvPr id="12" name="Rounded Rectangle 11"/>
            <p:cNvSpPr/>
            <p:nvPr/>
          </p:nvSpPr>
          <p:spPr>
            <a:xfrm>
              <a:off x="1660595" y="5333651"/>
              <a:ext cx="1468922"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52400" y="4926552"/>
              <a:ext cx="4297680" cy="1107996"/>
            </a:xfrm>
            <a:prstGeom prst="rect">
              <a:avLst/>
            </a:prstGeom>
          </p:spPr>
          <p:txBody>
            <a:bodyPr>
              <a:spAutoFit/>
            </a:bodyPr>
            <a:lstStyle/>
            <a:p>
              <a:r>
                <a:rPr lang="en-US" sz="2200" dirty="0">
                  <a:latin typeface="Palatino Linotype" panose="02040502050505030304" pitchFamily="18" charset="0"/>
                </a:rPr>
                <a:t>“Truly, truly, I say to you, unless one is born from above he cannot see the kingdom of God.”</a:t>
              </a:r>
            </a:p>
          </p:txBody>
        </p:sp>
      </p:grpSp>
      <p:sp>
        <p:nvSpPr>
          <p:cNvPr id="2" name="Rectangle 1"/>
          <p:cNvSpPr/>
          <p:nvPr/>
        </p:nvSpPr>
        <p:spPr>
          <a:xfrm>
            <a:off x="152400" y="3733800"/>
            <a:ext cx="4156364" cy="1107996"/>
          </a:xfrm>
          <a:prstGeom prst="rect">
            <a:avLst/>
          </a:prstGeom>
        </p:spPr>
        <p:txBody>
          <a:bodyPr>
            <a:spAutoFit/>
          </a:bodyPr>
          <a:lstStyle/>
          <a:p>
            <a:r>
              <a:rPr lang="en-US" sz="2200" b="1" baseline="30000" dirty="0">
                <a:latin typeface="Palatino Linotype" panose="02040502050505030304" pitchFamily="18" charset="0"/>
              </a:rPr>
              <a:t>13 </a:t>
            </a:r>
            <a:r>
              <a:rPr lang="en-US" sz="2200" dirty="0">
                <a:latin typeface="Palatino Linotype" panose="02040502050505030304" pitchFamily="18" charset="0"/>
              </a:rPr>
              <a:t>No one has ascended into heaven, but He who descended from heaven: the Son of Man.</a:t>
            </a:r>
            <a:endParaRPr lang="en-US" sz="2200" dirty="0"/>
          </a:p>
        </p:txBody>
      </p:sp>
      <p:sp>
        <p:nvSpPr>
          <p:cNvPr id="13" name="TextBox 12"/>
          <p:cNvSpPr txBox="1"/>
          <p:nvPr/>
        </p:nvSpPr>
        <p:spPr>
          <a:xfrm>
            <a:off x="708660" y="5410200"/>
            <a:ext cx="2948940" cy="707886"/>
          </a:xfrm>
          <a:prstGeom prst="rect">
            <a:avLst/>
          </a:prstGeom>
          <a:noFill/>
        </p:spPr>
        <p:txBody>
          <a:bodyPr wrap="square" rtlCol="0">
            <a:spAutoFit/>
          </a:bodyPr>
          <a:lstStyle/>
          <a:p>
            <a:r>
              <a:rPr lang="en-US" sz="2000" dirty="0">
                <a:latin typeface="Aharoni" panose="02010803020104030203" pitchFamily="2" charset="-79"/>
                <a:cs typeface="Aharoni" panose="02010803020104030203" pitchFamily="2" charset="-79"/>
              </a:rPr>
              <a:t>POINT: You need to be re-born from above!</a:t>
            </a:r>
          </a:p>
        </p:txBody>
      </p:sp>
      <p:sp>
        <p:nvSpPr>
          <p:cNvPr id="14" name="TextBox 13"/>
          <p:cNvSpPr txBox="1"/>
          <p:nvPr/>
        </p:nvSpPr>
        <p:spPr>
          <a:xfrm>
            <a:off x="708660" y="6073914"/>
            <a:ext cx="3253740" cy="707886"/>
          </a:xfrm>
          <a:prstGeom prst="rect">
            <a:avLst/>
          </a:prstGeom>
          <a:noFill/>
        </p:spPr>
        <p:txBody>
          <a:bodyPr wrap="square" rtlCol="0">
            <a:spAutoFit/>
          </a:bodyPr>
          <a:lstStyle/>
          <a:p>
            <a:r>
              <a:rPr lang="en-US" sz="2000" dirty="0">
                <a:latin typeface="Aharoni" panose="02010803020104030203" pitchFamily="2" charset="-79"/>
                <a:cs typeface="Aharoni" panose="02010803020104030203" pitchFamily="2" charset="-79"/>
              </a:rPr>
              <a:t>POINT: I’m the only access to what is above</a:t>
            </a:r>
          </a:p>
        </p:txBody>
      </p:sp>
      <p:sp>
        <p:nvSpPr>
          <p:cNvPr id="16" name="TextBox 15"/>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17" name="TextBox 16"/>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sp>
        <p:nvSpPr>
          <p:cNvPr id="18" name="Rectangle 17"/>
          <p:cNvSpPr/>
          <p:nvPr/>
        </p:nvSpPr>
        <p:spPr>
          <a:xfrm>
            <a:off x="4679664" y="3733800"/>
            <a:ext cx="4434840" cy="1107996"/>
          </a:xfrm>
          <a:prstGeom prst="rect">
            <a:avLst/>
          </a:prstGeom>
        </p:spPr>
        <p:txBody>
          <a:bodyPr>
            <a:spAutoFit/>
          </a:bodyPr>
          <a:lstStyle/>
          <a:p>
            <a:r>
              <a:rPr lang="es-ES" sz="2200" b="1" baseline="30000" dirty="0">
                <a:latin typeface="Palatino Linotype" panose="02040502050505030304" pitchFamily="18" charset="0"/>
              </a:rPr>
              <a:t>13 </a:t>
            </a:r>
            <a:r>
              <a:rPr lang="es-ES" sz="2200" dirty="0">
                <a:latin typeface="Palatino Linotype" panose="02040502050505030304" pitchFamily="18" charset="0"/>
              </a:rPr>
              <a:t>Nadie subió al cielo sino el que descendió del cielo, el Hijo del hombre, que está en el cielo. </a:t>
            </a:r>
            <a:endParaRPr lang="en-US" sz="2200" dirty="0"/>
          </a:p>
        </p:txBody>
      </p:sp>
      <p:sp>
        <p:nvSpPr>
          <p:cNvPr id="19" name="TextBox 18"/>
          <p:cNvSpPr txBox="1"/>
          <p:nvPr/>
        </p:nvSpPr>
        <p:spPr>
          <a:xfrm>
            <a:off x="5128260" y="5410200"/>
            <a:ext cx="3787140" cy="646331"/>
          </a:xfrm>
          <a:prstGeom prst="rect">
            <a:avLst/>
          </a:prstGeom>
          <a:noFill/>
        </p:spPr>
        <p:txBody>
          <a:bodyPr wrap="square" rtlCol="0">
            <a:spAutoFit/>
          </a:bodyPr>
          <a:lstStyle/>
          <a:p>
            <a:r>
              <a:rPr lang="es-ES" dirty="0">
                <a:latin typeface="Arial Black" panose="020B0A04020102020204" pitchFamily="34" charset="0"/>
                <a:cs typeface="Aharoni" panose="02010803020104030203" pitchFamily="2" charset="-79"/>
              </a:rPr>
              <a:t>EL PUNTO: ¡Necesitas ser renacido desde arriba!</a:t>
            </a:r>
            <a:endParaRPr lang="en-US" dirty="0">
              <a:latin typeface="Arial Black" panose="020B0A04020102020204" pitchFamily="34" charset="0"/>
              <a:cs typeface="Aharoni" panose="02010803020104030203" pitchFamily="2" charset="-79"/>
            </a:endParaRPr>
          </a:p>
        </p:txBody>
      </p:sp>
      <p:sp>
        <p:nvSpPr>
          <p:cNvPr id="20" name="TextBox 19"/>
          <p:cNvSpPr txBox="1"/>
          <p:nvPr/>
        </p:nvSpPr>
        <p:spPr>
          <a:xfrm>
            <a:off x="5128260" y="5997714"/>
            <a:ext cx="3787140" cy="646331"/>
          </a:xfrm>
          <a:prstGeom prst="rect">
            <a:avLst/>
          </a:prstGeom>
          <a:noFill/>
        </p:spPr>
        <p:txBody>
          <a:bodyPr wrap="square" rtlCol="0">
            <a:spAutoFit/>
          </a:bodyPr>
          <a:lstStyle/>
          <a:p>
            <a:r>
              <a:rPr lang="es-ES" dirty="0">
                <a:latin typeface="Arial Black" panose="020B0A04020102020204" pitchFamily="34" charset="0"/>
                <a:cs typeface="Aharoni" panose="02010803020104030203" pitchFamily="2" charset="-79"/>
              </a:rPr>
              <a:t>EL PUNTO: Soy el único acceso a lo que está arriba</a:t>
            </a:r>
            <a:endParaRPr lang="en-US" dirty="0">
              <a:latin typeface="Arial Black" panose="020B0A04020102020204" pitchFamily="34" charset="0"/>
              <a:cs typeface="Aharoni" panose="02010803020104030203" pitchFamily="2" charset="-79"/>
            </a:endParaRPr>
          </a:p>
        </p:txBody>
      </p:sp>
      <p:grpSp>
        <p:nvGrpSpPr>
          <p:cNvPr id="21" name="Group 20"/>
          <p:cNvGrpSpPr/>
          <p:nvPr/>
        </p:nvGrpSpPr>
        <p:grpSpPr>
          <a:xfrm>
            <a:off x="4648200" y="2195052"/>
            <a:ext cx="4434840" cy="1107996"/>
            <a:chOff x="4648200" y="4953000"/>
            <a:chExt cx="4434840" cy="1107996"/>
          </a:xfrm>
        </p:grpSpPr>
        <p:sp>
          <p:nvSpPr>
            <p:cNvPr id="22" name="Rounded Rectangle 21"/>
            <p:cNvSpPr/>
            <p:nvPr/>
          </p:nvSpPr>
          <p:spPr>
            <a:xfrm>
              <a:off x="6256877" y="5334000"/>
              <a:ext cx="1103623"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4648200" y="4953000"/>
              <a:ext cx="4434840" cy="1107996"/>
            </a:xfrm>
            <a:prstGeom prst="rect">
              <a:avLst/>
            </a:prstGeom>
          </p:spPr>
          <p:txBody>
            <a:bodyPr wrap="square" rIns="0">
              <a:spAutoFit/>
            </a:bodyPr>
            <a:lstStyle/>
            <a:p>
              <a:r>
                <a:rPr lang="es-ES" sz="2200" dirty="0">
                  <a:latin typeface="Palatino Linotype" panose="02040502050505030304" pitchFamily="18" charset="0"/>
                </a:rPr>
                <a:t>—De cierto, de cierto te digo que el que no nace de arriba no puede ver el reino de Dios.</a:t>
              </a:r>
            </a:p>
          </p:txBody>
        </p:sp>
      </p:grpSp>
    </p:spTree>
    <p:extLst>
      <p:ext uri="{BB962C8B-B14F-4D97-AF65-F5344CB8AC3E}">
        <p14:creationId xmlns:p14="http://schemas.microsoft.com/office/powerpoint/2010/main" val="2252976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228600"/>
            <a:ext cx="4297680" cy="5847755"/>
          </a:xfrm>
          <a:prstGeom prst="rect">
            <a:avLst/>
          </a:prstGeom>
        </p:spPr>
        <p:txBody>
          <a:bodyPr>
            <a:spAutoFit/>
          </a:bodyPr>
          <a:lstStyle/>
          <a:p>
            <a:r>
              <a:rPr lang="en-US" sz="2200" b="1" baseline="30000" dirty="0">
                <a:latin typeface="Palatino Linotype" panose="02040502050505030304" pitchFamily="18" charset="0"/>
              </a:rPr>
              <a:t>5 </a:t>
            </a:r>
            <a:r>
              <a:rPr lang="en-US" sz="2200" dirty="0">
                <a:latin typeface="Palatino Linotype" panose="02040502050505030304" pitchFamily="18" charset="0"/>
              </a:rPr>
              <a:t>Jesus answered, “Truly, truly, I say to you, unless one is born of water and the Spirit he cannot enter into the kingdom of God. </a:t>
            </a:r>
            <a:r>
              <a:rPr lang="en-US" sz="2200" b="1" baseline="30000" dirty="0">
                <a:latin typeface="Palatino Linotype" panose="02040502050505030304" pitchFamily="18" charset="0"/>
              </a:rPr>
              <a:t>6 </a:t>
            </a:r>
            <a:r>
              <a:rPr lang="en-US" sz="2200" dirty="0">
                <a:latin typeface="Palatino Linotype" panose="02040502050505030304" pitchFamily="18" charset="0"/>
              </a:rPr>
              <a:t>That which is born of the flesh is flesh, and that which is born of the Spirit is spirit. </a:t>
            </a:r>
            <a:r>
              <a:rPr lang="en-US" sz="2200" b="1" baseline="30000" dirty="0">
                <a:latin typeface="Palatino Linotype" panose="02040502050505030304" pitchFamily="18" charset="0"/>
              </a:rPr>
              <a:t>7 </a:t>
            </a:r>
            <a:r>
              <a:rPr lang="en-US" sz="2200" dirty="0">
                <a:latin typeface="Palatino Linotype" panose="02040502050505030304" pitchFamily="18" charset="0"/>
              </a:rPr>
              <a:t>Do not be amazed that I said to you, ‘You must be born again.’ </a:t>
            </a:r>
            <a:r>
              <a:rPr lang="en-US" sz="2200" b="1" baseline="30000" dirty="0">
                <a:latin typeface="Palatino Linotype" panose="02040502050505030304" pitchFamily="18" charset="0"/>
              </a:rPr>
              <a:t>8 </a:t>
            </a:r>
            <a:r>
              <a:rPr lang="en-US" sz="2200" dirty="0">
                <a:latin typeface="Palatino Linotype" panose="02040502050505030304" pitchFamily="18" charset="0"/>
              </a:rPr>
              <a:t>The wind blows where it wishes and you hear the sound of it, but do not know where it comes from and where it is going; so is everyone who is born of the Spirit.”</a:t>
            </a:r>
          </a:p>
          <a:p>
            <a:r>
              <a:rPr lang="en-US" sz="2200" b="1" baseline="30000" dirty="0">
                <a:latin typeface="Palatino Linotype" panose="02040502050505030304" pitchFamily="18" charset="0"/>
              </a:rPr>
              <a:t>9 </a:t>
            </a:r>
            <a:r>
              <a:rPr lang="en-US" sz="2200" dirty="0">
                <a:latin typeface="Palatino Linotype" panose="02040502050505030304" pitchFamily="18" charset="0"/>
              </a:rPr>
              <a:t>Nicodemus said to Him, “How can these things be?”</a:t>
            </a:r>
          </a:p>
        </p:txBody>
      </p:sp>
      <p:sp>
        <p:nvSpPr>
          <p:cNvPr id="6" name="Rectangle 5"/>
          <p:cNvSpPr/>
          <p:nvPr/>
        </p:nvSpPr>
        <p:spPr>
          <a:xfrm>
            <a:off x="4617720" y="266641"/>
            <a:ext cx="4389120" cy="5170646"/>
          </a:xfrm>
          <a:prstGeom prst="rect">
            <a:avLst/>
          </a:prstGeom>
        </p:spPr>
        <p:txBody>
          <a:bodyPr>
            <a:spAutoFit/>
          </a:bodyPr>
          <a:lstStyle/>
          <a:p>
            <a:r>
              <a:rPr lang="es-ES" sz="2200" b="1" baseline="30000" dirty="0">
                <a:latin typeface="Palatino Linotype" panose="02040502050505030304" pitchFamily="18" charset="0"/>
              </a:rPr>
              <a:t>5 </a:t>
            </a:r>
            <a:r>
              <a:rPr lang="es-ES" sz="2200" dirty="0">
                <a:latin typeface="Palatino Linotype" panose="02040502050505030304" pitchFamily="18" charset="0"/>
              </a:rPr>
              <a:t>Respondió Jesús:</a:t>
            </a:r>
          </a:p>
          <a:p>
            <a:r>
              <a:rPr lang="es-ES" sz="2200" dirty="0">
                <a:latin typeface="Palatino Linotype" panose="02040502050505030304" pitchFamily="18" charset="0"/>
              </a:rPr>
              <a:t>—De cierto, de cierto te digo que el que no nace de agua y del Espíritu no puede entrar en el reino de Dios. </a:t>
            </a:r>
            <a:r>
              <a:rPr lang="es-ES" sz="2200" b="1" baseline="30000" dirty="0">
                <a:latin typeface="Palatino Linotype" panose="02040502050505030304" pitchFamily="18" charset="0"/>
              </a:rPr>
              <a:t>6 </a:t>
            </a:r>
            <a:r>
              <a:rPr lang="es-ES" sz="2200" dirty="0">
                <a:latin typeface="Palatino Linotype" panose="02040502050505030304" pitchFamily="18" charset="0"/>
              </a:rPr>
              <a:t>Lo que nace de la carne, carne es; y lo que nace del Espíritu, espíritu es. </a:t>
            </a:r>
            <a:r>
              <a:rPr lang="es-ES" sz="2200" b="1" baseline="30000" dirty="0">
                <a:latin typeface="Palatino Linotype" panose="02040502050505030304" pitchFamily="18" charset="0"/>
              </a:rPr>
              <a:t>7 </a:t>
            </a:r>
            <a:r>
              <a:rPr lang="es-ES" sz="2200" dirty="0">
                <a:latin typeface="Palatino Linotype" panose="02040502050505030304" pitchFamily="18" charset="0"/>
              </a:rPr>
              <a:t>No te maravilles de que te dije: “Os es necesario nacer de nuevo.” </a:t>
            </a:r>
            <a:r>
              <a:rPr lang="es-ES" sz="2200" b="1" baseline="30000" dirty="0">
                <a:latin typeface="Palatino Linotype" panose="02040502050505030304" pitchFamily="18" charset="0"/>
              </a:rPr>
              <a:t>8 </a:t>
            </a:r>
            <a:r>
              <a:rPr lang="es-ES" sz="2200" dirty="0">
                <a:latin typeface="Palatino Linotype" panose="02040502050505030304" pitchFamily="18" charset="0"/>
              </a:rPr>
              <a:t>El viento sopla de donde quiere, y oyes su sonido, pero no sabes de dónde viene ni a dónde va. Así es todo aquel que nace del Espíritu.</a:t>
            </a:r>
          </a:p>
          <a:p>
            <a:r>
              <a:rPr lang="es-ES" sz="2200" b="1" baseline="30000" dirty="0">
                <a:latin typeface="Palatino Linotype" panose="02040502050505030304" pitchFamily="18" charset="0"/>
              </a:rPr>
              <a:t>9 </a:t>
            </a:r>
            <a:r>
              <a:rPr lang="es-ES" sz="2200" dirty="0">
                <a:latin typeface="Palatino Linotype" panose="02040502050505030304" pitchFamily="18" charset="0"/>
              </a:rPr>
              <a:t>Le preguntó Nicodemo:</a:t>
            </a:r>
          </a:p>
          <a:p>
            <a:r>
              <a:rPr lang="es-ES" sz="2200" dirty="0">
                <a:latin typeface="Palatino Linotype" panose="02040502050505030304" pitchFamily="18" charset="0"/>
              </a:rPr>
              <a:t>—¿Cómo puede hacerse esto?</a:t>
            </a:r>
          </a:p>
        </p:txBody>
      </p:sp>
      <p:sp>
        <p:nvSpPr>
          <p:cNvPr id="7" name="Rectangle 6"/>
          <p:cNvSpPr/>
          <p:nvPr/>
        </p:nvSpPr>
        <p:spPr>
          <a:xfrm>
            <a:off x="4457175" y="-16590"/>
            <a:ext cx="105763" cy="7124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01401086"/>
      </p:ext>
    </p:extLst>
  </p:cSld>
  <p:clrMapOvr>
    <a:masterClrMapping/>
  </p:clrMapOvr>
  <p:transition spd="slow">
    <p:push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grpSp>
        <p:nvGrpSpPr>
          <p:cNvPr id="10" name="Group 9"/>
          <p:cNvGrpSpPr/>
          <p:nvPr/>
        </p:nvGrpSpPr>
        <p:grpSpPr>
          <a:xfrm>
            <a:off x="137652" y="2195052"/>
            <a:ext cx="4297680" cy="1107996"/>
            <a:chOff x="152400" y="4926552"/>
            <a:chExt cx="4297680" cy="1107996"/>
          </a:xfrm>
        </p:grpSpPr>
        <p:sp>
          <p:nvSpPr>
            <p:cNvPr id="12" name="Rounded Rectangle 11"/>
            <p:cNvSpPr/>
            <p:nvPr/>
          </p:nvSpPr>
          <p:spPr>
            <a:xfrm>
              <a:off x="1660595" y="5333651"/>
              <a:ext cx="1468922"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52400" y="4926552"/>
              <a:ext cx="4297680" cy="1107996"/>
            </a:xfrm>
            <a:prstGeom prst="rect">
              <a:avLst/>
            </a:prstGeom>
          </p:spPr>
          <p:txBody>
            <a:bodyPr>
              <a:spAutoFit/>
            </a:bodyPr>
            <a:lstStyle/>
            <a:p>
              <a:r>
                <a:rPr lang="en-US" sz="2200" dirty="0">
                  <a:latin typeface="Palatino Linotype" panose="02040502050505030304" pitchFamily="18" charset="0"/>
                </a:rPr>
                <a:t>“Truly, truly, I say to you, unless one is born from above he cannot see the kingdom of God.”</a:t>
              </a:r>
            </a:p>
          </p:txBody>
        </p:sp>
      </p:grpSp>
      <p:sp>
        <p:nvSpPr>
          <p:cNvPr id="11" name="Oval 10"/>
          <p:cNvSpPr/>
          <p:nvPr/>
        </p:nvSpPr>
        <p:spPr>
          <a:xfrm>
            <a:off x="29496" y="395748"/>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1</a:t>
            </a:r>
            <a:endParaRPr lang="en-US" b="1" dirty="0">
              <a:latin typeface="Palatino Linotype" panose="02040502050505030304" pitchFamily="18" charset="0"/>
            </a:endParaRPr>
          </a:p>
        </p:txBody>
      </p:sp>
      <p:sp>
        <p:nvSpPr>
          <p:cNvPr id="16" name="Oval 15"/>
          <p:cNvSpPr/>
          <p:nvPr/>
        </p:nvSpPr>
        <p:spPr>
          <a:xfrm>
            <a:off x="18148" y="2207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2</a:t>
            </a:r>
            <a:endParaRPr lang="en-US" b="1" dirty="0">
              <a:latin typeface="Palatino Linotype" panose="02040502050505030304" pitchFamily="18" charset="0"/>
            </a:endParaRPr>
          </a:p>
        </p:txBody>
      </p:sp>
      <p:sp>
        <p:nvSpPr>
          <p:cNvPr id="17" name="Oval 16"/>
          <p:cNvSpPr/>
          <p:nvPr/>
        </p:nvSpPr>
        <p:spPr>
          <a:xfrm>
            <a:off x="14748" y="3350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sp>
        <p:nvSpPr>
          <p:cNvPr id="18" name="Rectangle 17"/>
          <p:cNvSpPr/>
          <p:nvPr/>
        </p:nvSpPr>
        <p:spPr>
          <a:xfrm>
            <a:off x="137652" y="3718679"/>
            <a:ext cx="4297680" cy="1785104"/>
          </a:xfrm>
          <a:prstGeom prst="rect">
            <a:avLst/>
          </a:prstGeom>
        </p:spPr>
        <p:txBody>
          <a:bodyPr>
            <a:spAutoFit/>
          </a:bodyPr>
          <a:lstStyle/>
          <a:p>
            <a:r>
              <a:rPr lang="en-US" sz="2200" dirty="0">
                <a:latin typeface="Palatino Linotype" panose="02040502050505030304" pitchFamily="18" charset="0"/>
              </a:rPr>
              <a:t> </a:t>
            </a:r>
            <a:r>
              <a:rPr lang="en-US" sz="2200" b="1" baseline="30000" dirty="0">
                <a:latin typeface="Palatino Linotype" panose="02040502050505030304" pitchFamily="18" charset="0"/>
              </a:rPr>
              <a:t>14 </a:t>
            </a:r>
            <a:r>
              <a:rPr lang="en-US" sz="2200" dirty="0">
                <a:latin typeface="Palatino Linotype" panose="02040502050505030304" pitchFamily="18" charset="0"/>
              </a:rPr>
              <a:t>As Moses lifted up the serpent in the wilderness, even so must the Son of Man be lifted up;</a:t>
            </a:r>
            <a:r>
              <a:rPr lang="en-US" sz="2200" b="1" baseline="30000" dirty="0">
                <a:latin typeface="Palatino Linotype" panose="02040502050505030304" pitchFamily="18" charset="0"/>
              </a:rPr>
              <a:t>15 </a:t>
            </a:r>
            <a:r>
              <a:rPr lang="en-US" sz="2200" dirty="0">
                <a:latin typeface="Palatino Linotype" panose="02040502050505030304" pitchFamily="18" charset="0"/>
              </a:rPr>
              <a:t>so that whoever believes will in Him have eternal life.</a:t>
            </a:r>
            <a:endParaRPr lang="en-US" sz="2200" dirty="0"/>
          </a:p>
        </p:txBody>
      </p:sp>
      <p:sp>
        <p:nvSpPr>
          <p:cNvPr id="19" name="TextBox 18"/>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20" name="TextBox 19"/>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grpSp>
        <p:nvGrpSpPr>
          <p:cNvPr id="21" name="Group 20"/>
          <p:cNvGrpSpPr/>
          <p:nvPr/>
        </p:nvGrpSpPr>
        <p:grpSpPr>
          <a:xfrm>
            <a:off x="4648200" y="2195052"/>
            <a:ext cx="4434840" cy="1107996"/>
            <a:chOff x="4648200" y="4953000"/>
            <a:chExt cx="4434840" cy="1107996"/>
          </a:xfrm>
        </p:grpSpPr>
        <p:sp>
          <p:nvSpPr>
            <p:cNvPr id="22" name="Rounded Rectangle 21"/>
            <p:cNvSpPr/>
            <p:nvPr/>
          </p:nvSpPr>
          <p:spPr>
            <a:xfrm>
              <a:off x="6256877" y="5334000"/>
              <a:ext cx="1103623"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4648200" y="4953000"/>
              <a:ext cx="4434840" cy="1107996"/>
            </a:xfrm>
            <a:prstGeom prst="rect">
              <a:avLst/>
            </a:prstGeom>
          </p:spPr>
          <p:txBody>
            <a:bodyPr wrap="square" rIns="0">
              <a:spAutoFit/>
            </a:bodyPr>
            <a:lstStyle/>
            <a:p>
              <a:r>
                <a:rPr lang="es-ES" sz="2200" dirty="0">
                  <a:latin typeface="Palatino Linotype" panose="02040502050505030304" pitchFamily="18" charset="0"/>
                </a:rPr>
                <a:t>—De cierto, de cierto te digo que el que no nace de arriba no puede ver el reino de Dios.</a:t>
              </a:r>
            </a:p>
          </p:txBody>
        </p:sp>
      </p:grpSp>
      <p:sp>
        <p:nvSpPr>
          <p:cNvPr id="24" name="Oval 23"/>
          <p:cNvSpPr/>
          <p:nvPr/>
        </p:nvSpPr>
        <p:spPr>
          <a:xfrm>
            <a:off x="4590148" y="395748"/>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1</a:t>
            </a:r>
            <a:endParaRPr lang="en-US" b="1" dirty="0">
              <a:latin typeface="Palatino Linotype" panose="02040502050505030304" pitchFamily="18" charset="0"/>
            </a:endParaRPr>
          </a:p>
        </p:txBody>
      </p:sp>
      <p:sp>
        <p:nvSpPr>
          <p:cNvPr id="25" name="Oval 24"/>
          <p:cNvSpPr/>
          <p:nvPr/>
        </p:nvSpPr>
        <p:spPr>
          <a:xfrm>
            <a:off x="4578800" y="2207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2</a:t>
            </a:r>
            <a:endParaRPr lang="en-US" b="1" dirty="0">
              <a:latin typeface="Palatino Linotype" panose="02040502050505030304" pitchFamily="18" charset="0"/>
            </a:endParaRPr>
          </a:p>
        </p:txBody>
      </p:sp>
      <p:sp>
        <p:nvSpPr>
          <p:cNvPr id="27" name="Rectangle 26"/>
          <p:cNvSpPr/>
          <p:nvPr/>
        </p:nvSpPr>
        <p:spPr>
          <a:xfrm>
            <a:off x="4648200" y="3397044"/>
            <a:ext cx="4297680" cy="2123658"/>
          </a:xfrm>
          <a:prstGeom prst="rect">
            <a:avLst/>
          </a:prstGeom>
        </p:spPr>
        <p:txBody>
          <a:bodyPr>
            <a:spAutoFit/>
          </a:bodyPr>
          <a:lstStyle/>
          <a:p>
            <a:r>
              <a:rPr lang="es-ES" sz="2200" dirty="0">
                <a:latin typeface="Palatino Linotype" panose="02040502050505030304" pitchFamily="18" charset="0"/>
              </a:rPr>
              <a:t> </a:t>
            </a:r>
            <a:r>
              <a:rPr lang="es-ES" sz="2200" b="1" baseline="30000" dirty="0">
                <a:latin typeface="Palatino Linotype" panose="02040502050505030304" pitchFamily="18" charset="0"/>
              </a:rPr>
              <a:t>14 </a:t>
            </a:r>
            <a:r>
              <a:rPr lang="es-ES" sz="2200" dirty="0">
                <a:latin typeface="Palatino Linotype" panose="02040502050505030304" pitchFamily="18" charset="0"/>
              </a:rPr>
              <a:t>Y como Moisés levantó la serpiente en el desierto, así es necesario que el Hijo del hombre sea levantado, </a:t>
            </a:r>
            <a:r>
              <a:rPr lang="es-ES" sz="2200" b="1" baseline="30000" dirty="0">
                <a:latin typeface="Palatino Linotype" panose="02040502050505030304" pitchFamily="18" charset="0"/>
              </a:rPr>
              <a:t>15 </a:t>
            </a:r>
            <a:r>
              <a:rPr lang="es-ES" sz="2200" dirty="0">
                <a:latin typeface="Palatino Linotype" panose="02040502050505030304" pitchFamily="18" charset="0"/>
              </a:rPr>
              <a:t>para que todo aquel que en él cree no se pierda, sino que tenga vida eterna. </a:t>
            </a:r>
            <a:endParaRPr lang="en-US" sz="2200" dirty="0"/>
          </a:p>
        </p:txBody>
      </p:sp>
      <p:sp>
        <p:nvSpPr>
          <p:cNvPr id="26" name="Oval 25"/>
          <p:cNvSpPr/>
          <p:nvPr/>
        </p:nvSpPr>
        <p:spPr>
          <a:xfrm>
            <a:off x="4575400" y="3352800"/>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spTree>
    <p:extLst>
      <p:ext uri="{BB962C8B-B14F-4D97-AF65-F5344CB8AC3E}">
        <p14:creationId xmlns:p14="http://schemas.microsoft.com/office/powerpoint/2010/main" val="1819872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p:bldP spid="25" grpId="0" animBg="1"/>
      <p:bldP spid="27" grpId="0"/>
      <p:bldP spid="2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angle 52"/>
          <p:cNvSpPr/>
          <p:nvPr/>
        </p:nvSpPr>
        <p:spPr>
          <a:xfrm>
            <a:off x="4648200" y="3397044"/>
            <a:ext cx="4297680" cy="2123658"/>
          </a:xfrm>
          <a:prstGeom prst="rect">
            <a:avLst/>
          </a:prstGeom>
        </p:spPr>
        <p:txBody>
          <a:bodyPr>
            <a:spAutoFit/>
          </a:bodyPr>
          <a:lstStyle/>
          <a:p>
            <a:r>
              <a:rPr lang="es-ES" sz="2200" dirty="0">
                <a:latin typeface="Palatino Linotype" panose="02040502050505030304" pitchFamily="18" charset="0"/>
              </a:rPr>
              <a:t> </a:t>
            </a:r>
            <a:r>
              <a:rPr lang="es-ES" sz="2200" b="1" baseline="30000" dirty="0">
                <a:latin typeface="Palatino Linotype" panose="02040502050505030304" pitchFamily="18" charset="0"/>
              </a:rPr>
              <a:t>14 </a:t>
            </a:r>
            <a:r>
              <a:rPr lang="es-ES" sz="2200" dirty="0">
                <a:latin typeface="Palatino Linotype" panose="02040502050505030304" pitchFamily="18" charset="0"/>
              </a:rPr>
              <a:t>Y como Moisés levantó la serpiente en el desierto, así es necesario que el Hijo del hombre sea levantado, </a:t>
            </a:r>
            <a:r>
              <a:rPr lang="es-ES" sz="2200" b="1" baseline="30000" dirty="0">
                <a:latin typeface="Palatino Linotype" panose="02040502050505030304" pitchFamily="18" charset="0"/>
              </a:rPr>
              <a:t>15 </a:t>
            </a:r>
            <a:r>
              <a:rPr lang="es-ES" sz="2200" dirty="0">
                <a:latin typeface="Palatino Linotype" panose="02040502050505030304" pitchFamily="18" charset="0"/>
              </a:rPr>
              <a:t>para que todo aquel que en él cree no se pierda, sino que tenga vida eterna. </a:t>
            </a:r>
            <a:endParaRPr lang="en-US" sz="2200" dirty="0"/>
          </a:p>
        </p:txBody>
      </p:sp>
      <p:sp>
        <p:nvSpPr>
          <p:cNvPr id="54" name="Oval 53"/>
          <p:cNvSpPr/>
          <p:nvPr/>
        </p:nvSpPr>
        <p:spPr>
          <a:xfrm>
            <a:off x="4575400" y="3352800"/>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sp>
        <p:nvSpPr>
          <p:cNvPr id="41" name="TextBox 40"/>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45" name="TextBox 44"/>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grpSp>
        <p:nvGrpSpPr>
          <p:cNvPr id="46" name="Group 45"/>
          <p:cNvGrpSpPr/>
          <p:nvPr/>
        </p:nvGrpSpPr>
        <p:grpSpPr>
          <a:xfrm>
            <a:off x="4648200" y="2195052"/>
            <a:ext cx="4434840" cy="1107996"/>
            <a:chOff x="4648200" y="4953000"/>
            <a:chExt cx="4434840" cy="1107996"/>
          </a:xfrm>
        </p:grpSpPr>
        <p:sp>
          <p:nvSpPr>
            <p:cNvPr id="48" name="Rounded Rectangle 47"/>
            <p:cNvSpPr/>
            <p:nvPr/>
          </p:nvSpPr>
          <p:spPr>
            <a:xfrm>
              <a:off x="6256877" y="5334000"/>
              <a:ext cx="1103623"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4648200" y="4953000"/>
              <a:ext cx="4434840" cy="1107996"/>
            </a:xfrm>
            <a:prstGeom prst="rect">
              <a:avLst/>
            </a:prstGeom>
          </p:spPr>
          <p:txBody>
            <a:bodyPr wrap="square" rIns="0">
              <a:spAutoFit/>
            </a:bodyPr>
            <a:lstStyle/>
            <a:p>
              <a:r>
                <a:rPr lang="es-ES" sz="2200" dirty="0">
                  <a:latin typeface="Palatino Linotype" panose="02040502050505030304" pitchFamily="18" charset="0"/>
                </a:rPr>
                <a:t>—De cierto, de cierto te digo que el que no nace de arriba no puede ver el reino de Dios.</a:t>
              </a:r>
            </a:p>
          </p:txBody>
        </p:sp>
      </p:grpSp>
      <p:sp>
        <p:nvSpPr>
          <p:cNvPr id="50" name="Oval 49"/>
          <p:cNvSpPr/>
          <p:nvPr/>
        </p:nvSpPr>
        <p:spPr>
          <a:xfrm>
            <a:off x="4578800" y="2207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2</a:t>
            </a:r>
            <a:endParaRPr lang="en-US" b="1" dirty="0">
              <a:latin typeface="Palatino Linotype" panose="02040502050505030304" pitchFamily="18" charset="0"/>
            </a:endParaRPr>
          </a:p>
        </p:txBody>
      </p:sp>
      <p:sp>
        <p:nvSpPr>
          <p:cNvPr id="51" name="Oval 50"/>
          <p:cNvSpPr/>
          <p:nvPr/>
        </p:nvSpPr>
        <p:spPr>
          <a:xfrm>
            <a:off x="4575400" y="3350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p>
        </p:txBody>
      </p:sp>
      <p:sp>
        <p:nvSpPr>
          <p:cNvPr id="55" name="Oval 54"/>
          <p:cNvSpPr/>
          <p:nvPr/>
        </p:nvSpPr>
        <p:spPr>
          <a:xfrm>
            <a:off x="4590148" y="395748"/>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1</a:t>
            </a:r>
            <a:endParaRPr lang="en-US" b="1" dirty="0">
              <a:latin typeface="Palatino Linotype" panose="02040502050505030304" pitchFamily="18" charset="0"/>
            </a:endParaRP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grpSp>
        <p:nvGrpSpPr>
          <p:cNvPr id="10" name="Group 9"/>
          <p:cNvGrpSpPr/>
          <p:nvPr/>
        </p:nvGrpSpPr>
        <p:grpSpPr>
          <a:xfrm>
            <a:off x="137652" y="2195052"/>
            <a:ext cx="4297680" cy="1107996"/>
            <a:chOff x="152400" y="4926552"/>
            <a:chExt cx="4297680" cy="1107996"/>
          </a:xfrm>
        </p:grpSpPr>
        <p:sp>
          <p:nvSpPr>
            <p:cNvPr id="12" name="Rounded Rectangle 11"/>
            <p:cNvSpPr/>
            <p:nvPr/>
          </p:nvSpPr>
          <p:spPr>
            <a:xfrm>
              <a:off x="1660595" y="5333651"/>
              <a:ext cx="1468922"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52400" y="4926552"/>
              <a:ext cx="4297680" cy="1107996"/>
            </a:xfrm>
            <a:prstGeom prst="rect">
              <a:avLst/>
            </a:prstGeom>
          </p:spPr>
          <p:txBody>
            <a:bodyPr>
              <a:spAutoFit/>
            </a:bodyPr>
            <a:lstStyle/>
            <a:p>
              <a:r>
                <a:rPr lang="en-US" sz="2200" dirty="0">
                  <a:latin typeface="Palatino Linotype" panose="02040502050505030304" pitchFamily="18" charset="0"/>
                </a:rPr>
                <a:t>“Truly, truly, I say to you, unless one is born from above he cannot see the kingdom of God.”</a:t>
              </a:r>
            </a:p>
          </p:txBody>
        </p:sp>
      </p:grpSp>
      <p:sp>
        <p:nvSpPr>
          <p:cNvPr id="11" name="Oval 10"/>
          <p:cNvSpPr/>
          <p:nvPr/>
        </p:nvSpPr>
        <p:spPr>
          <a:xfrm>
            <a:off x="29496" y="395748"/>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1</a:t>
            </a:r>
            <a:endParaRPr lang="en-US" b="1" dirty="0">
              <a:latin typeface="Palatino Linotype" panose="02040502050505030304" pitchFamily="18" charset="0"/>
            </a:endParaRPr>
          </a:p>
        </p:txBody>
      </p:sp>
      <p:sp>
        <p:nvSpPr>
          <p:cNvPr id="16" name="Oval 15"/>
          <p:cNvSpPr/>
          <p:nvPr/>
        </p:nvSpPr>
        <p:spPr>
          <a:xfrm>
            <a:off x="18148" y="2207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2</a:t>
            </a:r>
            <a:endParaRPr lang="en-US" b="1" dirty="0">
              <a:latin typeface="Palatino Linotype" panose="02040502050505030304" pitchFamily="18" charset="0"/>
            </a:endParaRPr>
          </a:p>
        </p:txBody>
      </p:sp>
      <p:sp>
        <p:nvSpPr>
          <p:cNvPr id="17" name="Oval 16"/>
          <p:cNvSpPr/>
          <p:nvPr/>
        </p:nvSpPr>
        <p:spPr>
          <a:xfrm>
            <a:off x="14748" y="3350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sp>
        <p:nvSpPr>
          <p:cNvPr id="18" name="Rectangle 17"/>
          <p:cNvSpPr/>
          <p:nvPr/>
        </p:nvSpPr>
        <p:spPr>
          <a:xfrm>
            <a:off x="137652" y="3718679"/>
            <a:ext cx="4297680" cy="1785104"/>
          </a:xfrm>
          <a:prstGeom prst="rect">
            <a:avLst/>
          </a:prstGeom>
        </p:spPr>
        <p:txBody>
          <a:bodyPr>
            <a:spAutoFit/>
          </a:bodyPr>
          <a:lstStyle/>
          <a:p>
            <a:r>
              <a:rPr lang="en-US" sz="2200" dirty="0">
                <a:latin typeface="Palatino Linotype" panose="02040502050505030304" pitchFamily="18" charset="0"/>
              </a:rPr>
              <a:t> </a:t>
            </a:r>
            <a:r>
              <a:rPr lang="en-US" sz="2200" b="1" baseline="30000" dirty="0">
                <a:latin typeface="Palatino Linotype" panose="02040502050505030304" pitchFamily="18" charset="0"/>
              </a:rPr>
              <a:t>14 </a:t>
            </a:r>
            <a:r>
              <a:rPr lang="en-US" sz="2200" dirty="0">
                <a:latin typeface="Palatino Linotype" panose="02040502050505030304" pitchFamily="18" charset="0"/>
              </a:rPr>
              <a:t>As Moses lifted up the serpent in the wilderness, even so must the Son of Man be lifted up;</a:t>
            </a:r>
            <a:r>
              <a:rPr lang="en-US" sz="2200" b="1" baseline="30000" dirty="0">
                <a:latin typeface="Palatino Linotype" panose="02040502050505030304" pitchFamily="18" charset="0"/>
              </a:rPr>
              <a:t>15 </a:t>
            </a:r>
            <a:r>
              <a:rPr lang="en-US" sz="2200" dirty="0">
                <a:latin typeface="Palatino Linotype" panose="02040502050505030304" pitchFamily="18" charset="0"/>
              </a:rPr>
              <a:t>so that whoever believes will in Him have eternal life.</a:t>
            </a:r>
            <a:endParaRPr lang="en-US" sz="2200" dirty="0"/>
          </a:p>
        </p:txBody>
      </p:sp>
      <p:sp>
        <p:nvSpPr>
          <p:cNvPr id="2" name="Rectangle 1"/>
          <p:cNvSpPr/>
          <p:nvPr/>
        </p:nvSpPr>
        <p:spPr>
          <a:xfrm>
            <a:off x="187036" y="533936"/>
            <a:ext cx="4156364" cy="6247864"/>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000" b="1" dirty="0">
                <a:latin typeface="Georgia" panose="02040502050405020303" pitchFamily="18" charset="0"/>
              </a:rPr>
              <a:t>Numbers 21:6-9   </a:t>
            </a:r>
            <a:r>
              <a:rPr lang="en-US" sz="2000" dirty="0">
                <a:latin typeface="Georgia" panose="02040502050405020303" pitchFamily="18" charset="0"/>
              </a:rPr>
              <a:t>The Lord sent fiery serpents among the people and they bit the people, so that many people of Israel died. So the people came to Moses and said, “We have sinned, because we have spoken against the Lord and you; intercede with the Lord, that He may remove the serpents from us.” And Moses interceded for the people. Then the Lord said to Moses, “Make a fiery serpent, and set it on a standard; and it shall come about, that everyone who is bitten, when he looks at it, he will live.” And Moses made a bronze serpent and set it on the standard; and it came about, that if a serpent bit any man, when he looked to the bronze serpent, he lived.</a:t>
            </a:r>
          </a:p>
        </p:txBody>
      </p:sp>
      <p:sp>
        <p:nvSpPr>
          <p:cNvPr id="56" name="Rectangle 55"/>
          <p:cNvSpPr/>
          <p:nvPr/>
        </p:nvSpPr>
        <p:spPr>
          <a:xfrm>
            <a:off x="4724400" y="533400"/>
            <a:ext cx="4156364" cy="6247864"/>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000" b="1" dirty="0">
                <a:latin typeface="Georgia" panose="02040502050405020303" pitchFamily="18" charset="0"/>
              </a:rPr>
              <a:t>Numbers 21:6-9</a:t>
            </a:r>
            <a:r>
              <a:rPr lang="en-US" sz="2000" dirty="0">
                <a:latin typeface="Georgia" panose="02040502050405020303" pitchFamily="18" charset="0"/>
              </a:rPr>
              <a:t>   	</a:t>
            </a:r>
            <a:r>
              <a:rPr lang="es-ES" sz="2000" dirty="0">
                <a:latin typeface="Georgia" panose="02040502050405020303" pitchFamily="18" charset="0"/>
              </a:rPr>
              <a:t>Y Jehová envió entre el pueblo serpientes ardientes, que mordían al pueblo; y murió mucho pueblo de Israel.</a:t>
            </a:r>
          </a:p>
          <a:p>
            <a:r>
              <a:rPr lang="es-ES" sz="2000" dirty="0">
                <a:latin typeface="Georgia" panose="02040502050405020303" pitchFamily="18" charset="0"/>
              </a:rPr>
              <a:t>Entonces el pueblo vino a Moisés y dijo: Hemos pecado por haber hablado contra Jehová, y contra ti; ruega a Jehová que quite de nosotros estas serpientes. Y Moisés oró por el pueblo.</a:t>
            </a:r>
          </a:p>
          <a:p>
            <a:r>
              <a:rPr lang="es-ES" sz="2000" dirty="0">
                <a:latin typeface="Georgia" panose="02040502050405020303" pitchFamily="18" charset="0"/>
              </a:rPr>
              <a:t>Y Jehová dijo a Moisés: Hazte una serpiente ardiente, y ponla sobre una asta; y cualquiera que fuere mordido y mirare a ella, vivirá.</a:t>
            </a:r>
          </a:p>
          <a:p>
            <a:r>
              <a:rPr lang="es-ES" sz="2000" dirty="0">
                <a:latin typeface="Georgia" panose="02040502050405020303" pitchFamily="18" charset="0"/>
              </a:rPr>
              <a:t>Y Moisés hizo una serpiente de bronce, y la puso sobre una asta; y cuando alguna serpiente mordía a alguno, miraba a la serpiente de bronce, y vivía.</a:t>
            </a:r>
          </a:p>
          <a:p>
            <a:endParaRPr lang="es-ES" sz="2000" dirty="0">
              <a:latin typeface="Georgia" panose="02040502050405020303" pitchFamily="18" charset="0"/>
            </a:endParaRPr>
          </a:p>
        </p:txBody>
      </p:sp>
      <p:sp>
        <p:nvSpPr>
          <p:cNvPr id="3" name="Rectangle 2"/>
          <p:cNvSpPr/>
          <p:nvPr/>
        </p:nvSpPr>
        <p:spPr>
          <a:xfrm>
            <a:off x="530000" y="1260812"/>
            <a:ext cx="8385400" cy="468278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Image result for snak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1196" y="4114800"/>
            <a:ext cx="1200044" cy="17526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dying man silhouett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64" r="13466" b="4680"/>
          <a:stretch/>
        </p:blipFill>
        <p:spPr bwMode="auto">
          <a:xfrm rot="2134606">
            <a:off x="3498358" y="3765926"/>
            <a:ext cx="1481368" cy="192655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42500" y="3429000"/>
            <a:ext cx="834700" cy="236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2" name="Group 21"/>
          <p:cNvGrpSpPr/>
          <p:nvPr/>
        </p:nvGrpSpPr>
        <p:grpSpPr>
          <a:xfrm>
            <a:off x="7162800" y="1371600"/>
            <a:ext cx="797917" cy="1581242"/>
            <a:chOff x="6858000" y="1676400"/>
            <a:chExt cx="1158875" cy="3292475"/>
          </a:xfrm>
        </p:grpSpPr>
        <p:sp>
          <p:nvSpPr>
            <p:cNvPr id="23" name="Freeform 14"/>
            <p:cNvSpPr>
              <a:spLocks/>
            </p:cNvSpPr>
            <p:nvPr/>
          </p:nvSpPr>
          <p:spPr bwMode="auto">
            <a:xfrm>
              <a:off x="7239000" y="1676400"/>
              <a:ext cx="304800" cy="3292475"/>
            </a:xfrm>
            <a:custGeom>
              <a:avLst/>
              <a:gdLst/>
              <a:ahLst/>
              <a:cxnLst>
                <a:cxn ang="0">
                  <a:pos x="0" y="2544"/>
                </a:cxn>
                <a:cxn ang="0">
                  <a:pos x="240" y="2592"/>
                </a:cxn>
                <a:cxn ang="0">
                  <a:pos x="240" y="0"/>
                </a:cxn>
                <a:cxn ang="0">
                  <a:pos x="96" y="48"/>
                </a:cxn>
                <a:cxn ang="0">
                  <a:pos x="96" y="2544"/>
                </a:cxn>
                <a:cxn ang="0">
                  <a:pos x="96" y="2592"/>
                </a:cxn>
              </a:cxnLst>
              <a:rect l="0" t="0" r="r" b="b"/>
              <a:pathLst>
                <a:path w="240" h="2592">
                  <a:moveTo>
                    <a:pt x="0" y="2544"/>
                  </a:moveTo>
                  <a:lnTo>
                    <a:pt x="240" y="2592"/>
                  </a:lnTo>
                  <a:lnTo>
                    <a:pt x="240" y="0"/>
                  </a:lnTo>
                  <a:lnTo>
                    <a:pt x="96" y="48"/>
                  </a:lnTo>
                  <a:lnTo>
                    <a:pt x="96" y="2544"/>
                  </a:lnTo>
                  <a:lnTo>
                    <a:pt x="96" y="2592"/>
                  </a:lnTo>
                </a:path>
              </a:pathLst>
            </a:custGeom>
            <a:solidFill>
              <a:srgbClr val="808080"/>
            </a:solidFill>
            <a:ln w="9525">
              <a:solidFill>
                <a:schemeClr val="tx1"/>
              </a:solidFill>
              <a:round/>
              <a:headEnd/>
              <a:tailEnd/>
            </a:ln>
            <a:effectLst/>
          </p:spPr>
          <p:txBody>
            <a:bodyPr wrap="none" anchor="ctr"/>
            <a:lstStyle/>
            <a:p>
              <a:endParaRPr lang="en-US"/>
            </a:p>
          </p:txBody>
        </p:sp>
        <p:sp>
          <p:nvSpPr>
            <p:cNvPr id="24" name="Freeform 15"/>
            <p:cNvSpPr>
              <a:spLocks/>
            </p:cNvSpPr>
            <p:nvPr/>
          </p:nvSpPr>
          <p:spPr bwMode="auto">
            <a:xfrm>
              <a:off x="6858000" y="2514600"/>
              <a:ext cx="1158875" cy="304800"/>
            </a:xfrm>
            <a:custGeom>
              <a:avLst/>
              <a:gdLst/>
              <a:ahLst/>
              <a:cxnLst>
                <a:cxn ang="0">
                  <a:pos x="0" y="48"/>
                </a:cxn>
                <a:cxn ang="0">
                  <a:pos x="0" y="144"/>
                </a:cxn>
                <a:cxn ang="0">
                  <a:pos x="912" y="240"/>
                </a:cxn>
                <a:cxn ang="0">
                  <a:pos x="912" y="0"/>
                </a:cxn>
                <a:cxn ang="0">
                  <a:pos x="0" y="48"/>
                </a:cxn>
              </a:cxnLst>
              <a:rect l="0" t="0" r="r" b="b"/>
              <a:pathLst>
                <a:path w="912" h="240">
                  <a:moveTo>
                    <a:pt x="0" y="48"/>
                  </a:moveTo>
                  <a:lnTo>
                    <a:pt x="0" y="144"/>
                  </a:lnTo>
                  <a:lnTo>
                    <a:pt x="912" y="240"/>
                  </a:lnTo>
                  <a:lnTo>
                    <a:pt x="912" y="0"/>
                  </a:lnTo>
                  <a:lnTo>
                    <a:pt x="0" y="48"/>
                  </a:lnTo>
                  <a:close/>
                </a:path>
              </a:pathLst>
            </a:custGeom>
            <a:solidFill>
              <a:srgbClr val="808080"/>
            </a:solidFill>
            <a:ln w="9525">
              <a:solidFill>
                <a:schemeClr val="tx1"/>
              </a:solidFill>
              <a:round/>
              <a:headEnd/>
              <a:tailEnd/>
            </a:ln>
            <a:effectLst/>
          </p:spPr>
          <p:txBody>
            <a:bodyPr wrap="none" anchor="ctr"/>
            <a:lstStyle/>
            <a:p>
              <a:endParaRPr lang="en-US"/>
            </a:p>
          </p:txBody>
        </p:sp>
        <p:sp>
          <p:nvSpPr>
            <p:cNvPr id="25" name="Line 16"/>
            <p:cNvSpPr>
              <a:spLocks noChangeShapeType="1"/>
            </p:cNvSpPr>
            <p:nvPr/>
          </p:nvSpPr>
          <p:spPr bwMode="auto">
            <a:xfrm>
              <a:off x="7391400" y="2773363"/>
              <a:ext cx="60325" cy="122237"/>
            </a:xfrm>
            <a:prstGeom prst="line">
              <a:avLst/>
            </a:prstGeom>
            <a:noFill/>
            <a:ln w="38100">
              <a:solidFill>
                <a:schemeClr val="tx1"/>
              </a:solidFill>
              <a:round/>
              <a:headEnd/>
              <a:tailEnd/>
            </a:ln>
            <a:effectLst/>
          </p:spPr>
          <p:txBody>
            <a:bodyPr wrap="none" anchor="ctr"/>
            <a:lstStyle/>
            <a:p>
              <a:endParaRPr lang="en-US"/>
            </a:p>
          </p:txBody>
        </p:sp>
        <p:sp>
          <p:nvSpPr>
            <p:cNvPr id="26" name="Line 17"/>
            <p:cNvSpPr>
              <a:spLocks noChangeShapeType="1"/>
            </p:cNvSpPr>
            <p:nvPr/>
          </p:nvSpPr>
          <p:spPr bwMode="auto">
            <a:xfrm>
              <a:off x="7467600" y="2895600"/>
              <a:ext cx="1588" cy="854075"/>
            </a:xfrm>
            <a:prstGeom prst="line">
              <a:avLst/>
            </a:prstGeom>
            <a:noFill/>
            <a:ln w="38100">
              <a:solidFill>
                <a:schemeClr val="tx1"/>
              </a:solidFill>
              <a:round/>
              <a:headEnd/>
              <a:tailEnd/>
            </a:ln>
            <a:effectLst/>
          </p:spPr>
          <p:txBody>
            <a:bodyPr wrap="none" anchor="ctr"/>
            <a:lstStyle/>
            <a:p>
              <a:endParaRPr lang="en-US"/>
            </a:p>
          </p:txBody>
        </p:sp>
        <p:sp>
          <p:nvSpPr>
            <p:cNvPr id="27" name="Line 18"/>
            <p:cNvSpPr>
              <a:spLocks noChangeShapeType="1"/>
            </p:cNvSpPr>
            <p:nvPr/>
          </p:nvSpPr>
          <p:spPr bwMode="auto">
            <a:xfrm flipH="1">
              <a:off x="7239000" y="3733800"/>
              <a:ext cx="228600" cy="381000"/>
            </a:xfrm>
            <a:prstGeom prst="line">
              <a:avLst/>
            </a:prstGeom>
            <a:noFill/>
            <a:ln w="38100">
              <a:solidFill>
                <a:schemeClr val="tx1"/>
              </a:solidFill>
              <a:round/>
              <a:headEnd/>
              <a:tailEnd/>
            </a:ln>
            <a:effectLst/>
          </p:spPr>
          <p:txBody>
            <a:bodyPr wrap="none" anchor="ctr"/>
            <a:lstStyle/>
            <a:p>
              <a:endParaRPr lang="en-US"/>
            </a:p>
          </p:txBody>
        </p:sp>
        <p:sp>
          <p:nvSpPr>
            <p:cNvPr id="28" name="Line 19"/>
            <p:cNvSpPr>
              <a:spLocks noChangeShapeType="1"/>
            </p:cNvSpPr>
            <p:nvPr/>
          </p:nvSpPr>
          <p:spPr bwMode="auto">
            <a:xfrm>
              <a:off x="7239000" y="4114800"/>
              <a:ext cx="228600" cy="381000"/>
            </a:xfrm>
            <a:prstGeom prst="line">
              <a:avLst/>
            </a:prstGeom>
            <a:noFill/>
            <a:ln w="38100">
              <a:solidFill>
                <a:schemeClr val="tx1"/>
              </a:solidFill>
              <a:round/>
              <a:headEnd/>
              <a:tailEnd/>
            </a:ln>
            <a:effectLst/>
          </p:spPr>
          <p:txBody>
            <a:bodyPr wrap="none" anchor="ctr"/>
            <a:lstStyle/>
            <a:p>
              <a:endParaRPr lang="en-US"/>
            </a:p>
          </p:txBody>
        </p:sp>
        <p:sp>
          <p:nvSpPr>
            <p:cNvPr id="29" name="Line 20"/>
            <p:cNvSpPr>
              <a:spLocks noChangeShapeType="1"/>
            </p:cNvSpPr>
            <p:nvPr/>
          </p:nvSpPr>
          <p:spPr bwMode="auto">
            <a:xfrm flipV="1">
              <a:off x="7467600" y="2819400"/>
              <a:ext cx="244475" cy="152400"/>
            </a:xfrm>
            <a:prstGeom prst="line">
              <a:avLst/>
            </a:prstGeom>
            <a:noFill/>
            <a:ln w="38100">
              <a:solidFill>
                <a:schemeClr val="tx1"/>
              </a:solidFill>
              <a:round/>
              <a:headEnd/>
              <a:tailEnd/>
            </a:ln>
            <a:effectLst/>
          </p:spPr>
          <p:txBody>
            <a:bodyPr wrap="none" anchor="ctr"/>
            <a:lstStyle/>
            <a:p>
              <a:endParaRPr lang="en-US"/>
            </a:p>
          </p:txBody>
        </p:sp>
        <p:sp>
          <p:nvSpPr>
            <p:cNvPr id="30" name="Line 21"/>
            <p:cNvSpPr>
              <a:spLocks noChangeShapeType="1"/>
            </p:cNvSpPr>
            <p:nvPr/>
          </p:nvSpPr>
          <p:spPr bwMode="auto">
            <a:xfrm flipV="1">
              <a:off x="7696200" y="2590800"/>
              <a:ext cx="244475" cy="244475"/>
            </a:xfrm>
            <a:prstGeom prst="line">
              <a:avLst/>
            </a:prstGeom>
            <a:noFill/>
            <a:ln w="38100">
              <a:solidFill>
                <a:schemeClr val="tx1"/>
              </a:solidFill>
              <a:round/>
              <a:headEnd/>
              <a:tailEnd/>
            </a:ln>
            <a:effectLst/>
          </p:spPr>
          <p:txBody>
            <a:bodyPr wrap="none" anchor="ctr"/>
            <a:lstStyle/>
            <a:p>
              <a:endParaRPr lang="en-US"/>
            </a:p>
          </p:txBody>
        </p:sp>
        <p:sp>
          <p:nvSpPr>
            <p:cNvPr id="31" name="Line 22"/>
            <p:cNvSpPr>
              <a:spLocks noChangeShapeType="1"/>
            </p:cNvSpPr>
            <p:nvPr/>
          </p:nvSpPr>
          <p:spPr bwMode="auto">
            <a:xfrm>
              <a:off x="7162800" y="2895600"/>
              <a:ext cx="304800" cy="76200"/>
            </a:xfrm>
            <a:prstGeom prst="line">
              <a:avLst/>
            </a:prstGeom>
            <a:noFill/>
            <a:ln w="38100">
              <a:solidFill>
                <a:schemeClr val="tx1"/>
              </a:solidFill>
              <a:round/>
              <a:headEnd/>
              <a:tailEnd/>
            </a:ln>
            <a:effectLst/>
          </p:spPr>
          <p:txBody>
            <a:bodyPr wrap="none" anchor="ctr"/>
            <a:lstStyle/>
            <a:p>
              <a:endParaRPr lang="en-US"/>
            </a:p>
          </p:txBody>
        </p:sp>
        <p:sp>
          <p:nvSpPr>
            <p:cNvPr id="32" name="Line 23"/>
            <p:cNvSpPr>
              <a:spLocks noChangeShapeType="1"/>
            </p:cNvSpPr>
            <p:nvPr/>
          </p:nvSpPr>
          <p:spPr bwMode="auto">
            <a:xfrm>
              <a:off x="6980238" y="2667000"/>
              <a:ext cx="182562" cy="244475"/>
            </a:xfrm>
            <a:prstGeom prst="line">
              <a:avLst/>
            </a:prstGeom>
            <a:noFill/>
            <a:ln w="38100">
              <a:solidFill>
                <a:schemeClr val="tx1"/>
              </a:solidFill>
              <a:round/>
              <a:headEnd/>
              <a:tailEnd/>
            </a:ln>
            <a:effectLst/>
          </p:spPr>
          <p:txBody>
            <a:bodyPr wrap="none" anchor="ctr"/>
            <a:lstStyle/>
            <a:p>
              <a:endParaRPr lang="en-US"/>
            </a:p>
          </p:txBody>
        </p:sp>
        <p:sp>
          <p:nvSpPr>
            <p:cNvPr id="33" name="Oval 24"/>
            <p:cNvSpPr>
              <a:spLocks noChangeArrowheads="1"/>
            </p:cNvSpPr>
            <p:nvPr/>
          </p:nvSpPr>
          <p:spPr bwMode="auto">
            <a:xfrm>
              <a:off x="7086600" y="2438400"/>
              <a:ext cx="365125" cy="365125"/>
            </a:xfrm>
            <a:prstGeom prst="ellipse">
              <a:avLst/>
            </a:prstGeom>
            <a:noFill/>
            <a:ln w="38100">
              <a:solidFill>
                <a:schemeClr val="tx1"/>
              </a:solidFill>
              <a:round/>
              <a:headEnd/>
              <a:tailEnd/>
            </a:ln>
            <a:effectLst/>
          </p:spPr>
          <p:txBody>
            <a:bodyPr wrap="none" anchor="ctr"/>
            <a:lstStyle/>
            <a:p>
              <a:endParaRPr lang="en-US"/>
            </a:p>
          </p:txBody>
        </p:sp>
      </p:grpSp>
      <p:pic>
        <p:nvPicPr>
          <p:cNvPr id="34" name="Picture 2"/>
          <p:cNvPicPr>
            <a:picLocks noChangeAspect="1" noChangeArrowheads="1"/>
          </p:cNvPicPr>
          <p:nvPr/>
        </p:nvPicPr>
        <p:blipFill>
          <a:blip r:embed="rId5"/>
          <a:srcRect/>
          <a:stretch>
            <a:fillRect/>
          </a:stretch>
        </p:blipFill>
        <p:spPr bwMode="auto">
          <a:xfrm>
            <a:off x="4114800" y="1510626"/>
            <a:ext cx="803848" cy="1765974"/>
          </a:xfrm>
          <a:prstGeom prst="rect">
            <a:avLst/>
          </a:prstGeom>
          <a:noFill/>
          <a:ln w="9525">
            <a:noFill/>
            <a:miter lim="800000"/>
            <a:headEnd/>
            <a:tailEnd/>
          </a:ln>
        </p:spPr>
      </p:pic>
      <p:sp>
        <p:nvSpPr>
          <p:cNvPr id="13" name="TextBox 12"/>
          <p:cNvSpPr txBox="1"/>
          <p:nvPr/>
        </p:nvSpPr>
        <p:spPr>
          <a:xfrm>
            <a:off x="1300149" y="2027904"/>
            <a:ext cx="1185205" cy="861774"/>
          </a:xfrm>
          <a:prstGeom prst="rect">
            <a:avLst/>
          </a:prstGeom>
          <a:noFill/>
        </p:spPr>
        <p:txBody>
          <a:bodyPr wrap="square" rtlCol="0">
            <a:spAutoFit/>
          </a:bodyPr>
          <a:lstStyle/>
          <a:p>
            <a:pPr algn="ctr"/>
            <a:r>
              <a:rPr lang="en-US" sz="3200" b="1" dirty="0">
                <a:solidFill>
                  <a:srgbClr val="FF0000"/>
                </a:solidFill>
                <a:latin typeface="Arial Black" panose="020B0A04020102020204" pitchFamily="34" charset="0"/>
              </a:rPr>
              <a:t>SIN</a:t>
            </a:r>
          </a:p>
          <a:p>
            <a:pPr algn="ctr"/>
            <a:r>
              <a:rPr lang="en-US" b="1" dirty="0" err="1">
                <a:solidFill>
                  <a:srgbClr val="FF0000"/>
                </a:solidFill>
                <a:latin typeface="Arial Black" panose="020B0A04020102020204" pitchFamily="34" charset="0"/>
              </a:rPr>
              <a:t>pecado</a:t>
            </a:r>
            <a:endParaRPr lang="en-US" sz="3200" b="1" dirty="0">
              <a:solidFill>
                <a:srgbClr val="FF0000"/>
              </a:solidFill>
              <a:latin typeface="Arial Black" panose="020B0A04020102020204" pitchFamily="34" charset="0"/>
            </a:endParaRPr>
          </a:p>
        </p:txBody>
      </p:sp>
      <p:sp>
        <p:nvSpPr>
          <p:cNvPr id="14" name="Right Arrow 13"/>
          <p:cNvSpPr/>
          <p:nvPr/>
        </p:nvSpPr>
        <p:spPr>
          <a:xfrm>
            <a:off x="2265218" y="4343400"/>
            <a:ext cx="1087582" cy="528791"/>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ight Arrow 38"/>
          <p:cNvSpPr/>
          <p:nvPr/>
        </p:nvSpPr>
        <p:spPr>
          <a:xfrm>
            <a:off x="5791200" y="4343400"/>
            <a:ext cx="1087582" cy="528791"/>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ight Arrow 41"/>
          <p:cNvSpPr/>
          <p:nvPr/>
        </p:nvSpPr>
        <p:spPr>
          <a:xfrm>
            <a:off x="2646218" y="2062009"/>
            <a:ext cx="1087582" cy="528791"/>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ight Arrow 42"/>
          <p:cNvSpPr/>
          <p:nvPr/>
        </p:nvSpPr>
        <p:spPr>
          <a:xfrm>
            <a:off x="5770418" y="2062009"/>
            <a:ext cx="1087582" cy="528791"/>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rot="19598136">
            <a:off x="7071043" y="1924222"/>
            <a:ext cx="979508" cy="677108"/>
          </a:xfrm>
          <a:prstGeom prst="rect">
            <a:avLst/>
          </a:prstGeom>
          <a:noFill/>
        </p:spPr>
        <p:txBody>
          <a:bodyPr wrap="square" rtlCol="0">
            <a:spAutoFit/>
          </a:bodyPr>
          <a:lstStyle/>
          <a:p>
            <a:pPr algn="ctr"/>
            <a:r>
              <a:rPr lang="en-US" sz="2400" b="1" dirty="0">
                <a:solidFill>
                  <a:srgbClr val="FF0000"/>
                </a:solidFill>
                <a:latin typeface="Arial Black" panose="020B0A04020102020204" pitchFamily="34" charset="0"/>
              </a:rPr>
              <a:t>SIN</a:t>
            </a:r>
          </a:p>
          <a:p>
            <a:pPr algn="ctr"/>
            <a:r>
              <a:rPr lang="en-US" sz="1400" b="1" dirty="0" err="1">
                <a:solidFill>
                  <a:srgbClr val="FF0000"/>
                </a:solidFill>
                <a:latin typeface="Arial Black" panose="020B0A04020102020204" pitchFamily="34" charset="0"/>
              </a:rPr>
              <a:t>pecado</a:t>
            </a:r>
            <a:endParaRPr lang="en-US" sz="2400" b="1" dirty="0">
              <a:solidFill>
                <a:srgbClr val="FF0000"/>
              </a:solidFill>
              <a:latin typeface="Arial Black" panose="020B0A04020102020204" pitchFamily="34" charset="0"/>
            </a:endParaRPr>
          </a:p>
        </p:txBody>
      </p:sp>
      <p:pic>
        <p:nvPicPr>
          <p:cNvPr id="1038" name="Picture 14" descr="Image result for man silhouette"/>
          <p:cNvPicPr>
            <a:picLocks noChangeAspect="1" noChangeArrowheads="1"/>
          </p:cNvPicPr>
          <p:nvPr/>
        </p:nvPicPr>
        <p:blipFill rotWithShape="1">
          <a:blip r:embed="rId6">
            <a:extLst>
              <a:ext uri="{28A0092B-C50C-407E-A947-70E740481C1C}">
                <a14:useLocalDpi xmlns:a14="http://schemas.microsoft.com/office/drawing/2010/main" val="0"/>
              </a:ext>
            </a:extLst>
          </a:blip>
          <a:srcRect l="29598" r="29407"/>
          <a:stretch/>
        </p:blipFill>
        <p:spPr bwMode="auto">
          <a:xfrm>
            <a:off x="3674323" y="3580257"/>
            <a:ext cx="1714508" cy="2353333"/>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14" descr="Image result for man silhouette"/>
          <p:cNvPicPr>
            <a:picLocks noChangeAspect="1" noChangeArrowheads="1"/>
          </p:cNvPicPr>
          <p:nvPr/>
        </p:nvPicPr>
        <p:blipFill rotWithShape="1">
          <a:blip r:embed="rId6">
            <a:extLst>
              <a:ext uri="{28A0092B-C50C-407E-A947-70E740481C1C}">
                <a14:useLocalDpi xmlns:a14="http://schemas.microsoft.com/office/drawing/2010/main" val="0"/>
              </a:ext>
            </a:extLst>
          </a:blip>
          <a:srcRect l="29598" r="29407"/>
          <a:stretch/>
        </p:blipFill>
        <p:spPr bwMode="auto">
          <a:xfrm>
            <a:off x="3760466" y="1304535"/>
            <a:ext cx="1714508" cy="235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6098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6"/>
                                        </p:tgtEl>
                                        <p:attrNameLst>
                                          <p:attrName>style.visibility</p:attrName>
                                        </p:attrNameLst>
                                      </p:cBhvr>
                                      <p:to>
                                        <p:strVal val="visible"/>
                                      </p:to>
                                    </p:set>
                                    <p:animEffect transition="in" filter="fade">
                                      <p:cBhvr>
                                        <p:cTn id="10" dur="500"/>
                                        <p:tgtEl>
                                          <p:spTgt spid="56"/>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2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2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9"/>
                                        </p:tgtEl>
                                        <p:attrNameLst>
                                          <p:attrName>style.visibility</p:attrName>
                                        </p:attrNameLst>
                                      </p:cBhvr>
                                      <p:to>
                                        <p:strVal val="visible"/>
                                      </p:to>
                                    </p:set>
                                    <p:animEffect transition="in" filter="wipe(left)">
                                      <p:cBhvr>
                                        <p:cTn id="25" dur="500"/>
                                        <p:tgtEl>
                                          <p:spTgt spid="39"/>
                                        </p:tgtEl>
                                      </p:cBhvr>
                                    </p:animEffect>
                                  </p:childTnLst>
                                </p:cTn>
                              </p:par>
                            </p:childTnLst>
                          </p:cTn>
                        </p:par>
                        <p:par>
                          <p:cTn id="26" fill="hold">
                            <p:stCondLst>
                              <p:cond delay="500"/>
                            </p:stCondLst>
                            <p:childTnLst>
                              <p:par>
                                <p:cTn id="27" presetID="1" presetClass="entr" presetSubtype="0" fill="hold" nodeType="afterEffect">
                                  <p:stCondLst>
                                    <p:cond delay="0"/>
                                  </p:stCondLst>
                                  <p:childTnLst>
                                    <p:set>
                                      <p:cBhvr>
                                        <p:cTn id="28" dur="1" fill="hold">
                                          <p:stCondLst>
                                            <p:cond delay="0"/>
                                          </p:stCondLst>
                                        </p:cTn>
                                        <p:tgtEl>
                                          <p:spTgt spid="1032"/>
                                        </p:tgtEl>
                                        <p:attrNameLst>
                                          <p:attrName>style.visibility</p:attrName>
                                        </p:attrNameLst>
                                      </p:cBhvr>
                                      <p:to>
                                        <p:strVal val="visible"/>
                                      </p:to>
                                    </p:set>
                                  </p:childTnLst>
                                </p:cTn>
                              </p:par>
                            </p:childTnLst>
                          </p:cTn>
                        </p:par>
                        <p:par>
                          <p:cTn id="29" fill="hold">
                            <p:stCondLst>
                              <p:cond delay="500"/>
                            </p:stCondLst>
                            <p:childTnLst>
                              <p:par>
                                <p:cTn id="30" presetID="1" presetClass="exit" presetSubtype="0" fill="hold" nodeType="afterEffect">
                                  <p:stCondLst>
                                    <p:cond delay="0"/>
                                  </p:stCondLst>
                                  <p:childTnLst>
                                    <p:set>
                                      <p:cBhvr>
                                        <p:cTn id="31" dur="1" fill="hold">
                                          <p:stCondLst>
                                            <p:cond delay="0"/>
                                          </p:stCondLst>
                                        </p:cTn>
                                        <p:tgtEl>
                                          <p:spTgt spid="1028"/>
                                        </p:tgtEl>
                                        <p:attrNameLst>
                                          <p:attrName>style.visibility</p:attrName>
                                        </p:attrNameLst>
                                      </p:cBhvr>
                                      <p:to>
                                        <p:strVal val="hidden"/>
                                      </p:to>
                                    </p:set>
                                  </p:childTnLst>
                                </p:cTn>
                              </p:par>
                              <p:par>
                                <p:cTn id="32" presetID="22" presetClass="entr" presetSubtype="4" fill="hold" nodeType="withEffect">
                                  <p:stCondLst>
                                    <p:cond delay="0"/>
                                  </p:stCondLst>
                                  <p:childTnLst>
                                    <p:set>
                                      <p:cBhvr>
                                        <p:cTn id="33" dur="1" fill="hold">
                                          <p:stCondLst>
                                            <p:cond delay="0"/>
                                          </p:stCondLst>
                                        </p:cTn>
                                        <p:tgtEl>
                                          <p:spTgt spid="1038"/>
                                        </p:tgtEl>
                                        <p:attrNameLst>
                                          <p:attrName>style.visibility</p:attrName>
                                        </p:attrNameLst>
                                      </p:cBhvr>
                                      <p:to>
                                        <p:strVal val="visible"/>
                                      </p:to>
                                    </p:set>
                                    <p:animEffect transition="in" filter="wipe(down)">
                                      <p:cBhvr>
                                        <p:cTn id="34" dur="500"/>
                                        <p:tgtEl>
                                          <p:spTgt spid="1038"/>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3"/>
                                        </p:tgtEl>
                                        <p:attrNameLst>
                                          <p:attrName>style.visibility</p:attrName>
                                        </p:attrNameLst>
                                      </p:cBhvr>
                                      <p:to>
                                        <p:strVal val="visible"/>
                                      </p:to>
                                    </p:set>
                                    <p:animEffect transition="in" filter="wipe(left)">
                                      <p:cBhvr>
                                        <p:cTn id="47" dur="500"/>
                                        <p:tgtEl>
                                          <p:spTgt spid="43"/>
                                        </p:tgtEl>
                                      </p:cBhvr>
                                    </p:animEffect>
                                  </p:childTnLst>
                                </p:cTn>
                              </p:par>
                            </p:childTnLst>
                          </p:cTn>
                        </p:par>
                        <p:par>
                          <p:cTn id="48" fill="hold">
                            <p:stCondLst>
                              <p:cond delay="500"/>
                            </p:stCondLst>
                            <p:childTnLst>
                              <p:par>
                                <p:cTn id="49" presetID="1" presetClass="entr" presetSubtype="0" fill="hold" grpId="0" nodeType="afterEffect">
                                  <p:stCondLst>
                                    <p:cond delay="0"/>
                                  </p:stCondLst>
                                  <p:childTnLst>
                                    <p:set>
                                      <p:cBhvr>
                                        <p:cTn id="50" dur="1" fill="hold">
                                          <p:stCondLst>
                                            <p:cond delay="0"/>
                                          </p:stCondLst>
                                        </p:cTn>
                                        <p:tgtEl>
                                          <p:spTgt spid="44"/>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2"/>
                                        </p:tgtEl>
                                        <p:attrNameLst>
                                          <p:attrName>style.visibility</p:attrName>
                                        </p:attrNameLst>
                                      </p:cBhvr>
                                      <p:to>
                                        <p:strVal val="visible"/>
                                      </p:to>
                                    </p:set>
                                  </p:childTnLst>
                                </p:cTn>
                              </p:par>
                            </p:childTnLst>
                          </p:cTn>
                        </p:par>
                        <p:par>
                          <p:cTn id="53" fill="hold">
                            <p:stCondLst>
                              <p:cond delay="500"/>
                            </p:stCondLst>
                            <p:childTnLst>
                              <p:par>
                                <p:cTn id="54" presetID="1" presetClass="exit" presetSubtype="0" fill="hold" nodeType="afterEffect">
                                  <p:stCondLst>
                                    <p:cond delay="0"/>
                                  </p:stCondLst>
                                  <p:childTnLst>
                                    <p:set>
                                      <p:cBhvr>
                                        <p:cTn id="55" dur="1" fill="hold">
                                          <p:stCondLst>
                                            <p:cond delay="0"/>
                                          </p:stCondLst>
                                        </p:cTn>
                                        <p:tgtEl>
                                          <p:spTgt spid="34"/>
                                        </p:tgtEl>
                                        <p:attrNameLst>
                                          <p:attrName>style.visibility</p:attrName>
                                        </p:attrNameLst>
                                      </p:cBhvr>
                                      <p:to>
                                        <p:strVal val="hidden"/>
                                      </p:to>
                                    </p:set>
                                  </p:childTnLst>
                                </p:cTn>
                              </p:par>
                              <p:par>
                                <p:cTn id="56" presetID="22" presetClass="entr" presetSubtype="4" fill="hold" nodeType="withEffect">
                                  <p:stCondLst>
                                    <p:cond delay="0"/>
                                  </p:stCondLst>
                                  <p:childTnLst>
                                    <p:set>
                                      <p:cBhvr>
                                        <p:cTn id="57" dur="1" fill="hold">
                                          <p:stCondLst>
                                            <p:cond delay="0"/>
                                          </p:stCondLst>
                                        </p:cTn>
                                        <p:tgtEl>
                                          <p:spTgt spid="47"/>
                                        </p:tgtEl>
                                        <p:attrNameLst>
                                          <p:attrName>style.visibility</p:attrName>
                                        </p:attrNameLst>
                                      </p:cBhvr>
                                      <p:to>
                                        <p:strVal val="visible"/>
                                      </p:to>
                                    </p:set>
                                    <p:animEffect transition="in" filter="wipe(down)">
                                      <p:cBhvr>
                                        <p:cTn id="58"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6" grpId="0" animBg="1"/>
      <p:bldP spid="3" grpId="0" animBg="1"/>
      <p:bldP spid="13" grpId="0"/>
      <p:bldP spid="14" grpId="0" animBg="1"/>
      <p:bldP spid="39" grpId="0" animBg="1"/>
      <p:bldP spid="42" grpId="0" animBg="1"/>
      <p:bldP spid="43" grpId="0" animBg="1"/>
      <p:bldP spid="4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grpSp>
        <p:nvGrpSpPr>
          <p:cNvPr id="10" name="Group 9"/>
          <p:cNvGrpSpPr/>
          <p:nvPr/>
        </p:nvGrpSpPr>
        <p:grpSpPr>
          <a:xfrm>
            <a:off x="137652" y="2195052"/>
            <a:ext cx="4297680" cy="1107996"/>
            <a:chOff x="152400" y="4926552"/>
            <a:chExt cx="4297680" cy="1107996"/>
          </a:xfrm>
        </p:grpSpPr>
        <p:sp>
          <p:nvSpPr>
            <p:cNvPr id="12" name="Rounded Rectangle 11"/>
            <p:cNvSpPr/>
            <p:nvPr/>
          </p:nvSpPr>
          <p:spPr>
            <a:xfrm>
              <a:off x="1660595" y="5333651"/>
              <a:ext cx="1468922"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52400" y="4926552"/>
              <a:ext cx="4297680" cy="1107996"/>
            </a:xfrm>
            <a:prstGeom prst="rect">
              <a:avLst/>
            </a:prstGeom>
          </p:spPr>
          <p:txBody>
            <a:bodyPr>
              <a:spAutoFit/>
            </a:bodyPr>
            <a:lstStyle/>
            <a:p>
              <a:r>
                <a:rPr lang="en-US" sz="2200" dirty="0">
                  <a:latin typeface="Palatino Linotype" panose="02040502050505030304" pitchFamily="18" charset="0"/>
                </a:rPr>
                <a:t>“Truly, truly, I say to you, unless one is born from above he cannot see the kingdom of God.”</a:t>
              </a:r>
            </a:p>
          </p:txBody>
        </p:sp>
      </p:grpSp>
      <p:sp>
        <p:nvSpPr>
          <p:cNvPr id="11" name="Oval 10"/>
          <p:cNvSpPr/>
          <p:nvPr/>
        </p:nvSpPr>
        <p:spPr>
          <a:xfrm>
            <a:off x="29496" y="395748"/>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1</a:t>
            </a:r>
            <a:endParaRPr lang="en-US" b="1" dirty="0">
              <a:latin typeface="Palatino Linotype" panose="02040502050505030304" pitchFamily="18" charset="0"/>
            </a:endParaRPr>
          </a:p>
        </p:txBody>
      </p:sp>
      <p:sp>
        <p:nvSpPr>
          <p:cNvPr id="16" name="Oval 15"/>
          <p:cNvSpPr/>
          <p:nvPr/>
        </p:nvSpPr>
        <p:spPr>
          <a:xfrm>
            <a:off x="18148" y="2207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2</a:t>
            </a:r>
            <a:endParaRPr lang="en-US" b="1" dirty="0">
              <a:latin typeface="Palatino Linotype" panose="02040502050505030304" pitchFamily="18" charset="0"/>
            </a:endParaRPr>
          </a:p>
        </p:txBody>
      </p:sp>
      <p:sp>
        <p:nvSpPr>
          <p:cNvPr id="17" name="Oval 16"/>
          <p:cNvSpPr/>
          <p:nvPr/>
        </p:nvSpPr>
        <p:spPr>
          <a:xfrm>
            <a:off x="14748" y="3350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sp>
        <p:nvSpPr>
          <p:cNvPr id="18" name="Rectangle 17"/>
          <p:cNvSpPr/>
          <p:nvPr/>
        </p:nvSpPr>
        <p:spPr>
          <a:xfrm>
            <a:off x="137652" y="3718679"/>
            <a:ext cx="4297680" cy="1785104"/>
          </a:xfrm>
          <a:prstGeom prst="rect">
            <a:avLst/>
          </a:prstGeom>
        </p:spPr>
        <p:txBody>
          <a:bodyPr>
            <a:spAutoFit/>
          </a:bodyPr>
          <a:lstStyle/>
          <a:p>
            <a:r>
              <a:rPr lang="en-US" sz="2200" dirty="0">
                <a:latin typeface="Palatino Linotype" panose="02040502050505030304" pitchFamily="18" charset="0"/>
              </a:rPr>
              <a:t> </a:t>
            </a:r>
            <a:r>
              <a:rPr lang="en-US" sz="2200" b="1" baseline="30000" dirty="0">
                <a:latin typeface="Palatino Linotype" panose="02040502050505030304" pitchFamily="18" charset="0"/>
              </a:rPr>
              <a:t>14 </a:t>
            </a:r>
            <a:r>
              <a:rPr lang="en-US" sz="2200" dirty="0">
                <a:latin typeface="Palatino Linotype" panose="02040502050505030304" pitchFamily="18" charset="0"/>
              </a:rPr>
              <a:t>As Moses lifted up the serpent in the wilderness, even so must the Son of Man be lifted up;</a:t>
            </a:r>
            <a:r>
              <a:rPr lang="en-US" sz="2200" b="1" baseline="30000" dirty="0">
                <a:latin typeface="Palatino Linotype" panose="02040502050505030304" pitchFamily="18" charset="0"/>
              </a:rPr>
              <a:t>15 </a:t>
            </a:r>
            <a:r>
              <a:rPr lang="en-US" sz="2200" dirty="0">
                <a:latin typeface="Palatino Linotype" panose="02040502050505030304" pitchFamily="18" charset="0"/>
              </a:rPr>
              <a:t>so that whoever believes will in Him have eternal life.</a:t>
            </a:r>
            <a:endParaRPr lang="en-US" sz="2200" dirty="0"/>
          </a:p>
        </p:txBody>
      </p:sp>
      <p:sp>
        <p:nvSpPr>
          <p:cNvPr id="19" name="Rectangle 18"/>
          <p:cNvSpPr/>
          <p:nvPr/>
        </p:nvSpPr>
        <p:spPr>
          <a:xfrm>
            <a:off x="4648200" y="3397044"/>
            <a:ext cx="4297680" cy="2123658"/>
          </a:xfrm>
          <a:prstGeom prst="rect">
            <a:avLst/>
          </a:prstGeom>
        </p:spPr>
        <p:txBody>
          <a:bodyPr>
            <a:spAutoFit/>
          </a:bodyPr>
          <a:lstStyle/>
          <a:p>
            <a:r>
              <a:rPr lang="es-ES" sz="2200" dirty="0">
                <a:latin typeface="Palatino Linotype" panose="02040502050505030304" pitchFamily="18" charset="0"/>
              </a:rPr>
              <a:t> </a:t>
            </a:r>
            <a:r>
              <a:rPr lang="es-ES" sz="2200" b="1" baseline="30000" dirty="0">
                <a:latin typeface="Palatino Linotype" panose="02040502050505030304" pitchFamily="18" charset="0"/>
              </a:rPr>
              <a:t>14 </a:t>
            </a:r>
            <a:r>
              <a:rPr lang="es-ES" sz="2200" dirty="0">
                <a:latin typeface="Palatino Linotype" panose="02040502050505030304" pitchFamily="18" charset="0"/>
              </a:rPr>
              <a:t>Y como Moisés levantó la serpiente en el desierto, así es necesario que el Hijo del hombre sea levantado, </a:t>
            </a:r>
            <a:r>
              <a:rPr lang="es-ES" sz="2200" b="1" baseline="30000" dirty="0">
                <a:latin typeface="Palatino Linotype" panose="02040502050505030304" pitchFamily="18" charset="0"/>
              </a:rPr>
              <a:t>15 </a:t>
            </a:r>
            <a:r>
              <a:rPr lang="es-ES" sz="2200" dirty="0">
                <a:latin typeface="Palatino Linotype" panose="02040502050505030304" pitchFamily="18" charset="0"/>
              </a:rPr>
              <a:t>para que todo aquel que en él cree no se pierda, sino que tenga vida eterna. </a:t>
            </a:r>
            <a:endParaRPr lang="en-US" sz="2200" dirty="0"/>
          </a:p>
        </p:txBody>
      </p:sp>
      <p:sp>
        <p:nvSpPr>
          <p:cNvPr id="20" name="Oval 19"/>
          <p:cNvSpPr/>
          <p:nvPr/>
        </p:nvSpPr>
        <p:spPr>
          <a:xfrm>
            <a:off x="4575400" y="3352800"/>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sp>
        <p:nvSpPr>
          <p:cNvPr id="21" name="TextBox 20"/>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22" name="TextBox 21"/>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grpSp>
        <p:nvGrpSpPr>
          <p:cNvPr id="23" name="Group 22"/>
          <p:cNvGrpSpPr/>
          <p:nvPr/>
        </p:nvGrpSpPr>
        <p:grpSpPr>
          <a:xfrm>
            <a:off x="4648200" y="2195052"/>
            <a:ext cx="4434840" cy="1107996"/>
            <a:chOff x="4648200" y="4953000"/>
            <a:chExt cx="4434840" cy="1107996"/>
          </a:xfrm>
        </p:grpSpPr>
        <p:sp>
          <p:nvSpPr>
            <p:cNvPr id="24" name="Rounded Rectangle 23"/>
            <p:cNvSpPr/>
            <p:nvPr/>
          </p:nvSpPr>
          <p:spPr>
            <a:xfrm>
              <a:off x="6256877" y="5334000"/>
              <a:ext cx="1103623"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4648200" y="4953000"/>
              <a:ext cx="4434840" cy="1107996"/>
            </a:xfrm>
            <a:prstGeom prst="rect">
              <a:avLst/>
            </a:prstGeom>
          </p:spPr>
          <p:txBody>
            <a:bodyPr wrap="square" rIns="0">
              <a:spAutoFit/>
            </a:bodyPr>
            <a:lstStyle/>
            <a:p>
              <a:r>
                <a:rPr lang="es-ES" sz="2200" dirty="0">
                  <a:latin typeface="Palatino Linotype" panose="02040502050505030304" pitchFamily="18" charset="0"/>
                </a:rPr>
                <a:t>—De cierto, de cierto te digo que el que no nace de arriba no puede ver el reino de Dios.</a:t>
              </a:r>
            </a:p>
          </p:txBody>
        </p:sp>
      </p:grpSp>
      <p:sp>
        <p:nvSpPr>
          <p:cNvPr id="26" name="Oval 25"/>
          <p:cNvSpPr/>
          <p:nvPr/>
        </p:nvSpPr>
        <p:spPr>
          <a:xfrm>
            <a:off x="4578800" y="2207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2</a:t>
            </a:r>
            <a:endParaRPr lang="en-US" b="1" dirty="0">
              <a:latin typeface="Palatino Linotype" panose="02040502050505030304" pitchFamily="18" charset="0"/>
            </a:endParaRPr>
          </a:p>
        </p:txBody>
      </p:sp>
      <p:sp>
        <p:nvSpPr>
          <p:cNvPr id="27" name="Oval 26"/>
          <p:cNvSpPr/>
          <p:nvPr/>
        </p:nvSpPr>
        <p:spPr>
          <a:xfrm>
            <a:off x="4575400" y="3350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sp>
        <p:nvSpPr>
          <p:cNvPr id="46" name="Oval 45"/>
          <p:cNvSpPr/>
          <p:nvPr/>
        </p:nvSpPr>
        <p:spPr>
          <a:xfrm>
            <a:off x="4590148" y="395748"/>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1</a:t>
            </a:r>
            <a:endParaRPr lang="en-US" b="1" dirty="0">
              <a:latin typeface="Palatino Linotype" panose="02040502050505030304" pitchFamily="18" charset="0"/>
            </a:endParaRPr>
          </a:p>
        </p:txBody>
      </p:sp>
    </p:spTree>
    <p:extLst>
      <p:ext uri="{BB962C8B-B14F-4D97-AF65-F5344CB8AC3E}">
        <p14:creationId xmlns:p14="http://schemas.microsoft.com/office/powerpoint/2010/main" val="31066461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grpSp>
        <p:nvGrpSpPr>
          <p:cNvPr id="10" name="Group 9"/>
          <p:cNvGrpSpPr/>
          <p:nvPr/>
        </p:nvGrpSpPr>
        <p:grpSpPr>
          <a:xfrm>
            <a:off x="137652" y="2195052"/>
            <a:ext cx="4297680" cy="1107996"/>
            <a:chOff x="152400" y="4926552"/>
            <a:chExt cx="4297680" cy="1107996"/>
          </a:xfrm>
        </p:grpSpPr>
        <p:sp>
          <p:nvSpPr>
            <p:cNvPr id="12" name="Rounded Rectangle 11"/>
            <p:cNvSpPr/>
            <p:nvPr/>
          </p:nvSpPr>
          <p:spPr>
            <a:xfrm>
              <a:off x="1660595" y="5333651"/>
              <a:ext cx="1468922"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52400" y="4926552"/>
              <a:ext cx="4297680" cy="1107996"/>
            </a:xfrm>
            <a:prstGeom prst="rect">
              <a:avLst/>
            </a:prstGeom>
          </p:spPr>
          <p:txBody>
            <a:bodyPr>
              <a:spAutoFit/>
            </a:bodyPr>
            <a:lstStyle/>
            <a:p>
              <a:r>
                <a:rPr lang="en-US" sz="2200" dirty="0">
                  <a:latin typeface="Palatino Linotype" panose="02040502050505030304" pitchFamily="18" charset="0"/>
                </a:rPr>
                <a:t>“Truly, truly, I say to you, unless one is born from above he cannot see the kingdom of God.”</a:t>
              </a:r>
            </a:p>
          </p:txBody>
        </p:sp>
      </p:grpSp>
      <p:sp>
        <p:nvSpPr>
          <p:cNvPr id="11" name="Oval 10"/>
          <p:cNvSpPr/>
          <p:nvPr/>
        </p:nvSpPr>
        <p:spPr>
          <a:xfrm>
            <a:off x="29496" y="395748"/>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1</a:t>
            </a:r>
            <a:endParaRPr lang="en-US" b="1" dirty="0">
              <a:latin typeface="Palatino Linotype" panose="02040502050505030304" pitchFamily="18" charset="0"/>
            </a:endParaRPr>
          </a:p>
        </p:txBody>
      </p:sp>
      <p:sp>
        <p:nvSpPr>
          <p:cNvPr id="16" name="Oval 15"/>
          <p:cNvSpPr/>
          <p:nvPr/>
        </p:nvSpPr>
        <p:spPr>
          <a:xfrm>
            <a:off x="18148" y="2207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2</a:t>
            </a:r>
            <a:endParaRPr lang="en-US" b="1" dirty="0">
              <a:latin typeface="Palatino Linotype" panose="02040502050505030304" pitchFamily="18" charset="0"/>
            </a:endParaRPr>
          </a:p>
        </p:txBody>
      </p:sp>
      <p:sp>
        <p:nvSpPr>
          <p:cNvPr id="17" name="Oval 16"/>
          <p:cNvSpPr/>
          <p:nvPr/>
        </p:nvSpPr>
        <p:spPr>
          <a:xfrm>
            <a:off x="14748" y="3350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sp>
        <p:nvSpPr>
          <p:cNvPr id="18" name="Rectangle 17"/>
          <p:cNvSpPr/>
          <p:nvPr/>
        </p:nvSpPr>
        <p:spPr>
          <a:xfrm>
            <a:off x="137652" y="3718679"/>
            <a:ext cx="4297680" cy="3139321"/>
          </a:xfrm>
          <a:prstGeom prst="rect">
            <a:avLst/>
          </a:prstGeom>
        </p:spPr>
        <p:txBody>
          <a:bodyPr>
            <a:spAutoFit/>
          </a:bodyPr>
          <a:lstStyle/>
          <a:p>
            <a:r>
              <a:rPr lang="en-US" sz="2200" dirty="0">
                <a:latin typeface="Palatino Linotype" panose="02040502050505030304" pitchFamily="18" charset="0"/>
              </a:rPr>
              <a:t> </a:t>
            </a:r>
            <a:r>
              <a:rPr lang="en-US" sz="2200" b="1" baseline="30000" dirty="0">
                <a:latin typeface="Palatino Linotype" panose="02040502050505030304" pitchFamily="18" charset="0"/>
              </a:rPr>
              <a:t>14 </a:t>
            </a:r>
            <a:r>
              <a:rPr lang="en-US" sz="2200" dirty="0">
                <a:latin typeface="Palatino Linotype" panose="02040502050505030304" pitchFamily="18" charset="0"/>
              </a:rPr>
              <a:t>As Moses lifted up the serpent in the wilderness, even so must the Son of Man be lifted up;</a:t>
            </a:r>
            <a:r>
              <a:rPr lang="en-US" sz="2200" b="1" baseline="30000" dirty="0">
                <a:latin typeface="Palatino Linotype" panose="02040502050505030304" pitchFamily="18" charset="0"/>
              </a:rPr>
              <a:t>15 </a:t>
            </a:r>
            <a:r>
              <a:rPr lang="en-US" sz="2200" dirty="0">
                <a:latin typeface="Palatino Linotype" panose="02040502050505030304" pitchFamily="18" charset="0"/>
              </a:rPr>
              <a:t>so that whoever believes will in Him have eternal life. </a:t>
            </a:r>
            <a:r>
              <a:rPr lang="en-US" sz="2200" b="1" baseline="30000" dirty="0">
                <a:latin typeface="Palatino Linotype" panose="02040502050505030304" pitchFamily="18" charset="0"/>
              </a:rPr>
              <a:t>16 </a:t>
            </a:r>
            <a:r>
              <a:rPr lang="en-US" sz="2200" dirty="0">
                <a:latin typeface="Palatino Linotype" panose="02040502050505030304" pitchFamily="18" charset="0"/>
              </a:rPr>
              <a:t>For God so loved the world, that He gave His only begotten Son, that whoever believes in Him shall not perish, but have eternal life.</a:t>
            </a:r>
            <a:endParaRPr lang="en-US" sz="2200" dirty="0"/>
          </a:p>
        </p:txBody>
      </p:sp>
      <p:sp>
        <p:nvSpPr>
          <p:cNvPr id="19" name="Rectangle 18"/>
          <p:cNvSpPr/>
          <p:nvPr/>
        </p:nvSpPr>
        <p:spPr>
          <a:xfrm>
            <a:off x="4648200" y="3394872"/>
            <a:ext cx="4572000" cy="3477876"/>
          </a:xfrm>
          <a:prstGeom prst="rect">
            <a:avLst/>
          </a:prstGeom>
        </p:spPr>
        <p:txBody>
          <a:bodyPr>
            <a:spAutoFit/>
          </a:bodyPr>
          <a:lstStyle/>
          <a:p>
            <a:r>
              <a:rPr lang="es-ES" sz="2200" dirty="0">
                <a:latin typeface="Palatino Linotype" panose="02040502050505030304" pitchFamily="18" charset="0"/>
              </a:rPr>
              <a:t> </a:t>
            </a:r>
            <a:r>
              <a:rPr lang="es-ES" sz="2200" b="1" baseline="30000" dirty="0">
                <a:latin typeface="Palatino Linotype" panose="02040502050505030304" pitchFamily="18" charset="0"/>
              </a:rPr>
              <a:t>14 </a:t>
            </a:r>
            <a:r>
              <a:rPr lang="es-ES" sz="2200" dirty="0">
                <a:latin typeface="Palatino Linotype" panose="02040502050505030304" pitchFamily="18" charset="0"/>
              </a:rPr>
              <a:t>Y como Moisés levantó la serpiente en el desierto, así es necesario que el Hijo del hombre sea levantado, </a:t>
            </a:r>
            <a:r>
              <a:rPr lang="es-ES" sz="2200" b="1" baseline="30000" dirty="0">
                <a:latin typeface="Palatino Linotype" panose="02040502050505030304" pitchFamily="18" charset="0"/>
              </a:rPr>
              <a:t>15 </a:t>
            </a:r>
            <a:r>
              <a:rPr lang="es-ES" sz="2200" dirty="0">
                <a:latin typeface="Palatino Linotype" panose="02040502050505030304" pitchFamily="18" charset="0"/>
              </a:rPr>
              <a:t>para que todo aquel que en él cree no se pierda, sino que tenga vida eterna. </a:t>
            </a:r>
            <a:r>
              <a:rPr lang="es-ES" sz="2200" b="1" baseline="30000" dirty="0">
                <a:latin typeface="Palatino Linotype" panose="02040502050505030304" pitchFamily="18" charset="0"/>
              </a:rPr>
              <a:t>16 </a:t>
            </a:r>
            <a:r>
              <a:rPr lang="es-ES" sz="2200" dirty="0">
                <a:latin typeface="Palatino Linotype" panose="02040502050505030304" pitchFamily="18" charset="0"/>
              </a:rPr>
              <a:t>De tal manera amó Dios al mundo, que ha dado a su Hijo unigénito, para que todo aquel que en él cree no se pierda, sino que tenga vida eterna.</a:t>
            </a:r>
            <a:endParaRPr lang="en-US" sz="2200" dirty="0"/>
          </a:p>
        </p:txBody>
      </p:sp>
      <p:sp>
        <p:nvSpPr>
          <p:cNvPr id="20" name="TextBox 19"/>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21" name="TextBox 20"/>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grpSp>
        <p:nvGrpSpPr>
          <p:cNvPr id="22" name="Group 21"/>
          <p:cNvGrpSpPr/>
          <p:nvPr/>
        </p:nvGrpSpPr>
        <p:grpSpPr>
          <a:xfrm>
            <a:off x="4648200" y="2195052"/>
            <a:ext cx="4434840" cy="1107996"/>
            <a:chOff x="4648200" y="4953000"/>
            <a:chExt cx="4434840" cy="1107996"/>
          </a:xfrm>
        </p:grpSpPr>
        <p:sp>
          <p:nvSpPr>
            <p:cNvPr id="23" name="Rounded Rectangle 22"/>
            <p:cNvSpPr/>
            <p:nvPr/>
          </p:nvSpPr>
          <p:spPr>
            <a:xfrm>
              <a:off x="6256877" y="5334000"/>
              <a:ext cx="1103623"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4648200" y="4953000"/>
              <a:ext cx="4434840" cy="1107996"/>
            </a:xfrm>
            <a:prstGeom prst="rect">
              <a:avLst/>
            </a:prstGeom>
          </p:spPr>
          <p:txBody>
            <a:bodyPr wrap="square" rIns="0">
              <a:spAutoFit/>
            </a:bodyPr>
            <a:lstStyle/>
            <a:p>
              <a:r>
                <a:rPr lang="es-ES" sz="2200" dirty="0">
                  <a:latin typeface="Palatino Linotype" panose="02040502050505030304" pitchFamily="18" charset="0"/>
                </a:rPr>
                <a:t>—De cierto, de cierto te digo que el que no nace de arriba no puede ver el reino de Dios.</a:t>
              </a:r>
            </a:p>
          </p:txBody>
        </p:sp>
      </p:grpSp>
      <p:sp>
        <p:nvSpPr>
          <p:cNvPr id="25" name="Oval 24"/>
          <p:cNvSpPr/>
          <p:nvPr/>
        </p:nvSpPr>
        <p:spPr>
          <a:xfrm>
            <a:off x="4578800" y="2207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2</a:t>
            </a:r>
            <a:endParaRPr lang="en-US" b="1" dirty="0">
              <a:latin typeface="Palatino Linotype" panose="02040502050505030304" pitchFamily="18" charset="0"/>
            </a:endParaRPr>
          </a:p>
        </p:txBody>
      </p:sp>
      <p:sp>
        <p:nvSpPr>
          <p:cNvPr id="26" name="Oval 25"/>
          <p:cNvSpPr/>
          <p:nvPr/>
        </p:nvSpPr>
        <p:spPr>
          <a:xfrm>
            <a:off x="4575400" y="3350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sp>
        <p:nvSpPr>
          <p:cNvPr id="27" name="Oval 26"/>
          <p:cNvSpPr/>
          <p:nvPr/>
        </p:nvSpPr>
        <p:spPr>
          <a:xfrm>
            <a:off x="4590148" y="395748"/>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1</a:t>
            </a:r>
            <a:endParaRPr lang="en-US" b="1" dirty="0">
              <a:latin typeface="Palatino Linotype" panose="02040502050505030304" pitchFamily="18" charset="0"/>
            </a:endParaRPr>
          </a:p>
        </p:txBody>
      </p:sp>
    </p:spTree>
    <p:extLst>
      <p:ext uri="{BB962C8B-B14F-4D97-AF65-F5344CB8AC3E}">
        <p14:creationId xmlns:p14="http://schemas.microsoft.com/office/powerpoint/2010/main" val="23135292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grpSp>
        <p:nvGrpSpPr>
          <p:cNvPr id="10" name="Group 9"/>
          <p:cNvGrpSpPr/>
          <p:nvPr/>
        </p:nvGrpSpPr>
        <p:grpSpPr>
          <a:xfrm>
            <a:off x="137652" y="2195052"/>
            <a:ext cx="4297680" cy="1107996"/>
            <a:chOff x="152400" y="4926552"/>
            <a:chExt cx="4297680" cy="1107996"/>
          </a:xfrm>
        </p:grpSpPr>
        <p:sp>
          <p:nvSpPr>
            <p:cNvPr id="12" name="Rounded Rectangle 11"/>
            <p:cNvSpPr/>
            <p:nvPr/>
          </p:nvSpPr>
          <p:spPr>
            <a:xfrm>
              <a:off x="1660595" y="5333651"/>
              <a:ext cx="1468922"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52400" y="4926552"/>
              <a:ext cx="4297680" cy="1107996"/>
            </a:xfrm>
            <a:prstGeom prst="rect">
              <a:avLst/>
            </a:prstGeom>
          </p:spPr>
          <p:txBody>
            <a:bodyPr>
              <a:spAutoFit/>
            </a:bodyPr>
            <a:lstStyle/>
            <a:p>
              <a:r>
                <a:rPr lang="en-US" sz="2200" dirty="0">
                  <a:latin typeface="Palatino Linotype" panose="02040502050505030304" pitchFamily="18" charset="0"/>
                </a:rPr>
                <a:t>“Truly, truly, I say to you, unless one is born from above he cannot see the kingdom of God.”</a:t>
              </a:r>
            </a:p>
          </p:txBody>
        </p:sp>
      </p:grpSp>
      <p:sp>
        <p:nvSpPr>
          <p:cNvPr id="11" name="Oval 10"/>
          <p:cNvSpPr/>
          <p:nvPr/>
        </p:nvSpPr>
        <p:spPr>
          <a:xfrm>
            <a:off x="29496" y="395748"/>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1</a:t>
            </a:r>
            <a:endParaRPr lang="en-US" b="1" dirty="0">
              <a:latin typeface="Palatino Linotype" panose="02040502050505030304" pitchFamily="18" charset="0"/>
            </a:endParaRPr>
          </a:p>
        </p:txBody>
      </p:sp>
      <p:sp>
        <p:nvSpPr>
          <p:cNvPr id="16" name="Oval 15"/>
          <p:cNvSpPr/>
          <p:nvPr/>
        </p:nvSpPr>
        <p:spPr>
          <a:xfrm>
            <a:off x="18148" y="2207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2</a:t>
            </a:r>
            <a:endParaRPr lang="en-US" b="1" dirty="0">
              <a:latin typeface="Palatino Linotype" panose="02040502050505030304" pitchFamily="18" charset="0"/>
            </a:endParaRPr>
          </a:p>
        </p:txBody>
      </p:sp>
      <p:sp>
        <p:nvSpPr>
          <p:cNvPr id="17" name="Oval 16"/>
          <p:cNvSpPr/>
          <p:nvPr/>
        </p:nvSpPr>
        <p:spPr>
          <a:xfrm>
            <a:off x="14748" y="3350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sp>
        <p:nvSpPr>
          <p:cNvPr id="18" name="Rectangle 17"/>
          <p:cNvSpPr/>
          <p:nvPr/>
        </p:nvSpPr>
        <p:spPr>
          <a:xfrm>
            <a:off x="137652" y="3718679"/>
            <a:ext cx="4297680" cy="3139321"/>
          </a:xfrm>
          <a:prstGeom prst="rect">
            <a:avLst/>
          </a:prstGeom>
        </p:spPr>
        <p:txBody>
          <a:bodyPr>
            <a:spAutoFit/>
          </a:bodyPr>
          <a:lstStyle/>
          <a:p>
            <a:r>
              <a:rPr lang="en-US" sz="2200" dirty="0">
                <a:latin typeface="Palatino Linotype" panose="02040502050505030304" pitchFamily="18" charset="0"/>
              </a:rPr>
              <a:t> </a:t>
            </a:r>
            <a:r>
              <a:rPr lang="en-US" sz="2200" b="1" baseline="30000" dirty="0">
                <a:latin typeface="Palatino Linotype" panose="02040502050505030304" pitchFamily="18" charset="0"/>
              </a:rPr>
              <a:t>14 </a:t>
            </a:r>
            <a:r>
              <a:rPr lang="en-US" sz="2200" dirty="0">
                <a:latin typeface="Palatino Linotype" panose="02040502050505030304" pitchFamily="18" charset="0"/>
              </a:rPr>
              <a:t>As Moses lifted up the serpent in the wilderness, </a:t>
            </a:r>
            <a:r>
              <a:rPr lang="en-US" sz="2200" u="sng" dirty="0">
                <a:latin typeface="Palatino Linotype" panose="02040502050505030304" pitchFamily="18" charset="0"/>
              </a:rPr>
              <a:t>even so must the Son of Man be lifted up</a:t>
            </a:r>
            <a:r>
              <a:rPr lang="en-US" sz="2200" dirty="0">
                <a:latin typeface="Palatino Linotype" panose="02040502050505030304" pitchFamily="18" charset="0"/>
              </a:rPr>
              <a:t>;</a:t>
            </a:r>
            <a:r>
              <a:rPr lang="en-US" sz="2200" b="1" baseline="30000" dirty="0">
                <a:latin typeface="Palatino Linotype" panose="02040502050505030304" pitchFamily="18" charset="0"/>
              </a:rPr>
              <a:t>15 </a:t>
            </a:r>
            <a:r>
              <a:rPr lang="en-US" sz="2200" dirty="0">
                <a:latin typeface="Palatino Linotype" panose="02040502050505030304" pitchFamily="18" charset="0"/>
              </a:rPr>
              <a:t>so that whoever believes will in Him have eternal life. </a:t>
            </a:r>
            <a:r>
              <a:rPr lang="en-US" sz="2200" b="1" baseline="30000" dirty="0">
                <a:latin typeface="Palatino Linotype" panose="02040502050505030304" pitchFamily="18" charset="0"/>
              </a:rPr>
              <a:t>16 </a:t>
            </a:r>
            <a:r>
              <a:rPr lang="en-US" sz="2200" dirty="0">
                <a:latin typeface="Palatino Linotype" panose="02040502050505030304" pitchFamily="18" charset="0"/>
              </a:rPr>
              <a:t>For God so loved the world, that </a:t>
            </a:r>
            <a:r>
              <a:rPr lang="en-US" sz="2200" u="sng" dirty="0">
                <a:latin typeface="Palatino Linotype" panose="02040502050505030304" pitchFamily="18" charset="0"/>
              </a:rPr>
              <a:t>He gave His only begotten Son</a:t>
            </a:r>
            <a:r>
              <a:rPr lang="en-US" sz="2200" dirty="0">
                <a:latin typeface="Palatino Linotype" panose="02040502050505030304" pitchFamily="18" charset="0"/>
              </a:rPr>
              <a:t>, that whoever believes in Him shall not perish, but have eternal life.</a:t>
            </a:r>
            <a:endParaRPr lang="en-US" sz="2200" dirty="0"/>
          </a:p>
        </p:txBody>
      </p:sp>
      <p:cxnSp>
        <p:nvCxnSpPr>
          <p:cNvPr id="3" name="Straight Arrow Connector 2"/>
          <p:cNvCxnSpPr>
            <a:stCxn id="18" idx="1"/>
          </p:cNvCxnSpPr>
          <p:nvPr/>
        </p:nvCxnSpPr>
        <p:spPr>
          <a:xfrm flipV="1">
            <a:off x="137652" y="4724400"/>
            <a:ext cx="1995948" cy="563940"/>
          </a:xfrm>
          <a:prstGeom prst="straightConnector1">
            <a:avLst/>
          </a:prstGeom>
          <a:ln w="28575">
            <a:solidFill>
              <a:srgbClr val="00206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8" idx="1"/>
          </p:cNvCxnSpPr>
          <p:nvPr/>
        </p:nvCxnSpPr>
        <p:spPr>
          <a:xfrm>
            <a:off x="137652" y="5288340"/>
            <a:ext cx="3215148" cy="350460"/>
          </a:xfrm>
          <a:prstGeom prst="straightConnector1">
            <a:avLst/>
          </a:prstGeom>
          <a:ln w="28575">
            <a:solidFill>
              <a:srgbClr val="002060"/>
            </a:solidFill>
            <a:tailEnd type="triangle" w="lg" len="lg"/>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4648200" y="3394872"/>
            <a:ext cx="4572000" cy="3477876"/>
          </a:xfrm>
          <a:prstGeom prst="rect">
            <a:avLst/>
          </a:prstGeom>
        </p:spPr>
        <p:txBody>
          <a:bodyPr>
            <a:spAutoFit/>
          </a:bodyPr>
          <a:lstStyle/>
          <a:p>
            <a:r>
              <a:rPr lang="es-ES" sz="2200" dirty="0">
                <a:latin typeface="Palatino Linotype" panose="02040502050505030304" pitchFamily="18" charset="0"/>
              </a:rPr>
              <a:t> </a:t>
            </a:r>
            <a:r>
              <a:rPr lang="es-ES" sz="2200" b="1" baseline="30000" dirty="0">
                <a:latin typeface="Palatino Linotype" panose="02040502050505030304" pitchFamily="18" charset="0"/>
              </a:rPr>
              <a:t>14 </a:t>
            </a:r>
            <a:r>
              <a:rPr lang="es-ES" sz="2200" dirty="0">
                <a:latin typeface="Palatino Linotype" panose="02040502050505030304" pitchFamily="18" charset="0"/>
              </a:rPr>
              <a:t>Y como Moisés levantó la serpiente en el desierto, </a:t>
            </a:r>
            <a:r>
              <a:rPr lang="es-ES" sz="2200" u="sng" dirty="0">
                <a:latin typeface="Palatino Linotype" panose="02040502050505030304" pitchFamily="18" charset="0"/>
              </a:rPr>
              <a:t>así es necesario que el Hijo del hombre sea levantado</a:t>
            </a:r>
            <a:r>
              <a:rPr lang="es-ES" sz="2200" dirty="0">
                <a:latin typeface="Palatino Linotype" panose="02040502050505030304" pitchFamily="18" charset="0"/>
              </a:rPr>
              <a:t>, </a:t>
            </a:r>
            <a:r>
              <a:rPr lang="es-ES" sz="2200" b="1" baseline="30000" dirty="0">
                <a:latin typeface="Palatino Linotype" panose="02040502050505030304" pitchFamily="18" charset="0"/>
              </a:rPr>
              <a:t>15 </a:t>
            </a:r>
            <a:r>
              <a:rPr lang="es-ES" sz="2200" dirty="0">
                <a:latin typeface="Palatino Linotype" panose="02040502050505030304" pitchFamily="18" charset="0"/>
              </a:rPr>
              <a:t>para que todo aquel que en él cree no se pierda, sino que tenga vida eterna. </a:t>
            </a:r>
            <a:r>
              <a:rPr lang="es-ES" sz="2200" b="1" baseline="30000" dirty="0">
                <a:latin typeface="Palatino Linotype" panose="02040502050505030304" pitchFamily="18" charset="0"/>
              </a:rPr>
              <a:t>16 </a:t>
            </a:r>
            <a:r>
              <a:rPr lang="es-ES" sz="2200" dirty="0">
                <a:latin typeface="Palatino Linotype" panose="02040502050505030304" pitchFamily="18" charset="0"/>
              </a:rPr>
              <a:t>De tal manera amó Dios al mundo, que </a:t>
            </a:r>
            <a:r>
              <a:rPr lang="es-ES" sz="2200" u="sng" dirty="0">
                <a:latin typeface="Palatino Linotype" panose="02040502050505030304" pitchFamily="18" charset="0"/>
              </a:rPr>
              <a:t>ha dado a su Hijo unigénito</a:t>
            </a:r>
            <a:r>
              <a:rPr lang="es-ES" sz="2200" dirty="0">
                <a:latin typeface="Palatino Linotype" panose="02040502050505030304" pitchFamily="18" charset="0"/>
              </a:rPr>
              <a:t>, para que todo aquel que en él cree no se pierda, sino que tenga vida eterna.</a:t>
            </a:r>
            <a:endParaRPr lang="en-US" sz="2200" dirty="0"/>
          </a:p>
        </p:txBody>
      </p:sp>
      <p:sp>
        <p:nvSpPr>
          <p:cNvPr id="21" name="TextBox 20"/>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22" name="TextBox 21"/>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grpSp>
        <p:nvGrpSpPr>
          <p:cNvPr id="23" name="Group 22"/>
          <p:cNvGrpSpPr/>
          <p:nvPr/>
        </p:nvGrpSpPr>
        <p:grpSpPr>
          <a:xfrm>
            <a:off x="4648200" y="2195052"/>
            <a:ext cx="4434840" cy="1107996"/>
            <a:chOff x="4648200" y="4953000"/>
            <a:chExt cx="4434840" cy="1107996"/>
          </a:xfrm>
        </p:grpSpPr>
        <p:sp>
          <p:nvSpPr>
            <p:cNvPr id="24" name="Rounded Rectangle 23"/>
            <p:cNvSpPr/>
            <p:nvPr/>
          </p:nvSpPr>
          <p:spPr>
            <a:xfrm>
              <a:off x="6256877" y="5334000"/>
              <a:ext cx="1103623"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4648200" y="4953000"/>
              <a:ext cx="4434840" cy="1107996"/>
            </a:xfrm>
            <a:prstGeom prst="rect">
              <a:avLst/>
            </a:prstGeom>
          </p:spPr>
          <p:txBody>
            <a:bodyPr wrap="square" rIns="0">
              <a:spAutoFit/>
            </a:bodyPr>
            <a:lstStyle/>
            <a:p>
              <a:r>
                <a:rPr lang="es-ES" sz="2200" dirty="0">
                  <a:latin typeface="Palatino Linotype" panose="02040502050505030304" pitchFamily="18" charset="0"/>
                </a:rPr>
                <a:t>—De cierto, de cierto te digo que el que no nace de arriba no puede ver el reino de Dios.</a:t>
              </a:r>
            </a:p>
          </p:txBody>
        </p:sp>
      </p:grpSp>
      <p:sp>
        <p:nvSpPr>
          <p:cNvPr id="26" name="Oval 25"/>
          <p:cNvSpPr/>
          <p:nvPr/>
        </p:nvSpPr>
        <p:spPr>
          <a:xfrm>
            <a:off x="4578800" y="2207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2</a:t>
            </a:r>
            <a:endParaRPr lang="en-US" b="1" dirty="0">
              <a:latin typeface="Palatino Linotype" panose="02040502050505030304" pitchFamily="18" charset="0"/>
            </a:endParaRPr>
          </a:p>
        </p:txBody>
      </p:sp>
      <p:sp>
        <p:nvSpPr>
          <p:cNvPr id="27" name="Oval 26"/>
          <p:cNvSpPr/>
          <p:nvPr/>
        </p:nvSpPr>
        <p:spPr>
          <a:xfrm>
            <a:off x="4575400" y="3350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sp>
        <p:nvSpPr>
          <p:cNvPr id="28" name="Oval 27"/>
          <p:cNvSpPr/>
          <p:nvPr/>
        </p:nvSpPr>
        <p:spPr>
          <a:xfrm>
            <a:off x="4590148" y="395748"/>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1</a:t>
            </a:r>
            <a:endParaRPr lang="en-US" b="1" dirty="0">
              <a:latin typeface="Palatino Linotype" panose="02040502050505030304" pitchFamily="18" charset="0"/>
            </a:endParaRPr>
          </a:p>
        </p:txBody>
      </p:sp>
      <p:cxnSp>
        <p:nvCxnSpPr>
          <p:cNvPr id="29" name="Straight Arrow Connector 28"/>
          <p:cNvCxnSpPr/>
          <p:nvPr/>
        </p:nvCxnSpPr>
        <p:spPr>
          <a:xfrm flipV="1">
            <a:off x="4633452" y="4724400"/>
            <a:ext cx="1081548" cy="563940"/>
          </a:xfrm>
          <a:prstGeom prst="straightConnector1">
            <a:avLst/>
          </a:prstGeom>
          <a:ln w="28575">
            <a:solidFill>
              <a:srgbClr val="00206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4633452" y="5288340"/>
            <a:ext cx="1081548" cy="579060"/>
          </a:xfrm>
          <a:prstGeom prst="straightConnector1">
            <a:avLst/>
          </a:prstGeom>
          <a:ln w="28575">
            <a:solidFill>
              <a:srgbClr val="002060"/>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0567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2" presetClass="entr" presetSubtype="8" fill="hold"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wipe(left)">
                                      <p:cBhvr>
                                        <p:cTn id="10" dur="500"/>
                                        <p:tgtEl>
                                          <p:spTgt spid="29"/>
                                        </p:tgtEl>
                                      </p:cBhvr>
                                    </p:animEffect>
                                  </p:childTnLst>
                                </p:cTn>
                              </p:par>
                              <p:par>
                                <p:cTn id="11" presetID="22" presetClass="entr" presetSubtype="8"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wipe(left)">
                                      <p:cBhvr>
                                        <p:cTn id="13" dur="500"/>
                                        <p:tgtEl>
                                          <p:spTgt spid="19"/>
                                        </p:tgtEl>
                                      </p:cBhvr>
                                    </p:animEffect>
                                  </p:childTnLst>
                                </p:cTn>
                              </p:par>
                              <p:par>
                                <p:cTn id="14" presetID="22" presetClass="entr" presetSubtype="8" fill="hold"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wipe(left)">
                                      <p:cBhvr>
                                        <p:cTn id="16"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grpSp>
        <p:nvGrpSpPr>
          <p:cNvPr id="10" name="Group 9"/>
          <p:cNvGrpSpPr/>
          <p:nvPr/>
        </p:nvGrpSpPr>
        <p:grpSpPr>
          <a:xfrm>
            <a:off x="137652" y="2195052"/>
            <a:ext cx="4297680" cy="1107996"/>
            <a:chOff x="152400" y="4926552"/>
            <a:chExt cx="4297680" cy="1107996"/>
          </a:xfrm>
        </p:grpSpPr>
        <p:sp>
          <p:nvSpPr>
            <p:cNvPr id="12" name="Rounded Rectangle 11"/>
            <p:cNvSpPr/>
            <p:nvPr/>
          </p:nvSpPr>
          <p:spPr>
            <a:xfrm>
              <a:off x="1660595" y="5333651"/>
              <a:ext cx="1468922"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52400" y="4926552"/>
              <a:ext cx="4297680" cy="1107996"/>
            </a:xfrm>
            <a:prstGeom prst="rect">
              <a:avLst/>
            </a:prstGeom>
          </p:spPr>
          <p:txBody>
            <a:bodyPr>
              <a:spAutoFit/>
            </a:bodyPr>
            <a:lstStyle/>
            <a:p>
              <a:r>
                <a:rPr lang="en-US" sz="2200" dirty="0">
                  <a:latin typeface="Palatino Linotype" panose="02040502050505030304" pitchFamily="18" charset="0"/>
                </a:rPr>
                <a:t>“Truly, truly, I say to you, unless one is born from above he cannot see the kingdom of God.”</a:t>
              </a:r>
            </a:p>
          </p:txBody>
        </p:sp>
      </p:grpSp>
      <p:sp>
        <p:nvSpPr>
          <p:cNvPr id="11" name="Oval 10"/>
          <p:cNvSpPr/>
          <p:nvPr/>
        </p:nvSpPr>
        <p:spPr>
          <a:xfrm>
            <a:off x="29496" y="395748"/>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1</a:t>
            </a:r>
            <a:endParaRPr lang="en-US" b="1" dirty="0">
              <a:latin typeface="Palatino Linotype" panose="02040502050505030304" pitchFamily="18" charset="0"/>
            </a:endParaRPr>
          </a:p>
        </p:txBody>
      </p:sp>
      <p:sp>
        <p:nvSpPr>
          <p:cNvPr id="16" name="Oval 15"/>
          <p:cNvSpPr/>
          <p:nvPr/>
        </p:nvSpPr>
        <p:spPr>
          <a:xfrm>
            <a:off x="18148" y="2207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2</a:t>
            </a:r>
            <a:endParaRPr lang="en-US" b="1" dirty="0">
              <a:latin typeface="Palatino Linotype" panose="02040502050505030304" pitchFamily="18" charset="0"/>
            </a:endParaRPr>
          </a:p>
        </p:txBody>
      </p:sp>
      <p:sp>
        <p:nvSpPr>
          <p:cNvPr id="17" name="Oval 16"/>
          <p:cNvSpPr/>
          <p:nvPr/>
        </p:nvSpPr>
        <p:spPr>
          <a:xfrm>
            <a:off x="14748" y="3350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sp>
        <p:nvSpPr>
          <p:cNvPr id="18" name="Rectangle 17"/>
          <p:cNvSpPr/>
          <p:nvPr/>
        </p:nvSpPr>
        <p:spPr>
          <a:xfrm>
            <a:off x="137652" y="3718679"/>
            <a:ext cx="4297680" cy="3139321"/>
          </a:xfrm>
          <a:prstGeom prst="rect">
            <a:avLst/>
          </a:prstGeom>
        </p:spPr>
        <p:txBody>
          <a:bodyPr>
            <a:spAutoFit/>
          </a:bodyPr>
          <a:lstStyle/>
          <a:p>
            <a:r>
              <a:rPr lang="en-US" sz="2200" dirty="0">
                <a:latin typeface="Palatino Linotype" panose="02040502050505030304" pitchFamily="18" charset="0"/>
              </a:rPr>
              <a:t> </a:t>
            </a:r>
            <a:r>
              <a:rPr lang="en-US" sz="2200" b="1" baseline="30000" dirty="0">
                <a:latin typeface="Palatino Linotype" panose="02040502050505030304" pitchFamily="18" charset="0"/>
              </a:rPr>
              <a:t>14 </a:t>
            </a:r>
            <a:r>
              <a:rPr lang="en-US" sz="2200" dirty="0">
                <a:latin typeface="Palatino Linotype" panose="02040502050505030304" pitchFamily="18" charset="0"/>
              </a:rPr>
              <a:t>As Moses lifted up the serpent in the wilderness, even so must the Son of Man be lifted up;</a:t>
            </a:r>
            <a:r>
              <a:rPr lang="en-US" sz="2200" b="1" baseline="30000" dirty="0">
                <a:latin typeface="Palatino Linotype" panose="02040502050505030304" pitchFamily="18" charset="0"/>
              </a:rPr>
              <a:t>15 </a:t>
            </a:r>
            <a:r>
              <a:rPr lang="en-US" sz="2200" dirty="0">
                <a:latin typeface="Palatino Linotype" panose="02040502050505030304" pitchFamily="18" charset="0"/>
              </a:rPr>
              <a:t>so that </a:t>
            </a:r>
            <a:r>
              <a:rPr lang="en-US" sz="2200" u="sng" dirty="0">
                <a:latin typeface="Palatino Linotype" panose="02040502050505030304" pitchFamily="18" charset="0"/>
              </a:rPr>
              <a:t>whoever believes</a:t>
            </a:r>
            <a:r>
              <a:rPr lang="en-US" sz="2200" dirty="0">
                <a:latin typeface="Palatino Linotype" panose="02040502050505030304" pitchFamily="18" charset="0"/>
              </a:rPr>
              <a:t> will in Him have eternal life. </a:t>
            </a:r>
            <a:r>
              <a:rPr lang="en-US" sz="2200" b="1" baseline="30000" dirty="0">
                <a:latin typeface="Palatino Linotype" panose="02040502050505030304" pitchFamily="18" charset="0"/>
              </a:rPr>
              <a:t>16 </a:t>
            </a:r>
            <a:r>
              <a:rPr lang="en-US" sz="2200" dirty="0">
                <a:latin typeface="Palatino Linotype" panose="02040502050505030304" pitchFamily="18" charset="0"/>
              </a:rPr>
              <a:t>For God so loved the world, that He gave His only begotten Son, that </a:t>
            </a:r>
            <a:r>
              <a:rPr lang="en-US" sz="2200" u="sng" dirty="0">
                <a:latin typeface="Palatino Linotype" panose="02040502050505030304" pitchFamily="18" charset="0"/>
              </a:rPr>
              <a:t>whoever believes in Him</a:t>
            </a:r>
            <a:r>
              <a:rPr lang="en-US" sz="2200" dirty="0">
                <a:latin typeface="Palatino Linotype" panose="02040502050505030304" pitchFamily="18" charset="0"/>
              </a:rPr>
              <a:t> shall not perish, but have eternal life.</a:t>
            </a:r>
            <a:endParaRPr lang="en-US" sz="2200" dirty="0"/>
          </a:p>
        </p:txBody>
      </p:sp>
      <p:cxnSp>
        <p:nvCxnSpPr>
          <p:cNvPr id="3" name="Straight Arrow Connector 2"/>
          <p:cNvCxnSpPr/>
          <p:nvPr/>
        </p:nvCxnSpPr>
        <p:spPr>
          <a:xfrm flipV="1">
            <a:off x="93406" y="5105400"/>
            <a:ext cx="1843548" cy="502860"/>
          </a:xfrm>
          <a:prstGeom prst="straightConnector1">
            <a:avLst/>
          </a:prstGeom>
          <a:ln w="28575">
            <a:solidFill>
              <a:srgbClr val="00206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137652" y="5608260"/>
            <a:ext cx="1121328" cy="640140"/>
          </a:xfrm>
          <a:prstGeom prst="straightConnector1">
            <a:avLst/>
          </a:prstGeom>
          <a:ln w="28575">
            <a:solidFill>
              <a:srgbClr val="002060"/>
            </a:solidFill>
            <a:tailEnd type="triangle" w="lg" len="lg"/>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4590148" y="395748"/>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1</a:t>
            </a:r>
            <a:endParaRPr lang="en-US" b="1" dirty="0">
              <a:latin typeface="Palatino Linotype" panose="02040502050505030304" pitchFamily="18" charset="0"/>
            </a:endParaRPr>
          </a:p>
        </p:txBody>
      </p:sp>
      <p:sp>
        <p:nvSpPr>
          <p:cNvPr id="21" name="Rectangle 20"/>
          <p:cNvSpPr/>
          <p:nvPr/>
        </p:nvSpPr>
        <p:spPr>
          <a:xfrm>
            <a:off x="4648200" y="3394872"/>
            <a:ext cx="4572000" cy="3477876"/>
          </a:xfrm>
          <a:prstGeom prst="rect">
            <a:avLst/>
          </a:prstGeom>
        </p:spPr>
        <p:txBody>
          <a:bodyPr>
            <a:spAutoFit/>
          </a:bodyPr>
          <a:lstStyle/>
          <a:p>
            <a:r>
              <a:rPr lang="es-ES" sz="2200" dirty="0">
                <a:latin typeface="Palatino Linotype" panose="02040502050505030304" pitchFamily="18" charset="0"/>
              </a:rPr>
              <a:t> </a:t>
            </a:r>
            <a:r>
              <a:rPr lang="es-ES" sz="2200" b="1" baseline="30000" dirty="0">
                <a:latin typeface="Palatino Linotype" panose="02040502050505030304" pitchFamily="18" charset="0"/>
              </a:rPr>
              <a:t>14 </a:t>
            </a:r>
            <a:r>
              <a:rPr lang="es-ES" sz="2200" dirty="0">
                <a:latin typeface="Palatino Linotype" panose="02040502050505030304" pitchFamily="18" charset="0"/>
              </a:rPr>
              <a:t>Y como Moisés levantó la serpiente en el desierto, así es necesario que el Hijo del hombre sea levantado, </a:t>
            </a:r>
            <a:r>
              <a:rPr lang="es-ES" sz="2200" b="1" baseline="30000" dirty="0">
                <a:latin typeface="Palatino Linotype" panose="02040502050505030304" pitchFamily="18" charset="0"/>
              </a:rPr>
              <a:t>15 </a:t>
            </a:r>
            <a:r>
              <a:rPr lang="es-ES" sz="2200" dirty="0">
                <a:latin typeface="Palatino Linotype" panose="02040502050505030304" pitchFamily="18" charset="0"/>
              </a:rPr>
              <a:t>para que </a:t>
            </a:r>
            <a:r>
              <a:rPr lang="es-ES" sz="2200" u="sng" dirty="0">
                <a:latin typeface="Palatino Linotype" panose="02040502050505030304" pitchFamily="18" charset="0"/>
              </a:rPr>
              <a:t>todo aquel que en él cree</a:t>
            </a:r>
            <a:r>
              <a:rPr lang="es-ES" sz="2200" dirty="0">
                <a:latin typeface="Palatino Linotype" panose="02040502050505030304" pitchFamily="18" charset="0"/>
              </a:rPr>
              <a:t> no se pierda, sino que tenga vida eterna. </a:t>
            </a:r>
            <a:r>
              <a:rPr lang="es-ES" sz="2200" b="1" baseline="30000" dirty="0">
                <a:latin typeface="Palatino Linotype" panose="02040502050505030304" pitchFamily="18" charset="0"/>
              </a:rPr>
              <a:t>16 </a:t>
            </a:r>
            <a:r>
              <a:rPr lang="es-ES" sz="2200" dirty="0">
                <a:latin typeface="Palatino Linotype" panose="02040502050505030304" pitchFamily="18" charset="0"/>
              </a:rPr>
              <a:t>De tal manera amó Dios al mundo, que ha dado a su Hijo unigénito, para que </a:t>
            </a:r>
            <a:r>
              <a:rPr lang="es-ES" sz="2200" u="sng" dirty="0">
                <a:latin typeface="Palatino Linotype" panose="02040502050505030304" pitchFamily="18" charset="0"/>
              </a:rPr>
              <a:t>todo aquel que en él cree</a:t>
            </a:r>
            <a:r>
              <a:rPr lang="es-ES" sz="2200" dirty="0">
                <a:latin typeface="Palatino Linotype" panose="02040502050505030304" pitchFamily="18" charset="0"/>
              </a:rPr>
              <a:t> no se pierda, sino que tenga vida eterna.</a:t>
            </a:r>
            <a:endParaRPr lang="en-US" sz="2200" dirty="0"/>
          </a:p>
        </p:txBody>
      </p:sp>
      <p:sp>
        <p:nvSpPr>
          <p:cNvPr id="22" name="TextBox 21"/>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23" name="TextBox 22"/>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grpSp>
        <p:nvGrpSpPr>
          <p:cNvPr id="24" name="Group 23"/>
          <p:cNvGrpSpPr/>
          <p:nvPr/>
        </p:nvGrpSpPr>
        <p:grpSpPr>
          <a:xfrm>
            <a:off x="4648200" y="2195052"/>
            <a:ext cx="4434840" cy="1107996"/>
            <a:chOff x="4648200" y="4953000"/>
            <a:chExt cx="4434840" cy="1107996"/>
          </a:xfrm>
        </p:grpSpPr>
        <p:sp>
          <p:nvSpPr>
            <p:cNvPr id="25" name="Rounded Rectangle 24"/>
            <p:cNvSpPr/>
            <p:nvPr/>
          </p:nvSpPr>
          <p:spPr>
            <a:xfrm>
              <a:off x="6256877" y="5334000"/>
              <a:ext cx="1103623"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4648200" y="4953000"/>
              <a:ext cx="4434840" cy="1107996"/>
            </a:xfrm>
            <a:prstGeom prst="rect">
              <a:avLst/>
            </a:prstGeom>
          </p:spPr>
          <p:txBody>
            <a:bodyPr wrap="square" rIns="0">
              <a:spAutoFit/>
            </a:bodyPr>
            <a:lstStyle/>
            <a:p>
              <a:r>
                <a:rPr lang="es-ES" sz="2200" dirty="0">
                  <a:latin typeface="Palatino Linotype" panose="02040502050505030304" pitchFamily="18" charset="0"/>
                </a:rPr>
                <a:t>—De cierto, de cierto te digo que el que no nace de arriba no puede ver el reino de Dios.</a:t>
              </a:r>
            </a:p>
          </p:txBody>
        </p:sp>
      </p:grpSp>
      <p:sp>
        <p:nvSpPr>
          <p:cNvPr id="27" name="Oval 26"/>
          <p:cNvSpPr/>
          <p:nvPr/>
        </p:nvSpPr>
        <p:spPr>
          <a:xfrm>
            <a:off x="4578800" y="2207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2</a:t>
            </a:r>
            <a:endParaRPr lang="en-US" b="1" dirty="0">
              <a:latin typeface="Palatino Linotype" panose="02040502050505030304" pitchFamily="18" charset="0"/>
            </a:endParaRPr>
          </a:p>
        </p:txBody>
      </p:sp>
      <p:sp>
        <p:nvSpPr>
          <p:cNvPr id="28" name="Oval 27"/>
          <p:cNvSpPr/>
          <p:nvPr/>
        </p:nvSpPr>
        <p:spPr>
          <a:xfrm>
            <a:off x="4575400" y="3350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cxnSp>
        <p:nvCxnSpPr>
          <p:cNvPr id="29" name="Straight Arrow Connector 28"/>
          <p:cNvCxnSpPr/>
          <p:nvPr/>
        </p:nvCxnSpPr>
        <p:spPr>
          <a:xfrm flipV="1">
            <a:off x="4633452" y="5134896"/>
            <a:ext cx="1843548" cy="502860"/>
          </a:xfrm>
          <a:prstGeom prst="straightConnector1">
            <a:avLst/>
          </a:prstGeom>
          <a:ln w="28575">
            <a:solidFill>
              <a:srgbClr val="00206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4677698" y="5637756"/>
            <a:ext cx="1121328" cy="640140"/>
          </a:xfrm>
          <a:prstGeom prst="straightConnector1">
            <a:avLst/>
          </a:prstGeom>
          <a:ln w="28575">
            <a:solidFill>
              <a:srgbClr val="002060"/>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0017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2" presetClass="entr" presetSubtype="8" fill="hold"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wipe(left)">
                                      <p:cBhvr>
                                        <p:cTn id="10" dur="500"/>
                                        <p:tgtEl>
                                          <p:spTgt spid="19"/>
                                        </p:tgtEl>
                                      </p:cBhvr>
                                    </p:animEffect>
                                  </p:childTnLst>
                                </p:cTn>
                              </p:par>
                              <p:par>
                                <p:cTn id="11" presetID="22" presetClass="entr" presetSubtype="8" fill="hold"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wipe(left)">
                                      <p:cBhvr>
                                        <p:cTn id="13" dur="500"/>
                                        <p:tgtEl>
                                          <p:spTgt spid="29"/>
                                        </p:tgtEl>
                                      </p:cBhvr>
                                    </p:animEffect>
                                  </p:childTnLst>
                                </p:cTn>
                              </p:par>
                              <p:par>
                                <p:cTn id="14" presetID="22" presetClass="entr" presetSubtype="8" fill="hold"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wipe(left)">
                                      <p:cBhvr>
                                        <p:cTn id="16"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grpSp>
        <p:nvGrpSpPr>
          <p:cNvPr id="10" name="Group 9"/>
          <p:cNvGrpSpPr/>
          <p:nvPr/>
        </p:nvGrpSpPr>
        <p:grpSpPr>
          <a:xfrm>
            <a:off x="137652" y="2195052"/>
            <a:ext cx="4297680" cy="1107996"/>
            <a:chOff x="152400" y="4926552"/>
            <a:chExt cx="4297680" cy="1107996"/>
          </a:xfrm>
        </p:grpSpPr>
        <p:sp>
          <p:nvSpPr>
            <p:cNvPr id="12" name="Rounded Rectangle 11"/>
            <p:cNvSpPr/>
            <p:nvPr/>
          </p:nvSpPr>
          <p:spPr>
            <a:xfrm>
              <a:off x="1660595" y="5333651"/>
              <a:ext cx="1468922"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52400" y="4926552"/>
              <a:ext cx="4297680" cy="1107996"/>
            </a:xfrm>
            <a:prstGeom prst="rect">
              <a:avLst/>
            </a:prstGeom>
          </p:spPr>
          <p:txBody>
            <a:bodyPr>
              <a:spAutoFit/>
            </a:bodyPr>
            <a:lstStyle/>
            <a:p>
              <a:r>
                <a:rPr lang="en-US" sz="2200" dirty="0">
                  <a:latin typeface="Palatino Linotype" panose="02040502050505030304" pitchFamily="18" charset="0"/>
                </a:rPr>
                <a:t>“Truly, truly, I say to you, unless one is born from above he cannot see the kingdom of God.”</a:t>
              </a:r>
            </a:p>
          </p:txBody>
        </p:sp>
      </p:grpSp>
      <p:sp>
        <p:nvSpPr>
          <p:cNvPr id="11" name="Oval 10"/>
          <p:cNvSpPr/>
          <p:nvPr/>
        </p:nvSpPr>
        <p:spPr>
          <a:xfrm>
            <a:off x="29496" y="395748"/>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1</a:t>
            </a:r>
            <a:endParaRPr lang="en-US" b="1" dirty="0">
              <a:latin typeface="Palatino Linotype" panose="02040502050505030304" pitchFamily="18" charset="0"/>
            </a:endParaRPr>
          </a:p>
        </p:txBody>
      </p:sp>
      <p:sp>
        <p:nvSpPr>
          <p:cNvPr id="16" name="Oval 15"/>
          <p:cNvSpPr/>
          <p:nvPr/>
        </p:nvSpPr>
        <p:spPr>
          <a:xfrm>
            <a:off x="18148" y="2207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2</a:t>
            </a:r>
            <a:endParaRPr lang="en-US" b="1" dirty="0">
              <a:latin typeface="Palatino Linotype" panose="02040502050505030304" pitchFamily="18" charset="0"/>
            </a:endParaRPr>
          </a:p>
        </p:txBody>
      </p:sp>
      <p:sp>
        <p:nvSpPr>
          <p:cNvPr id="17" name="Oval 16"/>
          <p:cNvSpPr/>
          <p:nvPr/>
        </p:nvSpPr>
        <p:spPr>
          <a:xfrm>
            <a:off x="14748" y="3350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sp>
        <p:nvSpPr>
          <p:cNvPr id="18" name="Rectangle 17"/>
          <p:cNvSpPr/>
          <p:nvPr/>
        </p:nvSpPr>
        <p:spPr>
          <a:xfrm>
            <a:off x="137652" y="3718679"/>
            <a:ext cx="4297680" cy="3139321"/>
          </a:xfrm>
          <a:prstGeom prst="rect">
            <a:avLst/>
          </a:prstGeom>
        </p:spPr>
        <p:txBody>
          <a:bodyPr>
            <a:spAutoFit/>
          </a:bodyPr>
          <a:lstStyle/>
          <a:p>
            <a:r>
              <a:rPr lang="en-US" sz="2200" dirty="0">
                <a:latin typeface="Palatino Linotype" panose="02040502050505030304" pitchFamily="18" charset="0"/>
              </a:rPr>
              <a:t> </a:t>
            </a:r>
            <a:r>
              <a:rPr lang="en-US" sz="2200" b="1" baseline="30000" dirty="0">
                <a:latin typeface="Palatino Linotype" panose="02040502050505030304" pitchFamily="18" charset="0"/>
              </a:rPr>
              <a:t>14 </a:t>
            </a:r>
            <a:r>
              <a:rPr lang="en-US" sz="2200" dirty="0">
                <a:latin typeface="Palatino Linotype" panose="02040502050505030304" pitchFamily="18" charset="0"/>
              </a:rPr>
              <a:t>As Moses lifted up the serpent in the wilderness, even so must the Son of Man be lifted up;</a:t>
            </a:r>
            <a:r>
              <a:rPr lang="en-US" sz="2200" b="1" baseline="30000" dirty="0">
                <a:latin typeface="Palatino Linotype" panose="02040502050505030304" pitchFamily="18" charset="0"/>
              </a:rPr>
              <a:t>15 </a:t>
            </a:r>
            <a:r>
              <a:rPr lang="en-US" sz="2200" dirty="0">
                <a:latin typeface="Palatino Linotype" panose="02040502050505030304" pitchFamily="18" charset="0"/>
              </a:rPr>
              <a:t>so that whoever believes will in Him </a:t>
            </a:r>
            <a:r>
              <a:rPr lang="en-US" sz="2200" u="sng" dirty="0">
                <a:latin typeface="Palatino Linotype" panose="02040502050505030304" pitchFamily="18" charset="0"/>
              </a:rPr>
              <a:t>have eternal life</a:t>
            </a:r>
            <a:r>
              <a:rPr lang="en-US" sz="2200" dirty="0">
                <a:latin typeface="Palatino Linotype" panose="02040502050505030304" pitchFamily="18" charset="0"/>
              </a:rPr>
              <a:t>. </a:t>
            </a:r>
            <a:r>
              <a:rPr lang="en-US" sz="2200" b="1" baseline="30000" dirty="0">
                <a:latin typeface="Palatino Linotype" panose="02040502050505030304" pitchFamily="18" charset="0"/>
              </a:rPr>
              <a:t>16 </a:t>
            </a:r>
            <a:r>
              <a:rPr lang="en-US" sz="2200" dirty="0">
                <a:latin typeface="Palatino Linotype" panose="02040502050505030304" pitchFamily="18" charset="0"/>
              </a:rPr>
              <a:t>For God so loved the world, that He gave His only begotten Son, that whoever believes in Him shall not perish, but </a:t>
            </a:r>
            <a:r>
              <a:rPr lang="en-US" sz="2200" u="sng" dirty="0">
                <a:latin typeface="Palatino Linotype" panose="02040502050505030304" pitchFamily="18" charset="0"/>
              </a:rPr>
              <a:t>have eternal life</a:t>
            </a:r>
            <a:r>
              <a:rPr lang="en-US" sz="2200" dirty="0">
                <a:latin typeface="Palatino Linotype" panose="02040502050505030304" pitchFamily="18" charset="0"/>
              </a:rPr>
              <a:t>.</a:t>
            </a:r>
            <a:endParaRPr lang="en-US" sz="2200" dirty="0"/>
          </a:p>
        </p:txBody>
      </p:sp>
      <p:cxnSp>
        <p:nvCxnSpPr>
          <p:cNvPr id="3" name="Straight Arrow Connector 2"/>
          <p:cNvCxnSpPr/>
          <p:nvPr/>
        </p:nvCxnSpPr>
        <p:spPr>
          <a:xfrm flipV="1">
            <a:off x="93406" y="5410200"/>
            <a:ext cx="1843548" cy="502860"/>
          </a:xfrm>
          <a:prstGeom prst="straightConnector1">
            <a:avLst/>
          </a:prstGeom>
          <a:ln w="28575">
            <a:solidFill>
              <a:srgbClr val="00206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137652" y="5913060"/>
            <a:ext cx="2242656" cy="640140"/>
          </a:xfrm>
          <a:prstGeom prst="straightConnector1">
            <a:avLst/>
          </a:prstGeom>
          <a:ln w="28575">
            <a:solidFill>
              <a:srgbClr val="002060"/>
            </a:solidFill>
            <a:tailEnd type="triangle" w="lg" len="lg"/>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4590148" y="395748"/>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1</a:t>
            </a:r>
            <a:endParaRPr lang="en-US" b="1" dirty="0">
              <a:latin typeface="Palatino Linotype" panose="02040502050505030304" pitchFamily="18" charset="0"/>
            </a:endParaRPr>
          </a:p>
        </p:txBody>
      </p:sp>
      <p:sp>
        <p:nvSpPr>
          <p:cNvPr id="21" name="Rectangle 20"/>
          <p:cNvSpPr/>
          <p:nvPr/>
        </p:nvSpPr>
        <p:spPr>
          <a:xfrm>
            <a:off x="4648200" y="3394872"/>
            <a:ext cx="4572000" cy="3477876"/>
          </a:xfrm>
          <a:prstGeom prst="rect">
            <a:avLst/>
          </a:prstGeom>
        </p:spPr>
        <p:txBody>
          <a:bodyPr>
            <a:spAutoFit/>
          </a:bodyPr>
          <a:lstStyle/>
          <a:p>
            <a:r>
              <a:rPr lang="es-ES" sz="2200" dirty="0">
                <a:latin typeface="Palatino Linotype" panose="02040502050505030304" pitchFamily="18" charset="0"/>
              </a:rPr>
              <a:t> </a:t>
            </a:r>
            <a:r>
              <a:rPr lang="es-ES" sz="2200" b="1" baseline="30000" dirty="0">
                <a:latin typeface="Palatino Linotype" panose="02040502050505030304" pitchFamily="18" charset="0"/>
              </a:rPr>
              <a:t>14 </a:t>
            </a:r>
            <a:r>
              <a:rPr lang="es-ES" sz="2200" dirty="0">
                <a:latin typeface="Palatino Linotype" panose="02040502050505030304" pitchFamily="18" charset="0"/>
              </a:rPr>
              <a:t>Y como Moisés levantó la serpiente en el desierto, así es necesario que el Hijo del hombre sea levantado, </a:t>
            </a:r>
            <a:r>
              <a:rPr lang="es-ES" sz="2200" b="1" baseline="30000" dirty="0">
                <a:latin typeface="Palatino Linotype" panose="02040502050505030304" pitchFamily="18" charset="0"/>
              </a:rPr>
              <a:t>15 </a:t>
            </a:r>
            <a:r>
              <a:rPr lang="es-ES" sz="2200" dirty="0">
                <a:latin typeface="Palatino Linotype" panose="02040502050505030304" pitchFamily="18" charset="0"/>
              </a:rPr>
              <a:t>para que todo aquel que en él cree no se pierda, sino que </a:t>
            </a:r>
            <a:r>
              <a:rPr lang="es-ES" sz="2200" u="sng" dirty="0">
                <a:latin typeface="Palatino Linotype" panose="02040502050505030304" pitchFamily="18" charset="0"/>
              </a:rPr>
              <a:t>tenga vida eterna</a:t>
            </a:r>
            <a:r>
              <a:rPr lang="es-ES" sz="2200" dirty="0">
                <a:latin typeface="Palatino Linotype" panose="02040502050505030304" pitchFamily="18" charset="0"/>
              </a:rPr>
              <a:t>. </a:t>
            </a:r>
            <a:r>
              <a:rPr lang="es-ES" sz="2200" b="1" baseline="30000" dirty="0">
                <a:latin typeface="Palatino Linotype" panose="02040502050505030304" pitchFamily="18" charset="0"/>
              </a:rPr>
              <a:t>16 </a:t>
            </a:r>
            <a:r>
              <a:rPr lang="es-ES" sz="2200" dirty="0">
                <a:latin typeface="Palatino Linotype" panose="02040502050505030304" pitchFamily="18" charset="0"/>
              </a:rPr>
              <a:t>De tal manera amó Dios al mundo, que ha dado a su Hijo unigénito, para que todo aquel que en él cree no se pierda, sino que </a:t>
            </a:r>
            <a:r>
              <a:rPr lang="es-ES" sz="2200" u="sng" dirty="0">
                <a:latin typeface="Palatino Linotype" panose="02040502050505030304" pitchFamily="18" charset="0"/>
              </a:rPr>
              <a:t>tenga vida eterna</a:t>
            </a:r>
            <a:r>
              <a:rPr lang="es-ES" sz="2200" dirty="0">
                <a:latin typeface="Palatino Linotype" panose="02040502050505030304" pitchFamily="18" charset="0"/>
              </a:rPr>
              <a:t>.</a:t>
            </a:r>
            <a:endParaRPr lang="en-US" sz="2200" dirty="0"/>
          </a:p>
        </p:txBody>
      </p:sp>
      <p:sp>
        <p:nvSpPr>
          <p:cNvPr id="22" name="TextBox 21"/>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23" name="TextBox 22"/>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grpSp>
        <p:nvGrpSpPr>
          <p:cNvPr id="24" name="Group 23"/>
          <p:cNvGrpSpPr/>
          <p:nvPr/>
        </p:nvGrpSpPr>
        <p:grpSpPr>
          <a:xfrm>
            <a:off x="4648200" y="2195052"/>
            <a:ext cx="4434840" cy="1107996"/>
            <a:chOff x="4648200" y="4953000"/>
            <a:chExt cx="4434840" cy="1107996"/>
          </a:xfrm>
        </p:grpSpPr>
        <p:sp>
          <p:nvSpPr>
            <p:cNvPr id="25" name="Rounded Rectangle 24"/>
            <p:cNvSpPr/>
            <p:nvPr/>
          </p:nvSpPr>
          <p:spPr>
            <a:xfrm>
              <a:off x="6256877" y="5334000"/>
              <a:ext cx="1103623"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4648200" y="4953000"/>
              <a:ext cx="4434840" cy="1107996"/>
            </a:xfrm>
            <a:prstGeom prst="rect">
              <a:avLst/>
            </a:prstGeom>
          </p:spPr>
          <p:txBody>
            <a:bodyPr wrap="square" rIns="0">
              <a:spAutoFit/>
            </a:bodyPr>
            <a:lstStyle/>
            <a:p>
              <a:r>
                <a:rPr lang="es-ES" sz="2200" dirty="0">
                  <a:latin typeface="Palatino Linotype" panose="02040502050505030304" pitchFamily="18" charset="0"/>
                </a:rPr>
                <a:t>—De cierto, de cierto te digo que el que no nace de arriba no puede ver el reino de Dios.</a:t>
              </a:r>
            </a:p>
          </p:txBody>
        </p:sp>
      </p:grpSp>
      <p:sp>
        <p:nvSpPr>
          <p:cNvPr id="27" name="Oval 26"/>
          <p:cNvSpPr/>
          <p:nvPr/>
        </p:nvSpPr>
        <p:spPr>
          <a:xfrm>
            <a:off x="4578800" y="2207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2</a:t>
            </a:r>
            <a:endParaRPr lang="en-US" b="1" dirty="0">
              <a:latin typeface="Palatino Linotype" panose="02040502050505030304" pitchFamily="18" charset="0"/>
            </a:endParaRPr>
          </a:p>
        </p:txBody>
      </p:sp>
      <p:sp>
        <p:nvSpPr>
          <p:cNvPr id="28" name="Oval 27"/>
          <p:cNvSpPr/>
          <p:nvPr/>
        </p:nvSpPr>
        <p:spPr>
          <a:xfrm>
            <a:off x="4575400" y="3350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cxnSp>
        <p:nvCxnSpPr>
          <p:cNvPr id="29" name="Straight Arrow Connector 28"/>
          <p:cNvCxnSpPr/>
          <p:nvPr/>
        </p:nvCxnSpPr>
        <p:spPr>
          <a:xfrm flipV="1">
            <a:off x="4647298" y="5410200"/>
            <a:ext cx="1843548" cy="502860"/>
          </a:xfrm>
          <a:prstGeom prst="straightConnector1">
            <a:avLst/>
          </a:prstGeom>
          <a:ln w="28575">
            <a:solidFill>
              <a:srgbClr val="00206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4691544" y="5913060"/>
            <a:ext cx="2242656" cy="640140"/>
          </a:xfrm>
          <a:prstGeom prst="straightConnector1">
            <a:avLst/>
          </a:prstGeom>
          <a:ln w="28575">
            <a:solidFill>
              <a:srgbClr val="002060"/>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9989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2" presetClass="entr" presetSubtype="8" fill="hold"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wipe(left)">
                                      <p:cBhvr>
                                        <p:cTn id="10" dur="500"/>
                                        <p:tgtEl>
                                          <p:spTgt spid="19"/>
                                        </p:tgtEl>
                                      </p:cBhvr>
                                    </p:animEffect>
                                  </p:childTnLst>
                                </p:cTn>
                              </p:par>
                              <p:par>
                                <p:cTn id="11" presetID="22" presetClass="entr" presetSubtype="8" fill="hold"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wipe(left)">
                                      <p:cBhvr>
                                        <p:cTn id="13" dur="500"/>
                                        <p:tgtEl>
                                          <p:spTgt spid="29"/>
                                        </p:tgtEl>
                                      </p:cBhvr>
                                    </p:animEffect>
                                  </p:childTnLst>
                                </p:cTn>
                              </p:par>
                              <p:par>
                                <p:cTn id="14" presetID="22" presetClass="entr" presetSubtype="8" fill="hold"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wipe(left)">
                                      <p:cBhvr>
                                        <p:cTn id="16"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grpSp>
        <p:nvGrpSpPr>
          <p:cNvPr id="10" name="Group 9"/>
          <p:cNvGrpSpPr/>
          <p:nvPr/>
        </p:nvGrpSpPr>
        <p:grpSpPr>
          <a:xfrm>
            <a:off x="137652" y="2195052"/>
            <a:ext cx="4297680" cy="1107996"/>
            <a:chOff x="152400" y="4926552"/>
            <a:chExt cx="4297680" cy="1107996"/>
          </a:xfrm>
        </p:grpSpPr>
        <p:sp>
          <p:nvSpPr>
            <p:cNvPr id="12" name="Rounded Rectangle 11"/>
            <p:cNvSpPr/>
            <p:nvPr/>
          </p:nvSpPr>
          <p:spPr>
            <a:xfrm>
              <a:off x="1660595" y="5333651"/>
              <a:ext cx="1468922"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52400" y="4926552"/>
              <a:ext cx="4297680" cy="1107996"/>
            </a:xfrm>
            <a:prstGeom prst="rect">
              <a:avLst/>
            </a:prstGeom>
          </p:spPr>
          <p:txBody>
            <a:bodyPr>
              <a:spAutoFit/>
            </a:bodyPr>
            <a:lstStyle/>
            <a:p>
              <a:r>
                <a:rPr lang="en-US" sz="2200" dirty="0">
                  <a:latin typeface="Palatino Linotype" panose="02040502050505030304" pitchFamily="18" charset="0"/>
                </a:rPr>
                <a:t>“Truly, truly, I say to you, unless one is born from above he cannot see the kingdom of God.”</a:t>
              </a:r>
            </a:p>
          </p:txBody>
        </p:sp>
      </p:grpSp>
      <p:sp>
        <p:nvSpPr>
          <p:cNvPr id="11" name="Oval 10"/>
          <p:cNvSpPr/>
          <p:nvPr/>
        </p:nvSpPr>
        <p:spPr>
          <a:xfrm>
            <a:off x="29496" y="395748"/>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1</a:t>
            </a:r>
            <a:endParaRPr lang="en-US" b="1" dirty="0">
              <a:latin typeface="Palatino Linotype" panose="02040502050505030304" pitchFamily="18" charset="0"/>
            </a:endParaRPr>
          </a:p>
        </p:txBody>
      </p:sp>
      <p:sp>
        <p:nvSpPr>
          <p:cNvPr id="16" name="Oval 15"/>
          <p:cNvSpPr/>
          <p:nvPr/>
        </p:nvSpPr>
        <p:spPr>
          <a:xfrm>
            <a:off x="18148" y="2207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2</a:t>
            </a:r>
            <a:endParaRPr lang="en-US" b="1" dirty="0">
              <a:latin typeface="Palatino Linotype" panose="02040502050505030304" pitchFamily="18" charset="0"/>
            </a:endParaRPr>
          </a:p>
        </p:txBody>
      </p:sp>
      <p:sp>
        <p:nvSpPr>
          <p:cNvPr id="18" name="Rectangle 17"/>
          <p:cNvSpPr/>
          <p:nvPr/>
        </p:nvSpPr>
        <p:spPr>
          <a:xfrm>
            <a:off x="137652" y="3718679"/>
            <a:ext cx="4297680" cy="3139321"/>
          </a:xfrm>
          <a:prstGeom prst="rect">
            <a:avLst/>
          </a:prstGeom>
        </p:spPr>
        <p:txBody>
          <a:bodyPr>
            <a:spAutoFit/>
          </a:bodyPr>
          <a:lstStyle/>
          <a:p>
            <a:r>
              <a:rPr lang="en-US" sz="2200" dirty="0">
                <a:latin typeface="Palatino Linotype" panose="02040502050505030304" pitchFamily="18" charset="0"/>
              </a:rPr>
              <a:t> </a:t>
            </a:r>
            <a:r>
              <a:rPr lang="en-US" sz="2200" b="1" baseline="30000" dirty="0">
                <a:latin typeface="Palatino Linotype" panose="02040502050505030304" pitchFamily="18" charset="0"/>
              </a:rPr>
              <a:t>14 </a:t>
            </a:r>
            <a:r>
              <a:rPr lang="en-US" sz="2200" dirty="0">
                <a:latin typeface="Palatino Linotype" panose="02040502050505030304" pitchFamily="18" charset="0"/>
              </a:rPr>
              <a:t>As Moses lifted up the serpent in the wilderness, even so must the Son of Man be lifted up;</a:t>
            </a:r>
            <a:r>
              <a:rPr lang="en-US" sz="2200" b="1" baseline="30000" dirty="0">
                <a:latin typeface="Palatino Linotype" panose="02040502050505030304" pitchFamily="18" charset="0"/>
              </a:rPr>
              <a:t>15 </a:t>
            </a:r>
            <a:r>
              <a:rPr lang="en-US" sz="2200" dirty="0">
                <a:latin typeface="Palatino Linotype" panose="02040502050505030304" pitchFamily="18" charset="0"/>
              </a:rPr>
              <a:t>so that whoever believes will in Him </a:t>
            </a:r>
            <a:r>
              <a:rPr lang="en-US" sz="2200" u="sng" dirty="0">
                <a:latin typeface="Palatino Linotype" panose="02040502050505030304" pitchFamily="18" charset="0"/>
              </a:rPr>
              <a:t>have eternal life</a:t>
            </a:r>
            <a:r>
              <a:rPr lang="en-US" sz="2200" dirty="0">
                <a:latin typeface="Palatino Linotype" panose="02040502050505030304" pitchFamily="18" charset="0"/>
              </a:rPr>
              <a:t>. </a:t>
            </a:r>
            <a:r>
              <a:rPr lang="en-US" sz="2200" b="1" baseline="30000" dirty="0">
                <a:latin typeface="Palatino Linotype" panose="02040502050505030304" pitchFamily="18" charset="0"/>
              </a:rPr>
              <a:t>16 </a:t>
            </a:r>
            <a:r>
              <a:rPr lang="en-US" sz="2200" dirty="0">
                <a:latin typeface="Palatino Linotype" panose="02040502050505030304" pitchFamily="18" charset="0"/>
              </a:rPr>
              <a:t>For God so loved the world, that He gave His only begotten Son, that whoever believes in Him shall not perish, but </a:t>
            </a:r>
            <a:r>
              <a:rPr lang="en-US" sz="2200" u="sng" dirty="0">
                <a:latin typeface="Palatino Linotype" panose="02040502050505030304" pitchFamily="18" charset="0"/>
              </a:rPr>
              <a:t>have eternal life</a:t>
            </a:r>
            <a:r>
              <a:rPr lang="en-US" sz="2200" dirty="0">
                <a:latin typeface="Palatino Linotype" panose="02040502050505030304" pitchFamily="18" charset="0"/>
              </a:rPr>
              <a:t>.</a:t>
            </a:r>
            <a:endParaRPr lang="en-US" sz="2200" dirty="0"/>
          </a:p>
        </p:txBody>
      </p:sp>
      <p:sp>
        <p:nvSpPr>
          <p:cNvPr id="2" name="Rectangle 1"/>
          <p:cNvSpPr/>
          <p:nvPr/>
        </p:nvSpPr>
        <p:spPr>
          <a:xfrm>
            <a:off x="137652" y="6056603"/>
            <a:ext cx="4297680" cy="769441"/>
          </a:xfrm>
          <a:prstGeom prst="rect">
            <a:avLst/>
          </a:prstGeom>
        </p:spPr>
        <p:txBody>
          <a:bodyPr>
            <a:spAutoFit/>
          </a:bodyPr>
          <a:lstStyle/>
          <a:p>
            <a:r>
              <a:rPr lang="en-US" sz="2200" dirty="0">
                <a:latin typeface="Palatino Linotype" panose="02040502050505030304" pitchFamily="18" charset="0"/>
              </a:rPr>
              <a:t>whoever believes in Him shall not perish, but have eternal life.</a:t>
            </a:r>
            <a:endParaRPr lang="en-US" sz="2200" dirty="0"/>
          </a:p>
        </p:txBody>
      </p:sp>
      <p:sp>
        <p:nvSpPr>
          <p:cNvPr id="17" name="Oval 16"/>
          <p:cNvSpPr/>
          <p:nvPr/>
        </p:nvSpPr>
        <p:spPr>
          <a:xfrm>
            <a:off x="14748" y="3350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sp>
        <p:nvSpPr>
          <p:cNvPr id="19" name="Oval 18"/>
          <p:cNvSpPr/>
          <p:nvPr/>
        </p:nvSpPr>
        <p:spPr>
          <a:xfrm>
            <a:off x="4590148" y="395748"/>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1</a:t>
            </a:r>
            <a:endParaRPr lang="en-US" b="1" dirty="0">
              <a:latin typeface="Palatino Linotype" panose="02040502050505030304" pitchFamily="18" charset="0"/>
            </a:endParaRPr>
          </a:p>
        </p:txBody>
      </p:sp>
      <p:sp>
        <p:nvSpPr>
          <p:cNvPr id="20" name="Rectangle 19"/>
          <p:cNvSpPr/>
          <p:nvPr/>
        </p:nvSpPr>
        <p:spPr>
          <a:xfrm>
            <a:off x="4648200" y="3394872"/>
            <a:ext cx="4572000" cy="3477876"/>
          </a:xfrm>
          <a:prstGeom prst="rect">
            <a:avLst/>
          </a:prstGeom>
        </p:spPr>
        <p:txBody>
          <a:bodyPr>
            <a:spAutoFit/>
          </a:bodyPr>
          <a:lstStyle/>
          <a:p>
            <a:r>
              <a:rPr lang="es-ES" sz="2200" dirty="0">
                <a:latin typeface="Palatino Linotype" panose="02040502050505030304" pitchFamily="18" charset="0"/>
              </a:rPr>
              <a:t> </a:t>
            </a:r>
            <a:r>
              <a:rPr lang="es-ES" sz="2200" b="1" baseline="30000" dirty="0">
                <a:latin typeface="Palatino Linotype" panose="02040502050505030304" pitchFamily="18" charset="0"/>
              </a:rPr>
              <a:t>14 </a:t>
            </a:r>
            <a:r>
              <a:rPr lang="es-ES" sz="2200" dirty="0">
                <a:latin typeface="Palatino Linotype" panose="02040502050505030304" pitchFamily="18" charset="0"/>
              </a:rPr>
              <a:t>Y como Moisés levantó la serpiente en el desierto, así es necesario que el Hijo del hombre sea levantado, </a:t>
            </a:r>
            <a:r>
              <a:rPr lang="es-ES" sz="2200" b="1" baseline="30000" dirty="0">
                <a:latin typeface="Palatino Linotype" panose="02040502050505030304" pitchFamily="18" charset="0"/>
              </a:rPr>
              <a:t>15 </a:t>
            </a:r>
            <a:r>
              <a:rPr lang="es-ES" sz="2200" dirty="0">
                <a:latin typeface="Palatino Linotype" panose="02040502050505030304" pitchFamily="18" charset="0"/>
              </a:rPr>
              <a:t>para que todo aquel que en él cree no se pierda, sino que tenga vida eterna. </a:t>
            </a:r>
            <a:r>
              <a:rPr lang="es-ES" sz="2200" b="1" baseline="30000" dirty="0">
                <a:latin typeface="Palatino Linotype" panose="02040502050505030304" pitchFamily="18" charset="0"/>
              </a:rPr>
              <a:t>16 </a:t>
            </a:r>
            <a:r>
              <a:rPr lang="es-ES" sz="2200" dirty="0">
                <a:latin typeface="Palatino Linotype" panose="02040502050505030304" pitchFamily="18" charset="0"/>
              </a:rPr>
              <a:t>De tal manera amó Dios al mundo, que ha dado a su Hijo unigénito, para que todo aquel que en él cree no se pierda, sino que tenga vida eterna.</a:t>
            </a:r>
            <a:endParaRPr lang="en-US" sz="2200" dirty="0"/>
          </a:p>
        </p:txBody>
      </p:sp>
      <p:sp>
        <p:nvSpPr>
          <p:cNvPr id="21" name="TextBox 20"/>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22" name="TextBox 21"/>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grpSp>
        <p:nvGrpSpPr>
          <p:cNvPr id="23" name="Group 22"/>
          <p:cNvGrpSpPr/>
          <p:nvPr/>
        </p:nvGrpSpPr>
        <p:grpSpPr>
          <a:xfrm>
            <a:off x="4648200" y="2195052"/>
            <a:ext cx="4434840" cy="1107996"/>
            <a:chOff x="4648200" y="4953000"/>
            <a:chExt cx="4434840" cy="1107996"/>
          </a:xfrm>
        </p:grpSpPr>
        <p:sp>
          <p:nvSpPr>
            <p:cNvPr id="24" name="Rounded Rectangle 23"/>
            <p:cNvSpPr/>
            <p:nvPr/>
          </p:nvSpPr>
          <p:spPr>
            <a:xfrm>
              <a:off x="6256877" y="5334000"/>
              <a:ext cx="1103623"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4648200" y="4953000"/>
              <a:ext cx="4434840" cy="1107996"/>
            </a:xfrm>
            <a:prstGeom prst="rect">
              <a:avLst/>
            </a:prstGeom>
          </p:spPr>
          <p:txBody>
            <a:bodyPr wrap="square" rIns="0">
              <a:spAutoFit/>
            </a:bodyPr>
            <a:lstStyle/>
            <a:p>
              <a:r>
                <a:rPr lang="es-ES" sz="2200" dirty="0">
                  <a:latin typeface="Palatino Linotype" panose="02040502050505030304" pitchFamily="18" charset="0"/>
                </a:rPr>
                <a:t>—De cierto, de cierto te digo que el que no nace de arriba no puede ver el reino de Dios.</a:t>
              </a:r>
            </a:p>
          </p:txBody>
        </p:sp>
      </p:grpSp>
      <p:sp>
        <p:nvSpPr>
          <p:cNvPr id="26" name="Oval 25"/>
          <p:cNvSpPr/>
          <p:nvPr/>
        </p:nvSpPr>
        <p:spPr>
          <a:xfrm>
            <a:off x="4578800" y="2207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2</a:t>
            </a:r>
            <a:endParaRPr lang="en-US" b="1" dirty="0">
              <a:latin typeface="Palatino Linotype" panose="02040502050505030304" pitchFamily="18" charset="0"/>
            </a:endParaRPr>
          </a:p>
        </p:txBody>
      </p:sp>
      <p:sp>
        <p:nvSpPr>
          <p:cNvPr id="28" name="Rectangle 27"/>
          <p:cNvSpPr/>
          <p:nvPr/>
        </p:nvSpPr>
        <p:spPr>
          <a:xfrm>
            <a:off x="4648200" y="6068891"/>
            <a:ext cx="4572000" cy="769441"/>
          </a:xfrm>
          <a:prstGeom prst="rect">
            <a:avLst/>
          </a:prstGeom>
        </p:spPr>
        <p:txBody>
          <a:bodyPr>
            <a:spAutoFit/>
          </a:bodyPr>
          <a:lstStyle/>
          <a:p>
            <a:r>
              <a:rPr lang="es-ES" sz="2200" dirty="0">
                <a:solidFill>
                  <a:schemeClr val="bg1"/>
                </a:solidFill>
                <a:latin typeface="Palatino Linotype" panose="02040502050505030304" pitchFamily="18" charset="0"/>
              </a:rPr>
              <a:t>que</a:t>
            </a:r>
            <a:r>
              <a:rPr lang="es-ES" sz="2200" dirty="0">
                <a:latin typeface="Palatino Linotype" panose="02040502050505030304" pitchFamily="18" charset="0"/>
              </a:rPr>
              <a:t> todo aquel que en él cree no se pierda, sino que tenga vida eterna.</a:t>
            </a:r>
            <a:endParaRPr lang="en-US" sz="2200" dirty="0"/>
          </a:p>
        </p:txBody>
      </p:sp>
      <p:sp>
        <p:nvSpPr>
          <p:cNvPr id="27" name="Oval 26"/>
          <p:cNvSpPr/>
          <p:nvPr/>
        </p:nvSpPr>
        <p:spPr>
          <a:xfrm>
            <a:off x="4575400" y="3350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spTree>
    <p:extLst>
      <p:ext uri="{BB962C8B-B14F-4D97-AF65-F5344CB8AC3E}">
        <p14:creationId xmlns:p14="http://schemas.microsoft.com/office/powerpoint/2010/main" val="3296266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0"/>
                                  </p:stCondLst>
                                  <p:childTnLst>
                                    <p:animEffect transition="out" filter="fade">
                                      <p:cBhvr>
                                        <p:cTn id="6" dur="500"/>
                                        <p:tgtEl>
                                          <p:spTgt spid="18"/>
                                        </p:tgtEl>
                                      </p:cBhvr>
                                    </p:animEffect>
                                    <p:set>
                                      <p:cBhvr>
                                        <p:cTn id="7" dur="1" fill="hold">
                                          <p:stCondLst>
                                            <p:cond delay="499"/>
                                          </p:stCondLst>
                                        </p:cTn>
                                        <p:tgtEl>
                                          <p:spTgt spid="18"/>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20"/>
                                        </p:tgtEl>
                                      </p:cBhvr>
                                    </p:animEffect>
                                    <p:set>
                                      <p:cBhvr>
                                        <p:cTn id="10" dur="1" fill="hold">
                                          <p:stCondLst>
                                            <p:cond delay="499"/>
                                          </p:stCondLst>
                                        </p:cTn>
                                        <p:tgtEl>
                                          <p:spTgt spid="20"/>
                                        </p:tgtEl>
                                        <p:attrNameLst>
                                          <p:attrName>style.visibility</p:attrName>
                                        </p:attrNameLst>
                                      </p:cBhvr>
                                      <p:to>
                                        <p:strVal val="hidden"/>
                                      </p:to>
                                    </p:set>
                                  </p:childTnLst>
                                </p:cTn>
                              </p:par>
                            </p:childTnLst>
                          </p:cTn>
                        </p:par>
                        <p:par>
                          <p:cTn id="11" fill="hold">
                            <p:stCondLst>
                              <p:cond delay="500"/>
                            </p:stCondLst>
                            <p:childTnLst>
                              <p:par>
                                <p:cTn id="12" presetID="64" presetClass="path" presetSubtype="0" fill="hold" grpId="0" nodeType="afterEffect">
                                  <p:stCondLst>
                                    <p:cond delay="0"/>
                                  </p:stCondLst>
                                  <p:childTnLst>
                                    <p:animMotion origin="layout" path="M 0 -3.7037E-7 L 0 -0.37245 " pathEditMode="relative" rAng="0" ptsTypes="AA">
                                      <p:cBhvr>
                                        <p:cTn id="13" dur="500" fill="hold"/>
                                        <p:tgtEl>
                                          <p:spTgt spid="2"/>
                                        </p:tgtEl>
                                        <p:attrNameLst>
                                          <p:attrName>ppt_x</p:attrName>
                                          <p:attrName>ppt_y</p:attrName>
                                        </p:attrNameLst>
                                      </p:cBhvr>
                                      <p:rCtr x="0" y="-18634"/>
                                    </p:animMotion>
                                  </p:childTnLst>
                                </p:cTn>
                              </p:par>
                              <p:par>
                                <p:cTn id="14" presetID="64" presetClass="path" presetSubtype="0" fill="hold" grpId="0" nodeType="withEffect">
                                  <p:stCondLst>
                                    <p:cond delay="0"/>
                                  </p:stCondLst>
                                  <p:childTnLst>
                                    <p:animMotion origin="layout" path="M -3.33333E-6 -2.22222E-6 L -3.33333E-6 -0.3743 " pathEditMode="relative" rAng="0" ptsTypes="AA">
                                      <p:cBhvr>
                                        <p:cTn id="15" dur="500" fill="hold"/>
                                        <p:tgtEl>
                                          <p:spTgt spid="28"/>
                                        </p:tgtEl>
                                        <p:attrNameLst>
                                          <p:attrName>ppt_x</p:attrName>
                                          <p:attrName>ppt_y</p:attrName>
                                        </p:attrNameLst>
                                      </p:cBhvr>
                                      <p:rCtr x="0" y="-1872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 grpId="0"/>
      <p:bldP spid="20" grpId="0"/>
      <p:bldP spid="28"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grpSp>
        <p:nvGrpSpPr>
          <p:cNvPr id="10" name="Group 9"/>
          <p:cNvGrpSpPr/>
          <p:nvPr/>
        </p:nvGrpSpPr>
        <p:grpSpPr>
          <a:xfrm>
            <a:off x="137652" y="2195052"/>
            <a:ext cx="4297680" cy="1107996"/>
            <a:chOff x="152400" y="4926552"/>
            <a:chExt cx="4297680" cy="1107996"/>
          </a:xfrm>
        </p:grpSpPr>
        <p:sp>
          <p:nvSpPr>
            <p:cNvPr id="12" name="Rounded Rectangle 11"/>
            <p:cNvSpPr/>
            <p:nvPr/>
          </p:nvSpPr>
          <p:spPr>
            <a:xfrm>
              <a:off x="1660595" y="5333651"/>
              <a:ext cx="1468922"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52400" y="4926552"/>
              <a:ext cx="4297680" cy="1107996"/>
            </a:xfrm>
            <a:prstGeom prst="rect">
              <a:avLst/>
            </a:prstGeom>
          </p:spPr>
          <p:txBody>
            <a:bodyPr>
              <a:spAutoFit/>
            </a:bodyPr>
            <a:lstStyle/>
            <a:p>
              <a:r>
                <a:rPr lang="en-US" sz="2200" dirty="0">
                  <a:latin typeface="Palatino Linotype" panose="02040502050505030304" pitchFamily="18" charset="0"/>
                </a:rPr>
                <a:t>“Truly, truly, I say to you, unless one is born from above he cannot see the kingdom of God.”</a:t>
              </a:r>
            </a:p>
          </p:txBody>
        </p:sp>
      </p:grpSp>
      <p:sp>
        <p:nvSpPr>
          <p:cNvPr id="11" name="Oval 10"/>
          <p:cNvSpPr/>
          <p:nvPr/>
        </p:nvSpPr>
        <p:spPr>
          <a:xfrm>
            <a:off x="29496" y="395748"/>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1</a:t>
            </a:r>
            <a:endParaRPr lang="en-US" b="1" dirty="0">
              <a:latin typeface="Palatino Linotype" panose="02040502050505030304" pitchFamily="18" charset="0"/>
            </a:endParaRPr>
          </a:p>
        </p:txBody>
      </p:sp>
      <p:sp>
        <p:nvSpPr>
          <p:cNvPr id="16" name="Oval 15"/>
          <p:cNvSpPr/>
          <p:nvPr/>
        </p:nvSpPr>
        <p:spPr>
          <a:xfrm>
            <a:off x="18148" y="2207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2</a:t>
            </a:r>
            <a:endParaRPr lang="en-US" b="1" dirty="0">
              <a:latin typeface="Palatino Linotype" panose="02040502050505030304" pitchFamily="18" charset="0"/>
            </a:endParaRPr>
          </a:p>
        </p:txBody>
      </p:sp>
      <p:sp>
        <p:nvSpPr>
          <p:cNvPr id="2" name="Rectangle 1"/>
          <p:cNvSpPr/>
          <p:nvPr/>
        </p:nvSpPr>
        <p:spPr>
          <a:xfrm>
            <a:off x="137652" y="3505200"/>
            <a:ext cx="4297680" cy="769441"/>
          </a:xfrm>
          <a:prstGeom prst="rect">
            <a:avLst/>
          </a:prstGeom>
        </p:spPr>
        <p:txBody>
          <a:bodyPr>
            <a:spAutoFit/>
          </a:bodyPr>
          <a:lstStyle/>
          <a:p>
            <a:r>
              <a:rPr lang="en-US" sz="2200" dirty="0">
                <a:latin typeface="Palatino Linotype" panose="02040502050505030304" pitchFamily="18" charset="0"/>
              </a:rPr>
              <a:t>whoever believes in Him shall not perish, but have eternal life.</a:t>
            </a:r>
            <a:endParaRPr lang="en-US" sz="2200" dirty="0"/>
          </a:p>
        </p:txBody>
      </p:sp>
      <p:sp>
        <p:nvSpPr>
          <p:cNvPr id="17" name="Oval 16"/>
          <p:cNvSpPr/>
          <p:nvPr/>
        </p:nvSpPr>
        <p:spPr>
          <a:xfrm>
            <a:off x="14748" y="3350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sp>
        <p:nvSpPr>
          <p:cNvPr id="3" name="Rectangle 2"/>
          <p:cNvSpPr/>
          <p:nvPr/>
        </p:nvSpPr>
        <p:spPr>
          <a:xfrm>
            <a:off x="228600" y="4221301"/>
            <a:ext cx="4114800" cy="2554545"/>
          </a:xfrm>
          <a:prstGeom prst="rect">
            <a:avLst/>
          </a:prstGeom>
        </p:spPr>
        <p:txBody>
          <a:bodyPr wrap="square">
            <a:spAutoFit/>
          </a:bodyPr>
          <a:lstStyle/>
          <a:p>
            <a:pPr marL="285750" indent="-285750">
              <a:lnSpc>
                <a:spcPct val="150000"/>
              </a:lnSpc>
              <a:buFont typeface="Arial" panose="020B0604020202020204" pitchFamily="34" charset="0"/>
              <a:buChar char="•"/>
            </a:pPr>
            <a:r>
              <a:rPr lang="en-US" sz="2000" dirty="0"/>
              <a:t>“The Light shines in the darkness”</a:t>
            </a:r>
          </a:p>
          <a:p>
            <a:pPr marL="285750" indent="-285750">
              <a:lnSpc>
                <a:spcPct val="150000"/>
              </a:lnSpc>
              <a:buFont typeface="Arial" panose="020B0604020202020204" pitchFamily="34" charset="0"/>
              <a:buChar char="•"/>
            </a:pPr>
            <a:r>
              <a:rPr lang="en-US" sz="2000" dirty="0"/>
              <a:t>Nicodemus “came…by night”</a:t>
            </a:r>
          </a:p>
          <a:p>
            <a:pPr marL="285750" indent="-285750">
              <a:buFont typeface="Arial" panose="020B0604020202020204" pitchFamily="34" charset="0"/>
              <a:buChar char="•"/>
            </a:pPr>
            <a:r>
              <a:rPr lang="en-US" sz="2000" dirty="0"/>
              <a:t>“This is the judgment, that the Light has come into the world, and men loved the darkness”</a:t>
            </a:r>
          </a:p>
          <a:p>
            <a:pPr marL="285750" indent="-285750">
              <a:buFont typeface="Arial" panose="020B0604020202020204" pitchFamily="34" charset="0"/>
              <a:buChar char="•"/>
            </a:pPr>
            <a:r>
              <a:rPr lang="en-US" sz="2000" dirty="0"/>
              <a:t>“he who practices the truth comes to the Light”</a:t>
            </a:r>
          </a:p>
        </p:txBody>
      </p:sp>
      <p:sp>
        <p:nvSpPr>
          <p:cNvPr id="18" name="Oval 17"/>
          <p:cNvSpPr/>
          <p:nvPr/>
        </p:nvSpPr>
        <p:spPr>
          <a:xfrm>
            <a:off x="4590148" y="395748"/>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1</a:t>
            </a:r>
            <a:endParaRPr lang="en-US" b="1" dirty="0">
              <a:latin typeface="Palatino Linotype" panose="02040502050505030304" pitchFamily="18" charset="0"/>
            </a:endParaRPr>
          </a:p>
        </p:txBody>
      </p:sp>
      <p:sp>
        <p:nvSpPr>
          <p:cNvPr id="19" name="TextBox 18"/>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20" name="TextBox 19"/>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grpSp>
        <p:nvGrpSpPr>
          <p:cNvPr id="21" name="Group 20"/>
          <p:cNvGrpSpPr/>
          <p:nvPr/>
        </p:nvGrpSpPr>
        <p:grpSpPr>
          <a:xfrm>
            <a:off x="4648200" y="2195052"/>
            <a:ext cx="4434840" cy="1107996"/>
            <a:chOff x="4648200" y="4953000"/>
            <a:chExt cx="4434840" cy="1107996"/>
          </a:xfrm>
        </p:grpSpPr>
        <p:sp>
          <p:nvSpPr>
            <p:cNvPr id="22" name="Rounded Rectangle 21"/>
            <p:cNvSpPr/>
            <p:nvPr/>
          </p:nvSpPr>
          <p:spPr>
            <a:xfrm>
              <a:off x="6256877" y="5334000"/>
              <a:ext cx="1103623"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4648200" y="4953000"/>
              <a:ext cx="4434840" cy="1107996"/>
            </a:xfrm>
            <a:prstGeom prst="rect">
              <a:avLst/>
            </a:prstGeom>
          </p:spPr>
          <p:txBody>
            <a:bodyPr wrap="square" rIns="0">
              <a:spAutoFit/>
            </a:bodyPr>
            <a:lstStyle/>
            <a:p>
              <a:r>
                <a:rPr lang="es-ES" sz="2200" dirty="0">
                  <a:latin typeface="Palatino Linotype" panose="02040502050505030304" pitchFamily="18" charset="0"/>
                </a:rPr>
                <a:t>—De cierto, de cierto te digo que el que no nace de arriba no puede ver el reino de Dios.</a:t>
              </a:r>
            </a:p>
          </p:txBody>
        </p:sp>
      </p:grpSp>
      <p:sp>
        <p:nvSpPr>
          <p:cNvPr id="24" name="Oval 23"/>
          <p:cNvSpPr/>
          <p:nvPr/>
        </p:nvSpPr>
        <p:spPr>
          <a:xfrm>
            <a:off x="4578800" y="2207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2</a:t>
            </a:r>
            <a:endParaRPr lang="en-US" b="1" dirty="0">
              <a:latin typeface="Palatino Linotype" panose="02040502050505030304" pitchFamily="18" charset="0"/>
            </a:endParaRPr>
          </a:p>
        </p:txBody>
      </p:sp>
      <p:sp>
        <p:nvSpPr>
          <p:cNvPr id="26" name="Rectangle 25"/>
          <p:cNvSpPr/>
          <p:nvPr/>
        </p:nvSpPr>
        <p:spPr>
          <a:xfrm>
            <a:off x="4648200" y="3505200"/>
            <a:ext cx="4572000" cy="769441"/>
          </a:xfrm>
          <a:prstGeom prst="rect">
            <a:avLst/>
          </a:prstGeom>
        </p:spPr>
        <p:txBody>
          <a:bodyPr>
            <a:spAutoFit/>
          </a:bodyPr>
          <a:lstStyle/>
          <a:p>
            <a:r>
              <a:rPr lang="es-ES" sz="2200" dirty="0">
                <a:solidFill>
                  <a:schemeClr val="bg1"/>
                </a:solidFill>
                <a:latin typeface="Palatino Linotype" panose="02040502050505030304" pitchFamily="18" charset="0"/>
              </a:rPr>
              <a:t>que</a:t>
            </a:r>
            <a:r>
              <a:rPr lang="es-ES" sz="2200" dirty="0">
                <a:latin typeface="Palatino Linotype" panose="02040502050505030304" pitchFamily="18" charset="0"/>
              </a:rPr>
              <a:t> todo aquel que en él cree no se pierda, sino que tenga vida eterna.</a:t>
            </a:r>
            <a:endParaRPr lang="en-US" sz="2200" dirty="0"/>
          </a:p>
        </p:txBody>
      </p:sp>
      <p:sp>
        <p:nvSpPr>
          <p:cNvPr id="25" name="Oval 24"/>
          <p:cNvSpPr/>
          <p:nvPr/>
        </p:nvSpPr>
        <p:spPr>
          <a:xfrm>
            <a:off x="4575400" y="3350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sp>
        <p:nvSpPr>
          <p:cNvPr id="13" name="Rectangle 12"/>
          <p:cNvSpPr/>
          <p:nvPr/>
        </p:nvSpPr>
        <p:spPr>
          <a:xfrm>
            <a:off x="4572000" y="4267200"/>
            <a:ext cx="4419600" cy="2554545"/>
          </a:xfrm>
          <a:prstGeom prst="rect">
            <a:avLst/>
          </a:prstGeom>
        </p:spPr>
        <p:txBody>
          <a:bodyPr wrap="square">
            <a:spAutoFit/>
          </a:bodyPr>
          <a:lstStyle/>
          <a:p>
            <a:pPr marL="342900" indent="-342900">
              <a:lnSpc>
                <a:spcPct val="150000"/>
              </a:lnSpc>
              <a:buFont typeface="Arial" panose="020B0604020202020204" pitchFamily="34" charset="0"/>
              <a:buChar char="•"/>
            </a:pPr>
            <a:r>
              <a:rPr lang="es-ES" sz="2000" dirty="0"/>
              <a:t>"La luz brilla en la oscuridad"</a:t>
            </a:r>
          </a:p>
          <a:p>
            <a:pPr marL="342900" indent="-342900">
              <a:lnSpc>
                <a:spcPct val="150000"/>
              </a:lnSpc>
              <a:buFont typeface="Arial" panose="020B0604020202020204" pitchFamily="34" charset="0"/>
              <a:buChar char="•"/>
            </a:pPr>
            <a:r>
              <a:rPr lang="es-ES" sz="2000" dirty="0"/>
              <a:t>Nicodemo "vino ... de noche"</a:t>
            </a:r>
          </a:p>
          <a:p>
            <a:pPr marL="342900" indent="-342900">
              <a:buFont typeface="Arial" panose="020B0604020202020204" pitchFamily="34" charset="0"/>
              <a:buChar char="•"/>
            </a:pPr>
            <a:r>
              <a:rPr lang="es-ES" sz="2000" dirty="0"/>
              <a:t>"Este es el juicio, que la Luz ha venido al mundo, y los hombres amaron la oscuridad"</a:t>
            </a:r>
          </a:p>
          <a:p>
            <a:pPr marL="342900" indent="-342900">
              <a:buFont typeface="Arial" panose="020B0604020202020204" pitchFamily="34" charset="0"/>
              <a:buChar char="•"/>
            </a:pPr>
            <a:r>
              <a:rPr lang="es-ES" sz="2000" dirty="0"/>
              <a:t>"El que practica la verdad viene a la luz"</a:t>
            </a:r>
            <a:endParaRPr lang="en-US" sz="2000" dirty="0"/>
          </a:p>
        </p:txBody>
      </p:sp>
    </p:spTree>
    <p:extLst>
      <p:ext uri="{BB962C8B-B14F-4D97-AF65-F5344CB8AC3E}">
        <p14:creationId xmlns:p14="http://schemas.microsoft.com/office/powerpoint/2010/main" val="1419033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endParaRPr lang="en-US" sz="2200" dirty="0">
              <a:latin typeface="Palatino Linotype" panose="02040502050505030304" pitchFamily="18" charset="0"/>
            </a:endParaRPr>
          </a:p>
          <a:p>
            <a:r>
              <a:rPr lang="en-US" sz="2200" dirty="0">
                <a:latin typeface="Palatino Linotype" panose="02040502050505030304" pitchFamily="18" charset="0"/>
              </a:rPr>
              <a:t>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p>
        </p:txBody>
      </p:sp>
      <p:sp>
        <p:nvSpPr>
          <p:cNvPr id="6" name="Rectangle 5"/>
          <p:cNvSpPr/>
          <p:nvPr/>
        </p:nvSpPr>
        <p:spPr>
          <a:xfrm>
            <a:off x="4617720" y="788313"/>
            <a:ext cx="3916680" cy="430887"/>
          </a:xfrm>
          <a:prstGeom prst="rect">
            <a:avLst/>
          </a:prstGeom>
        </p:spPr>
        <p:txBody>
          <a:bodyPr wrap="square">
            <a:spAutoFit/>
          </a:bodyPr>
          <a:lstStyle/>
          <a:p>
            <a:r>
              <a:rPr lang="es-ES" sz="2200" dirty="0">
                <a:latin typeface="Palatino Linotype" panose="02040502050505030304" pitchFamily="18" charset="0"/>
              </a:rPr>
              <a:t>un hombre de los </a:t>
            </a:r>
            <a:r>
              <a:rPr lang="es-ES" sz="2200" b="1" dirty="0">
                <a:latin typeface="Palatino Linotype" panose="02040502050505030304" pitchFamily="18" charset="0"/>
              </a:rPr>
              <a:t>fariseos</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37652" y="1550313"/>
            <a:ext cx="4297680" cy="430887"/>
          </a:xfrm>
          <a:prstGeom prst="rect">
            <a:avLst/>
          </a:prstGeom>
        </p:spPr>
        <p:txBody>
          <a:bodyPr>
            <a:spAutoFit/>
          </a:bodyPr>
          <a:lstStyle/>
          <a:p>
            <a:r>
              <a:rPr lang="en-US" sz="2200" dirty="0">
                <a:latin typeface="Palatino Linotype" panose="02040502050505030304" pitchFamily="18" charset="0"/>
              </a:rPr>
              <a:t>We must be </a:t>
            </a:r>
            <a:r>
              <a:rPr lang="en-US" sz="2200" b="1" dirty="0">
                <a:latin typeface="Palatino Linotype" panose="02040502050505030304" pitchFamily="18" charset="0"/>
              </a:rPr>
              <a:t>born from above</a:t>
            </a:r>
            <a:endParaRPr lang="en-US" sz="2200" dirty="0">
              <a:latin typeface="Palatino Linotype" panose="02040502050505030304" pitchFamily="18" charset="0"/>
            </a:endParaRPr>
          </a:p>
        </p:txBody>
      </p:sp>
      <p:sp>
        <p:nvSpPr>
          <p:cNvPr id="11" name="Oval 10"/>
          <p:cNvSpPr/>
          <p:nvPr/>
        </p:nvSpPr>
        <p:spPr>
          <a:xfrm>
            <a:off x="29496" y="395748"/>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1</a:t>
            </a:r>
            <a:endParaRPr lang="en-US" b="1" dirty="0">
              <a:latin typeface="Palatino Linotype" panose="02040502050505030304" pitchFamily="18" charset="0"/>
            </a:endParaRPr>
          </a:p>
        </p:txBody>
      </p:sp>
      <p:sp>
        <p:nvSpPr>
          <p:cNvPr id="16" name="Oval 15"/>
          <p:cNvSpPr/>
          <p:nvPr/>
        </p:nvSpPr>
        <p:spPr>
          <a:xfrm>
            <a:off x="18148" y="1219200"/>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2</a:t>
            </a:r>
            <a:endParaRPr lang="en-US" b="1" dirty="0">
              <a:latin typeface="Palatino Linotype" panose="02040502050505030304" pitchFamily="18" charset="0"/>
            </a:endParaRPr>
          </a:p>
        </p:txBody>
      </p:sp>
      <p:sp>
        <p:nvSpPr>
          <p:cNvPr id="2" name="Rectangle 1"/>
          <p:cNvSpPr/>
          <p:nvPr/>
        </p:nvSpPr>
        <p:spPr>
          <a:xfrm>
            <a:off x="137652" y="4031159"/>
            <a:ext cx="4297680" cy="769441"/>
          </a:xfrm>
          <a:prstGeom prst="rect">
            <a:avLst/>
          </a:prstGeom>
        </p:spPr>
        <p:txBody>
          <a:bodyPr>
            <a:spAutoFit/>
          </a:bodyPr>
          <a:lstStyle/>
          <a:p>
            <a:r>
              <a:rPr lang="en-US" sz="2200" dirty="0">
                <a:latin typeface="Palatino Linotype" panose="02040502050505030304" pitchFamily="18" charset="0"/>
              </a:rPr>
              <a:t>whoever believes in Him shall not perish, but have eternal life.</a:t>
            </a:r>
            <a:endParaRPr lang="en-US" sz="2200" dirty="0"/>
          </a:p>
        </p:txBody>
      </p:sp>
      <p:sp>
        <p:nvSpPr>
          <p:cNvPr id="17" name="Oval 16"/>
          <p:cNvSpPr/>
          <p:nvPr/>
        </p:nvSpPr>
        <p:spPr>
          <a:xfrm>
            <a:off x="14748" y="3716632"/>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sp>
        <p:nvSpPr>
          <p:cNvPr id="18" name="Oval 17"/>
          <p:cNvSpPr/>
          <p:nvPr/>
        </p:nvSpPr>
        <p:spPr>
          <a:xfrm>
            <a:off x="14748" y="21313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800" b="1" dirty="0">
                <a:latin typeface="Palatino Linotype" panose="02040502050505030304" pitchFamily="18" charset="0"/>
              </a:rPr>
              <a:t>2a</a:t>
            </a:r>
            <a:endParaRPr lang="en-US" b="1" dirty="0">
              <a:latin typeface="Palatino Linotype" panose="02040502050505030304" pitchFamily="18" charset="0"/>
            </a:endParaRPr>
          </a:p>
        </p:txBody>
      </p:sp>
      <p:sp>
        <p:nvSpPr>
          <p:cNvPr id="19" name="Rectangle 18"/>
          <p:cNvSpPr/>
          <p:nvPr/>
        </p:nvSpPr>
        <p:spPr>
          <a:xfrm>
            <a:off x="152400" y="2549604"/>
            <a:ext cx="4156364" cy="1107996"/>
          </a:xfrm>
          <a:prstGeom prst="rect">
            <a:avLst/>
          </a:prstGeom>
        </p:spPr>
        <p:txBody>
          <a:bodyPr>
            <a:spAutoFit/>
          </a:bodyPr>
          <a:lstStyle/>
          <a:p>
            <a:r>
              <a:rPr lang="en-US" sz="2200" dirty="0">
                <a:latin typeface="Palatino Linotype" panose="02040502050505030304" pitchFamily="18" charset="0"/>
              </a:rPr>
              <a:t>No one has ascended into heaven, but He who descended from heaven: the Son of Man.</a:t>
            </a:r>
            <a:endParaRPr lang="en-US" sz="2200" dirty="0"/>
          </a:p>
        </p:txBody>
      </p:sp>
      <p:sp>
        <p:nvSpPr>
          <p:cNvPr id="14" name="Rectangle 13"/>
          <p:cNvSpPr/>
          <p:nvPr/>
        </p:nvSpPr>
        <p:spPr>
          <a:xfrm>
            <a:off x="864734" y="2891135"/>
            <a:ext cx="2640466" cy="461665"/>
          </a:xfrm>
          <a:prstGeom prst="rect">
            <a:avLst/>
          </a:prstGeom>
          <a:solidFill>
            <a:schemeClr val="bg1">
              <a:alpha val="90000"/>
            </a:schemeClr>
          </a:solidFill>
          <a:effectLst>
            <a:softEdge rad="31750"/>
          </a:effectLst>
        </p:spPr>
        <p:txBody>
          <a:bodyPr wrap="none">
            <a:spAutoFit/>
          </a:bodyPr>
          <a:lstStyle/>
          <a:p>
            <a:r>
              <a:rPr lang="en-US" sz="2400" dirty="0">
                <a:latin typeface="Aharoni" panose="02010803020104030203" pitchFamily="2" charset="-79"/>
                <a:cs typeface="Aharoni" panose="02010803020104030203" pitchFamily="2" charset="-79"/>
              </a:rPr>
              <a:t> Jesus is the way</a:t>
            </a:r>
          </a:p>
        </p:txBody>
      </p:sp>
      <p:sp>
        <p:nvSpPr>
          <p:cNvPr id="20" name="Rectangle 19"/>
          <p:cNvSpPr/>
          <p:nvPr/>
        </p:nvSpPr>
        <p:spPr>
          <a:xfrm>
            <a:off x="838200" y="609600"/>
            <a:ext cx="2971800" cy="830997"/>
          </a:xfrm>
          <a:prstGeom prst="rect">
            <a:avLst/>
          </a:prstGeom>
          <a:solidFill>
            <a:schemeClr val="bg1">
              <a:alpha val="90000"/>
            </a:schemeClr>
          </a:solidFill>
          <a:effectLst>
            <a:softEdge rad="31750"/>
          </a:effectLst>
        </p:spPr>
        <p:txBody>
          <a:bodyPr wrap="square">
            <a:spAutoFit/>
          </a:bodyPr>
          <a:lstStyle/>
          <a:p>
            <a:pPr algn="ctr"/>
            <a:r>
              <a:rPr lang="en-US" sz="2400" dirty="0">
                <a:latin typeface="Aharoni" panose="02010803020104030203" pitchFamily="2" charset="-79"/>
                <a:cs typeface="Aharoni" panose="02010803020104030203" pitchFamily="2" charset="-79"/>
              </a:rPr>
              <a:t> Nicodemus came in darkness</a:t>
            </a:r>
          </a:p>
        </p:txBody>
      </p:sp>
      <p:sp>
        <p:nvSpPr>
          <p:cNvPr id="21" name="Rectangle 20"/>
          <p:cNvSpPr/>
          <p:nvPr/>
        </p:nvSpPr>
        <p:spPr>
          <a:xfrm>
            <a:off x="838200" y="5036403"/>
            <a:ext cx="2971800" cy="1200329"/>
          </a:xfrm>
          <a:prstGeom prst="rect">
            <a:avLst/>
          </a:prstGeom>
          <a:solidFill>
            <a:schemeClr val="bg1">
              <a:alpha val="90000"/>
            </a:schemeClr>
          </a:solidFill>
          <a:effectLst>
            <a:softEdge rad="31750"/>
          </a:effectLst>
        </p:spPr>
        <p:txBody>
          <a:bodyPr wrap="square">
            <a:spAutoFit/>
          </a:bodyPr>
          <a:lstStyle/>
          <a:p>
            <a:pPr algn="ctr"/>
            <a:r>
              <a:rPr lang="en-US" sz="2400" dirty="0">
                <a:latin typeface="Aharoni" panose="02010803020104030203" pitchFamily="2" charset="-79"/>
                <a:cs typeface="Aharoni" panose="02010803020104030203" pitchFamily="2" charset="-79"/>
              </a:rPr>
              <a:t>Don’t love the darkness;</a:t>
            </a:r>
          </a:p>
          <a:p>
            <a:pPr algn="ctr"/>
            <a:r>
              <a:rPr lang="en-US" sz="2400" dirty="0">
                <a:latin typeface="Aharoni" panose="02010803020104030203" pitchFamily="2" charset="-79"/>
                <a:cs typeface="Aharoni" panose="02010803020104030203" pitchFamily="2" charset="-79"/>
              </a:rPr>
              <a:t>Come to the Light</a:t>
            </a:r>
          </a:p>
        </p:txBody>
      </p:sp>
      <p:sp>
        <p:nvSpPr>
          <p:cNvPr id="22" name="Oval 21"/>
          <p:cNvSpPr/>
          <p:nvPr/>
        </p:nvSpPr>
        <p:spPr>
          <a:xfrm>
            <a:off x="4590148" y="395748"/>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1</a:t>
            </a:r>
            <a:endParaRPr lang="en-US" b="1" dirty="0">
              <a:latin typeface="Palatino Linotype" panose="02040502050505030304" pitchFamily="18" charset="0"/>
            </a:endParaRPr>
          </a:p>
        </p:txBody>
      </p:sp>
      <p:sp>
        <p:nvSpPr>
          <p:cNvPr id="23" name="Rectangle 22"/>
          <p:cNvSpPr/>
          <p:nvPr/>
        </p:nvSpPr>
        <p:spPr>
          <a:xfrm>
            <a:off x="4693920" y="1550313"/>
            <a:ext cx="4297680" cy="430887"/>
          </a:xfrm>
          <a:prstGeom prst="rect">
            <a:avLst/>
          </a:prstGeom>
        </p:spPr>
        <p:txBody>
          <a:bodyPr>
            <a:spAutoFit/>
          </a:bodyPr>
          <a:lstStyle/>
          <a:p>
            <a:r>
              <a:rPr lang="es-ES" sz="2200" dirty="0">
                <a:latin typeface="Palatino Linotype" panose="02040502050505030304" pitchFamily="18" charset="0"/>
              </a:rPr>
              <a:t>debemos nacer </a:t>
            </a:r>
            <a:r>
              <a:rPr lang="es-ES" sz="2200" b="1" dirty="0">
                <a:latin typeface="Palatino Linotype" panose="02040502050505030304" pitchFamily="18" charset="0"/>
              </a:rPr>
              <a:t>desde arriba</a:t>
            </a:r>
            <a:endParaRPr lang="en-US" sz="2200" b="1" dirty="0">
              <a:latin typeface="Palatino Linotype" panose="02040502050505030304" pitchFamily="18" charset="0"/>
            </a:endParaRPr>
          </a:p>
        </p:txBody>
      </p:sp>
      <p:sp>
        <p:nvSpPr>
          <p:cNvPr id="24" name="Oval 23"/>
          <p:cNvSpPr/>
          <p:nvPr/>
        </p:nvSpPr>
        <p:spPr>
          <a:xfrm>
            <a:off x="4574416" y="1219200"/>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2</a:t>
            </a:r>
            <a:endParaRPr lang="en-US" b="1" dirty="0">
              <a:latin typeface="Palatino Linotype" panose="02040502050505030304" pitchFamily="18" charset="0"/>
            </a:endParaRPr>
          </a:p>
        </p:txBody>
      </p:sp>
      <p:sp>
        <p:nvSpPr>
          <p:cNvPr id="27" name="Oval 26"/>
          <p:cNvSpPr/>
          <p:nvPr/>
        </p:nvSpPr>
        <p:spPr>
          <a:xfrm>
            <a:off x="4571016" y="21313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800" b="1" dirty="0">
                <a:latin typeface="Palatino Linotype" panose="02040502050505030304" pitchFamily="18" charset="0"/>
              </a:rPr>
              <a:t>2a</a:t>
            </a:r>
            <a:endParaRPr lang="en-US" b="1" dirty="0">
              <a:latin typeface="Palatino Linotype" panose="02040502050505030304" pitchFamily="18" charset="0"/>
            </a:endParaRPr>
          </a:p>
        </p:txBody>
      </p:sp>
      <p:sp>
        <p:nvSpPr>
          <p:cNvPr id="28" name="Rectangle 27"/>
          <p:cNvSpPr/>
          <p:nvPr/>
        </p:nvSpPr>
        <p:spPr>
          <a:xfrm>
            <a:off x="4708668" y="2549604"/>
            <a:ext cx="4156364" cy="1107996"/>
          </a:xfrm>
          <a:prstGeom prst="rect">
            <a:avLst/>
          </a:prstGeom>
        </p:spPr>
        <p:txBody>
          <a:bodyPr>
            <a:spAutoFit/>
          </a:bodyPr>
          <a:lstStyle/>
          <a:p>
            <a:r>
              <a:rPr lang="es-ES" sz="2200" dirty="0">
                <a:latin typeface="Palatino Linotype" panose="02040502050505030304" pitchFamily="18" charset="0"/>
              </a:rPr>
              <a:t>Nadie subió al cielo sino el que descendió del cielo, el Hijo del hombre, que está en el cielo. </a:t>
            </a:r>
            <a:endParaRPr lang="en-US" sz="2200" dirty="0"/>
          </a:p>
        </p:txBody>
      </p:sp>
      <p:sp>
        <p:nvSpPr>
          <p:cNvPr id="29" name="Rectangle 28"/>
          <p:cNvSpPr/>
          <p:nvPr/>
        </p:nvSpPr>
        <p:spPr>
          <a:xfrm>
            <a:off x="5421002" y="2891135"/>
            <a:ext cx="3037435" cy="415498"/>
          </a:xfrm>
          <a:prstGeom prst="rect">
            <a:avLst/>
          </a:prstGeom>
          <a:solidFill>
            <a:schemeClr val="bg1">
              <a:alpha val="90000"/>
            </a:schemeClr>
          </a:solidFill>
          <a:effectLst>
            <a:softEdge rad="31750"/>
          </a:effectLst>
        </p:spPr>
        <p:txBody>
          <a:bodyPr wrap="none">
            <a:spAutoFit/>
          </a:bodyPr>
          <a:lstStyle/>
          <a:p>
            <a:r>
              <a:rPr lang="en-US" sz="2100" dirty="0" err="1">
                <a:latin typeface="Arial Black" panose="020B0A04020102020204" pitchFamily="34" charset="0"/>
                <a:cs typeface="Aharoni" panose="02010803020104030203" pitchFamily="2" charset="-79"/>
              </a:rPr>
              <a:t>Jesús</a:t>
            </a:r>
            <a:r>
              <a:rPr lang="en-US" sz="2100" dirty="0">
                <a:latin typeface="Arial Black" panose="020B0A04020102020204" pitchFamily="34" charset="0"/>
                <a:cs typeface="Aharoni" panose="02010803020104030203" pitchFamily="2" charset="-79"/>
              </a:rPr>
              <a:t> </a:t>
            </a:r>
            <a:r>
              <a:rPr lang="en-US" sz="2100" dirty="0" err="1">
                <a:latin typeface="Arial Black" panose="020B0A04020102020204" pitchFamily="34" charset="0"/>
                <a:cs typeface="Aharoni" panose="02010803020104030203" pitchFamily="2" charset="-79"/>
              </a:rPr>
              <a:t>es</a:t>
            </a:r>
            <a:r>
              <a:rPr lang="en-US" sz="2100" dirty="0">
                <a:latin typeface="Arial Black" panose="020B0A04020102020204" pitchFamily="34" charset="0"/>
                <a:cs typeface="Aharoni" panose="02010803020104030203" pitchFamily="2" charset="-79"/>
              </a:rPr>
              <a:t> el Camino</a:t>
            </a:r>
          </a:p>
        </p:txBody>
      </p:sp>
      <p:sp>
        <p:nvSpPr>
          <p:cNvPr id="30" name="Rectangle 29"/>
          <p:cNvSpPr/>
          <p:nvPr/>
        </p:nvSpPr>
        <p:spPr>
          <a:xfrm>
            <a:off x="5394468" y="609600"/>
            <a:ext cx="2971800" cy="738664"/>
          </a:xfrm>
          <a:prstGeom prst="rect">
            <a:avLst/>
          </a:prstGeom>
          <a:solidFill>
            <a:schemeClr val="bg1">
              <a:alpha val="90000"/>
            </a:schemeClr>
          </a:solidFill>
          <a:effectLst>
            <a:softEdge rad="31750"/>
          </a:effectLst>
        </p:spPr>
        <p:txBody>
          <a:bodyPr wrap="square">
            <a:spAutoFit/>
          </a:bodyPr>
          <a:lstStyle/>
          <a:p>
            <a:pPr algn="ctr"/>
            <a:r>
              <a:rPr lang="es-ES" sz="2100" dirty="0">
                <a:latin typeface="Arial Black" panose="020B0A04020102020204" pitchFamily="34" charset="0"/>
              </a:rPr>
              <a:t>Nicodemo vino en la oscuridad</a:t>
            </a:r>
          </a:p>
        </p:txBody>
      </p:sp>
      <p:sp>
        <p:nvSpPr>
          <p:cNvPr id="31" name="Rectangle 30"/>
          <p:cNvSpPr/>
          <p:nvPr/>
        </p:nvSpPr>
        <p:spPr>
          <a:xfrm>
            <a:off x="5394468" y="5036403"/>
            <a:ext cx="2971800" cy="1061829"/>
          </a:xfrm>
          <a:prstGeom prst="rect">
            <a:avLst/>
          </a:prstGeom>
          <a:solidFill>
            <a:schemeClr val="bg1">
              <a:alpha val="90000"/>
            </a:schemeClr>
          </a:solidFill>
          <a:effectLst>
            <a:softEdge rad="31750"/>
          </a:effectLst>
        </p:spPr>
        <p:txBody>
          <a:bodyPr wrap="square">
            <a:spAutoFit/>
          </a:bodyPr>
          <a:lstStyle/>
          <a:p>
            <a:pPr algn="ctr"/>
            <a:r>
              <a:rPr lang="es-ES" sz="2100" dirty="0">
                <a:latin typeface="Arial Black" panose="020B0A04020102020204" pitchFamily="34" charset="0"/>
                <a:cs typeface="Aharoni" panose="02010803020104030203" pitchFamily="2" charset="-79"/>
              </a:rPr>
              <a:t>No ames la oscuridad:</a:t>
            </a:r>
          </a:p>
          <a:p>
            <a:pPr algn="ctr"/>
            <a:r>
              <a:rPr lang="es-ES" sz="2100" dirty="0">
                <a:latin typeface="Arial Black" panose="020B0A04020102020204" pitchFamily="34" charset="0"/>
                <a:cs typeface="Aharoni" panose="02010803020104030203" pitchFamily="2" charset="-79"/>
              </a:rPr>
              <a:t>Ven a la luz</a:t>
            </a:r>
            <a:endParaRPr lang="en-US" sz="2100" dirty="0">
              <a:latin typeface="Arial Black" panose="020B0A04020102020204" pitchFamily="34" charset="0"/>
              <a:cs typeface="Aharoni" panose="02010803020104030203" pitchFamily="2" charset="-79"/>
            </a:endParaRPr>
          </a:p>
        </p:txBody>
      </p:sp>
      <p:sp>
        <p:nvSpPr>
          <p:cNvPr id="32" name="Rectangle 31"/>
          <p:cNvSpPr/>
          <p:nvPr/>
        </p:nvSpPr>
        <p:spPr>
          <a:xfrm>
            <a:off x="4648200" y="4031159"/>
            <a:ext cx="4572000" cy="769441"/>
          </a:xfrm>
          <a:prstGeom prst="rect">
            <a:avLst/>
          </a:prstGeom>
        </p:spPr>
        <p:txBody>
          <a:bodyPr>
            <a:spAutoFit/>
          </a:bodyPr>
          <a:lstStyle/>
          <a:p>
            <a:r>
              <a:rPr lang="es-ES" sz="2200" dirty="0">
                <a:solidFill>
                  <a:schemeClr val="bg1"/>
                </a:solidFill>
                <a:latin typeface="Palatino Linotype" panose="02040502050505030304" pitchFamily="18" charset="0"/>
              </a:rPr>
              <a:t>que</a:t>
            </a:r>
            <a:r>
              <a:rPr lang="es-ES" sz="2200" dirty="0">
                <a:latin typeface="Palatino Linotype" panose="02040502050505030304" pitchFamily="18" charset="0"/>
              </a:rPr>
              <a:t> todo aquel que en él cree no se pierda, sino que tenga vida eterna.</a:t>
            </a:r>
            <a:endParaRPr lang="en-US" sz="2200" dirty="0"/>
          </a:p>
        </p:txBody>
      </p:sp>
      <p:sp>
        <p:nvSpPr>
          <p:cNvPr id="26" name="Oval 25"/>
          <p:cNvSpPr/>
          <p:nvPr/>
        </p:nvSpPr>
        <p:spPr>
          <a:xfrm>
            <a:off x="4571016" y="3716632"/>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spTree>
    <p:extLst>
      <p:ext uri="{BB962C8B-B14F-4D97-AF65-F5344CB8AC3E}">
        <p14:creationId xmlns:p14="http://schemas.microsoft.com/office/powerpoint/2010/main" val="3152317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9"/>
                                        </p:tgtEl>
                                        <p:attrNameLst>
                                          <p:attrName>style.visibility</p:attrName>
                                        </p:attrNameLst>
                                      </p:cBhvr>
                                      <p:to>
                                        <p:strVal val="visible"/>
                                      </p:to>
                                    </p:set>
                                    <p:animEffect transition="in" filter="fade">
                                      <p:cBhvr>
                                        <p:cTn id="30" dur="500"/>
                                        <p:tgtEl>
                                          <p:spTgt spid="29"/>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1" nodeType="clickEffect">
                                  <p:stCondLst>
                                    <p:cond delay="0"/>
                                  </p:stCondLst>
                                  <p:childTnLst>
                                    <p:set>
                                      <p:cBhvr>
                                        <p:cTn id="44" dur="1" fill="hold">
                                          <p:stCondLst>
                                            <p:cond delay="0"/>
                                          </p:stCondLst>
                                        </p:cTn>
                                        <p:tgtEl>
                                          <p:spTgt spid="14"/>
                                        </p:tgtEl>
                                        <p:attrNameLst>
                                          <p:attrName>style.visibility</p:attrName>
                                        </p:attrNameLst>
                                      </p:cBhvr>
                                      <p:to>
                                        <p:strVal val="hidden"/>
                                      </p:to>
                                    </p:set>
                                  </p:childTnLst>
                                </p:cTn>
                              </p:par>
                              <p:par>
                                <p:cTn id="45" presetID="1" presetClass="exit" presetSubtype="0" fill="hold" grpId="1" nodeType="withEffect">
                                  <p:stCondLst>
                                    <p:cond delay="0"/>
                                  </p:stCondLst>
                                  <p:childTnLst>
                                    <p:set>
                                      <p:cBhvr>
                                        <p:cTn id="46" dur="1" fill="hold">
                                          <p:stCondLst>
                                            <p:cond delay="0"/>
                                          </p:stCondLst>
                                        </p:cTn>
                                        <p:tgtEl>
                                          <p:spTgt spid="29"/>
                                        </p:tgtEl>
                                        <p:attrNameLst>
                                          <p:attrName>style.visibility</p:attrName>
                                        </p:attrNameLst>
                                      </p:cBhvr>
                                      <p:to>
                                        <p:strVal val="hidden"/>
                                      </p:to>
                                    </p:set>
                                  </p:childTnLst>
                                </p:cTn>
                              </p:par>
                              <p:par>
                                <p:cTn id="47" presetID="10" presetClass="entr" presetSubtype="0"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fade">
                                      <p:cBhvr>
                                        <p:cTn id="49" dur="500"/>
                                        <p:tgtEl>
                                          <p:spTgt spid="20"/>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fade">
                                      <p:cBhvr>
                                        <p:cTn id="52" dur="500"/>
                                        <p:tgtEl>
                                          <p:spTgt spid="30"/>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fade">
                                      <p:cBhvr>
                                        <p:cTn id="57" dur="500"/>
                                        <p:tgtEl>
                                          <p:spTgt spid="21"/>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31"/>
                                        </p:tgtEl>
                                        <p:attrNameLst>
                                          <p:attrName>style.visibility</p:attrName>
                                        </p:attrNameLst>
                                      </p:cBhvr>
                                      <p:to>
                                        <p:strVal val="visible"/>
                                      </p:to>
                                    </p:set>
                                    <p:animEffect transition="in" filter="fade">
                                      <p:cBhvr>
                                        <p:cTn id="60"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animBg="1"/>
      <p:bldP spid="2" grpId="0"/>
      <p:bldP spid="17" grpId="0" animBg="1"/>
      <p:bldP spid="18" grpId="0" animBg="1"/>
      <p:bldP spid="19" grpId="0"/>
      <p:bldP spid="14" grpId="0" animBg="1"/>
      <p:bldP spid="14" grpId="1" animBg="1"/>
      <p:bldP spid="20" grpId="0" animBg="1"/>
      <p:bldP spid="21" grpId="0" animBg="1"/>
      <p:bldP spid="23" grpId="0"/>
      <p:bldP spid="24" grpId="0" animBg="1"/>
      <p:bldP spid="27" grpId="0" animBg="1"/>
      <p:bldP spid="28" grpId="0"/>
      <p:bldP spid="29" grpId="0" animBg="1"/>
      <p:bldP spid="29" grpId="1" animBg="1"/>
      <p:bldP spid="30" grpId="0" animBg="1"/>
      <p:bldP spid="31" grpId="0" animBg="1"/>
      <p:bldP spid="32" grpId="0"/>
      <p:bldP spid="2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228600"/>
            <a:ext cx="4297680" cy="8217634"/>
          </a:xfrm>
          <a:prstGeom prst="rect">
            <a:avLst/>
          </a:prstGeom>
        </p:spPr>
        <p:txBody>
          <a:bodyPr>
            <a:spAutoFit/>
          </a:bodyPr>
          <a:lstStyle/>
          <a:p>
            <a:r>
              <a:rPr lang="en-US" sz="2200" b="1" baseline="30000" dirty="0">
                <a:latin typeface="Palatino Linotype" panose="02040502050505030304" pitchFamily="18" charset="0"/>
              </a:rPr>
              <a:t>10 </a:t>
            </a:r>
            <a:r>
              <a:rPr lang="en-US" sz="2200" dirty="0">
                <a:latin typeface="Palatino Linotype" panose="02040502050505030304" pitchFamily="18" charset="0"/>
              </a:rPr>
              <a:t>Jesus answered and said to him, “Are you the teacher of Israel and do not understand these things? </a:t>
            </a:r>
            <a:r>
              <a:rPr lang="en-US" sz="2200" b="1" baseline="30000" dirty="0">
                <a:latin typeface="Palatino Linotype" panose="02040502050505030304" pitchFamily="18" charset="0"/>
              </a:rPr>
              <a:t>11 </a:t>
            </a:r>
            <a:r>
              <a:rPr lang="en-US" sz="2200" dirty="0">
                <a:latin typeface="Palatino Linotype" panose="02040502050505030304" pitchFamily="18" charset="0"/>
              </a:rPr>
              <a:t>Truly, truly, I say to you, we speak of what we know and testify of what we have seen, and you do not accept our testimony. </a:t>
            </a:r>
            <a:r>
              <a:rPr lang="en-US" sz="2200" b="1" baseline="30000" dirty="0">
                <a:latin typeface="Palatino Linotype" panose="02040502050505030304" pitchFamily="18" charset="0"/>
              </a:rPr>
              <a:t>12 </a:t>
            </a:r>
            <a:r>
              <a:rPr lang="en-US" sz="2200" dirty="0">
                <a:latin typeface="Palatino Linotype" panose="02040502050505030304" pitchFamily="18" charset="0"/>
              </a:rPr>
              <a:t>If I told you earthly things and you do not believe, how will you believe if I tell you heavenly things? </a:t>
            </a:r>
            <a:r>
              <a:rPr lang="en-US" sz="2200" b="1" baseline="30000" dirty="0">
                <a:latin typeface="Palatino Linotype" panose="02040502050505030304" pitchFamily="18" charset="0"/>
              </a:rPr>
              <a:t>13 </a:t>
            </a:r>
            <a:r>
              <a:rPr lang="en-US" sz="2200" dirty="0">
                <a:latin typeface="Palatino Linotype" panose="02040502050505030304" pitchFamily="18" charset="0"/>
              </a:rPr>
              <a:t>No one has ascended into heaven, but He who descended from heaven: the Son of Man. </a:t>
            </a:r>
            <a:r>
              <a:rPr lang="en-US" sz="2200" b="1" baseline="30000" dirty="0">
                <a:latin typeface="Palatino Linotype" panose="02040502050505030304" pitchFamily="18" charset="0"/>
              </a:rPr>
              <a:t>14 </a:t>
            </a:r>
            <a:r>
              <a:rPr lang="en-US" sz="2200" dirty="0">
                <a:latin typeface="Palatino Linotype" panose="02040502050505030304" pitchFamily="18" charset="0"/>
              </a:rPr>
              <a:t>As Moses lifted up the serpent in the wilderness, even so must the Son of Man be lifted up; </a:t>
            </a:r>
            <a:r>
              <a:rPr lang="en-US" sz="2200" b="1" baseline="30000" dirty="0">
                <a:latin typeface="Palatino Linotype" panose="02040502050505030304" pitchFamily="18" charset="0"/>
              </a:rPr>
              <a:t>15 </a:t>
            </a:r>
            <a:r>
              <a:rPr lang="en-US" sz="2200" dirty="0">
                <a:latin typeface="Palatino Linotype" panose="02040502050505030304" pitchFamily="18" charset="0"/>
              </a:rPr>
              <a:t>so that whoever believes will in Him have eternal life. </a:t>
            </a:r>
            <a:r>
              <a:rPr lang="en-US" sz="2200" b="1" baseline="30000" dirty="0">
                <a:latin typeface="Palatino Linotype" panose="02040502050505030304" pitchFamily="18" charset="0"/>
              </a:rPr>
              <a:t>16 </a:t>
            </a:r>
            <a:r>
              <a:rPr lang="en-US" sz="2200" dirty="0">
                <a:latin typeface="Palatino Linotype" panose="02040502050505030304" pitchFamily="18" charset="0"/>
              </a:rPr>
              <a:t>For God so loved the world, that He gave His only begotten Son, that whoever believes in Him shall not perish, but have eternal life.</a:t>
            </a:r>
            <a:r>
              <a:rPr lang="en-US" sz="2200" b="1" baseline="30000" dirty="0">
                <a:latin typeface="Palatino Linotype" panose="02040502050505030304" pitchFamily="18" charset="0"/>
              </a:rPr>
              <a:t>17 </a:t>
            </a:r>
            <a:r>
              <a:rPr lang="en-US" sz="2200" dirty="0">
                <a:latin typeface="Palatino Linotype" panose="02040502050505030304" pitchFamily="18" charset="0"/>
              </a:rPr>
              <a:t>For God did not</a:t>
            </a:r>
          </a:p>
        </p:txBody>
      </p:sp>
      <p:sp>
        <p:nvSpPr>
          <p:cNvPr id="6" name="Rectangle 5"/>
          <p:cNvSpPr/>
          <p:nvPr/>
        </p:nvSpPr>
        <p:spPr>
          <a:xfrm>
            <a:off x="4617720" y="266641"/>
            <a:ext cx="4389120" cy="8217634"/>
          </a:xfrm>
          <a:prstGeom prst="rect">
            <a:avLst/>
          </a:prstGeom>
        </p:spPr>
        <p:txBody>
          <a:bodyPr>
            <a:spAutoFit/>
          </a:bodyPr>
          <a:lstStyle/>
          <a:p>
            <a:r>
              <a:rPr lang="es-ES" sz="2200" b="1" baseline="30000" dirty="0">
                <a:latin typeface="Palatino Linotype" panose="02040502050505030304" pitchFamily="18" charset="0"/>
              </a:rPr>
              <a:t>10 </a:t>
            </a:r>
            <a:r>
              <a:rPr lang="es-ES" sz="2200" dirty="0">
                <a:latin typeface="Palatino Linotype" panose="02040502050505030304" pitchFamily="18" charset="0"/>
              </a:rPr>
              <a:t>Jesús le respondió:</a:t>
            </a:r>
          </a:p>
          <a:p>
            <a:r>
              <a:rPr lang="es-ES" sz="2200" dirty="0">
                <a:latin typeface="Palatino Linotype" panose="02040502050505030304" pitchFamily="18" charset="0"/>
              </a:rPr>
              <a:t>—Tú, que eres el maestro de Israel, ¿no sabes esto? </a:t>
            </a:r>
            <a:r>
              <a:rPr lang="es-ES" sz="2200" b="1" baseline="30000" dirty="0">
                <a:latin typeface="Palatino Linotype" panose="02040502050505030304" pitchFamily="18" charset="0"/>
              </a:rPr>
              <a:t>11 </a:t>
            </a:r>
            <a:r>
              <a:rPr lang="es-ES" sz="2200" dirty="0">
                <a:latin typeface="Palatino Linotype" panose="02040502050505030304" pitchFamily="18" charset="0"/>
              </a:rPr>
              <a:t>De cierto, de cierto te digo que de lo que sabemos, hablamos, y de lo que hemos visto, testificamos; pero no recibís nuestro testimonio. </a:t>
            </a:r>
            <a:r>
              <a:rPr lang="es-ES" sz="2200" b="1" baseline="30000" dirty="0">
                <a:latin typeface="Palatino Linotype" panose="02040502050505030304" pitchFamily="18" charset="0"/>
              </a:rPr>
              <a:t>12 </a:t>
            </a:r>
            <a:r>
              <a:rPr lang="es-ES" sz="2200" dirty="0">
                <a:latin typeface="Palatino Linotype" panose="02040502050505030304" pitchFamily="18" charset="0"/>
              </a:rPr>
              <a:t>Si os he dicho cosas terrenales y no creéis, ¿cómo creeréis si os digo las celestiales? </a:t>
            </a:r>
            <a:r>
              <a:rPr lang="es-ES" sz="2200" b="1" baseline="30000" dirty="0">
                <a:latin typeface="Palatino Linotype" panose="02040502050505030304" pitchFamily="18" charset="0"/>
              </a:rPr>
              <a:t>13 </a:t>
            </a:r>
            <a:r>
              <a:rPr lang="es-ES" sz="2200" dirty="0">
                <a:latin typeface="Palatino Linotype" panose="02040502050505030304" pitchFamily="18" charset="0"/>
              </a:rPr>
              <a:t>Nadie subió al cielo sino el que descendió del cielo, el Hijo del hombre, que está en el cielo. </a:t>
            </a:r>
            <a:r>
              <a:rPr lang="es-ES" sz="2200" b="1" baseline="30000" dirty="0">
                <a:latin typeface="Palatino Linotype" panose="02040502050505030304" pitchFamily="18" charset="0"/>
              </a:rPr>
              <a:t>14 </a:t>
            </a:r>
            <a:r>
              <a:rPr lang="es-ES" sz="2200" dirty="0">
                <a:latin typeface="Palatino Linotype" panose="02040502050505030304" pitchFamily="18" charset="0"/>
              </a:rPr>
              <a:t>Y como Moisés levantó la serpiente en el desierto, así es necesario que el Hijo del hombre sea levantado, </a:t>
            </a:r>
            <a:r>
              <a:rPr lang="es-ES" sz="2200" b="1" baseline="30000" dirty="0">
                <a:latin typeface="Palatino Linotype" panose="02040502050505030304" pitchFamily="18" charset="0"/>
              </a:rPr>
              <a:t>15 </a:t>
            </a:r>
            <a:r>
              <a:rPr lang="es-ES" sz="2200" dirty="0">
                <a:latin typeface="Palatino Linotype" panose="02040502050505030304" pitchFamily="18" charset="0"/>
              </a:rPr>
              <a:t>para que todo aquel que en él cree no se pierda, sino que tenga vida eterna. </a:t>
            </a:r>
            <a:r>
              <a:rPr lang="es-ES" sz="2200" b="1" baseline="30000" dirty="0">
                <a:latin typeface="Palatino Linotype" panose="02040502050505030304" pitchFamily="18" charset="0"/>
              </a:rPr>
              <a:t>16 </a:t>
            </a:r>
            <a:r>
              <a:rPr lang="es-ES" sz="2200" dirty="0">
                <a:latin typeface="Palatino Linotype" panose="02040502050505030304" pitchFamily="18" charset="0"/>
              </a:rPr>
              <a:t>De tal manera amó Dios al mundo, que ha dado a su Hijo unigénito, para que todo aquel que en él cree no se pierda, sino que tenga vida eterna. </a:t>
            </a:r>
            <a:r>
              <a:rPr lang="es-ES" sz="2200" b="1" baseline="30000" dirty="0">
                <a:latin typeface="Palatino Linotype" panose="02040502050505030304" pitchFamily="18" charset="0"/>
              </a:rPr>
              <a:t>17 </a:t>
            </a:r>
            <a:r>
              <a:rPr lang="es-ES" sz="2200" dirty="0">
                <a:latin typeface="Palatino Linotype" panose="02040502050505030304" pitchFamily="18" charset="0"/>
              </a:rPr>
              <a:t>Dios no envió a su Hijo al mundo para</a:t>
            </a:r>
          </a:p>
        </p:txBody>
      </p:sp>
      <p:sp>
        <p:nvSpPr>
          <p:cNvPr id="8" name="Rectangle 7"/>
          <p:cNvSpPr/>
          <p:nvPr/>
        </p:nvSpPr>
        <p:spPr>
          <a:xfrm>
            <a:off x="4457175" y="-16590"/>
            <a:ext cx="105763" cy="7124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325503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fill="hold" grpId="0" nodeType="clickEffect">
                                  <p:stCondLst>
                                    <p:cond delay="0"/>
                                  </p:stCondLst>
                                  <p:childTnLst>
                                    <p:animMotion origin="layout" path="M 0 0 L 0 -0.25 E" pathEditMode="relative" ptsTypes="">
                                      <p:cBhvr>
                                        <p:cTn id="6" dur="500" fill="hold"/>
                                        <p:tgtEl>
                                          <p:spTgt spid="5"/>
                                        </p:tgtEl>
                                        <p:attrNameLst>
                                          <p:attrName>ppt_x</p:attrName>
                                          <p:attrName>ppt_y</p:attrName>
                                        </p:attrNameLst>
                                      </p:cBhvr>
                                    </p:animMotion>
                                  </p:childTnLst>
                                </p:cTn>
                              </p:par>
                              <p:par>
                                <p:cTn id="7" presetID="64" presetClass="path" presetSubtype="0" fill="hold" grpId="0" nodeType="withEffect">
                                  <p:stCondLst>
                                    <p:cond delay="0"/>
                                  </p:stCondLst>
                                  <p:childTnLst>
                                    <p:animMotion origin="layout" path="M 0 0 L 0 -0.25 E" pathEditMode="relative" ptsTypes="">
                                      <p:cBhvr>
                                        <p:cTn id="8" dur="5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endParaRPr lang="en-US" sz="2200" dirty="0">
              <a:latin typeface="Palatino Linotype" panose="02040502050505030304" pitchFamily="18" charset="0"/>
            </a:endParaRPr>
          </a:p>
          <a:p>
            <a:r>
              <a:rPr lang="en-US" sz="2200" dirty="0">
                <a:latin typeface="Palatino Linotype" panose="02040502050505030304" pitchFamily="18" charset="0"/>
              </a:rPr>
              <a:t>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37652" y="1550313"/>
            <a:ext cx="4297680" cy="430887"/>
          </a:xfrm>
          <a:prstGeom prst="rect">
            <a:avLst/>
          </a:prstGeom>
        </p:spPr>
        <p:txBody>
          <a:bodyPr>
            <a:spAutoFit/>
          </a:bodyPr>
          <a:lstStyle/>
          <a:p>
            <a:r>
              <a:rPr lang="en-US" sz="2200" dirty="0">
                <a:latin typeface="Palatino Linotype" panose="02040502050505030304" pitchFamily="18" charset="0"/>
              </a:rPr>
              <a:t>unless one is </a:t>
            </a:r>
            <a:r>
              <a:rPr lang="en-US" sz="2200" b="1" dirty="0">
                <a:latin typeface="Palatino Linotype" panose="02040502050505030304" pitchFamily="18" charset="0"/>
              </a:rPr>
              <a:t>born from above</a:t>
            </a:r>
            <a:endParaRPr lang="en-US" sz="2200" dirty="0">
              <a:latin typeface="Palatino Linotype" panose="02040502050505030304" pitchFamily="18" charset="0"/>
            </a:endParaRPr>
          </a:p>
        </p:txBody>
      </p:sp>
      <p:sp>
        <p:nvSpPr>
          <p:cNvPr id="11" name="Oval 10"/>
          <p:cNvSpPr/>
          <p:nvPr/>
        </p:nvSpPr>
        <p:spPr>
          <a:xfrm>
            <a:off x="29496" y="395748"/>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1</a:t>
            </a:r>
            <a:endParaRPr lang="en-US" b="1" dirty="0">
              <a:latin typeface="Palatino Linotype" panose="02040502050505030304" pitchFamily="18" charset="0"/>
            </a:endParaRPr>
          </a:p>
        </p:txBody>
      </p:sp>
      <p:sp>
        <p:nvSpPr>
          <p:cNvPr id="16" name="Oval 15"/>
          <p:cNvSpPr/>
          <p:nvPr/>
        </p:nvSpPr>
        <p:spPr>
          <a:xfrm>
            <a:off x="18148" y="1219200"/>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2</a:t>
            </a:r>
            <a:endParaRPr lang="en-US" b="1" dirty="0">
              <a:latin typeface="Palatino Linotype" panose="02040502050505030304" pitchFamily="18" charset="0"/>
            </a:endParaRPr>
          </a:p>
        </p:txBody>
      </p:sp>
      <p:sp>
        <p:nvSpPr>
          <p:cNvPr id="2" name="Rectangle 1"/>
          <p:cNvSpPr/>
          <p:nvPr/>
        </p:nvSpPr>
        <p:spPr>
          <a:xfrm>
            <a:off x="137652" y="4031159"/>
            <a:ext cx="4297680" cy="769441"/>
          </a:xfrm>
          <a:prstGeom prst="rect">
            <a:avLst/>
          </a:prstGeom>
        </p:spPr>
        <p:txBody>
          <a:bodyPr>
            <a:spAutoFit/>
          </a:bodyPr>
          <a:lstStyle/>
          <a:p>
            <a:r>
              <a:rPr lang="en-US" sz="2200" dirty="0">
                <a:latin typeface="Palatino Linotype" panose="02040502050505030304" pitchFamily="18" charset="0"/>
              </a:rPr>
              <a:t>whoever believes in Him shall not perish, but have eternal life.</a:t>
            </a:r>
            <a:endParaRPr lang="en-US" sz="2200" dirty="0"/>
          </a:p>
        </p:txBody>
      </p:sp>
      <p:sp>
        <p:nvSpPr>
          <p:cNvPr id="17" name="Oval 16"/>
          <p:cNvSpPr/>
          <p:nvPr/>
        </p:nvSpPr>
        <p:spPr>
          <a:xfrm>
            <a:off x="14748" y="3716632"/>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sp>
        <p:nvSpPr>
          <p:cNvPr id="18" name="Oval 17"/>
          <p:cNvSpPr/>
          <p:nvPr/>
        </p:nvSpPr>
        <p:spPr>
          <a:xfrm>
            <a:off x="14748" y="21313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800" b="1" dirty="0">
                <a:latin typeface="Palatino Linotype" panose="02040502050505030304" pitchFamily="18" charset="0"/>
              </a:rPr>
              <a:t>2a</a:t>
            </a:r>
            <a:endParaRPr lang="en-US" b="1" dirty="0">
              <a:latin typeface="Palatino Linotype" panose="02040502050505030304" pitchFamily="18" charset="0"/>
            </a:endParaRPr>
          </a:p>
        </p:txBody>
      </p:sp>
      <p:sp>
        <p:nvSpPr>
          <p:cNvPr id="19" name="Rectangle 18"/>
          <p:cNvSpPr/>
          <p:nvPr/>
        </p:nvSpPr>
        <p:spPr>
          <a:xfrm>
            <a:off x="152400" y="2549604"/>
            <a:ext cx="4156364" cy="1107996"/>
          </a:xfrm>
          <a:prstGeom prst="rect">
            <a:avLst/>
          </a:prstGeom>
        </p:spPr>
        <p:txBody>
          <a:bodyPr>
            <a:spAutoFit/>
          </a:bodyPr>
          <a:lstStyle/>
          <a:p>
            <a:r>
              <a:rPr lang="en-US" sz="2200" dirty="0">
                <a:latin typeface="Palatino Linotype" panose="02040502050505030304" pitchFamily="18" charset="0"/>
              </a:rPr>
              <a:t>No one has ascended into heaven, but He who descended from heaven: the Son of Man.</a:t>
            </a:r>
            <a:endParaRPr lang="en-US" sz="2200" dirty="0"/>
          </a:p>
        </p:txBody>
      </p:sp>
      <p:sp>
        <p:nvSpPr>
          <p:cNvPr id="20" name="Rectangle 19"/>
          <p:cNvSpPr/>
          <p:nvPr/>
        </p:nvSpPr>
        <p:spPr>
          <a:xfrm>
            <a:off x="838200" y="609600"/>
            <a:ext cx="2971800" cy="830997"/>
          </a:xfrm>
          <a:prstGeom prst="rect">
            <a:avLst/>
          </a:prstGeom>
          <a:solidFill>
            <a:schemeClr val="bg1">
              <a:alpha val="90000"/>
            </a:schemeClr>
          </a:solidFill>
          <a:effectLst>
            <a:softEdge rad="31750"/>
          </a:effectLst>
        </p:spPr>
        <p:txBody>
          <a:bodyPr wrap="square">
            <a:spAutoFit/>
          </a:bodyPr>
          <a:lstStyle/>
          <a:p>
            <a:pPr algn="ctr"/>
            <a:r>
              <a:rPr lang="en-US" sz="2400" dirty="0">
                <a:latin typeface="Aharoni" panose="02010803020104030203" pitchFamily="2" charset="-79"/>
                <a:cs typeface="Aharoni" panose="02010803020104030203" pitchFamily="2" charset="-79"/>
              </a:rPr>
              <a:t> Nicodemus came in darkness</a:t>
            </a:r>
          </a:p>
        </p:txBody>
      </p:sp>
      <p:sp>
        <p:nvSpPr>
          <p:cNvPr id="21" name="Rectangle 20"/>
          <p:cNvSpPr/>
          <p:nvPr/>
        </p:nvSpPr>
        <p:spPr>
          <a:xfrm>
            <a:off x="838200" y="5036403"/>
            <a:ext cx="2971800" cy="1200329"/>
          </a:xfrm>
          <a:prstGeom prst="rect">
            <a:avLst/>
          </a:prstGeom>
          <a:solidFill>
            <a:schemeClr val="bg1">
              <a:alpha val="90000"/>
            </a:schemeClr>
          </a:solidFill>
          <a:effectLst>
            <a:softEdge rad="31750"/>
          </a:effectLst>
        </p:spPr>
        <p:txBody>
          <a:bodyPr wrap="square">
            <a:spAutoFit/>
          </a:bodyPr>
          <a:lstStyle/>
          <a:p>
            <a:pPr algn="ctr"/>
            <a:r>
              <a:rPr lang="en-US" sz="2400" dirty="0">
                <a:latin typeface="Aharoni" panose="02010803020104030203" pitchFamily="2" charset="-79"/>
                <a:cs typeface="Aharoni" panose="02010803020104030203" pitchFamily="2" charset="-79"/>
              </a:rPr>
              <a:t>Don’t love the darkness;</a:t>
            </a:r>
          </a:p>
          <a:p>
            <a:pPr algn="ctr"/>
            <a:r>
              <a:rPr lang="en-US" sz="2400" dirty="0">
                <a:latin typeface="Aharoni" panose="02010803020104030203" pitchFamily="2" charset="-79"/>
                <a:cs typeface="Aharoni" panose="02010803020104030203" pitchFamily="2" charset="-79"/>
              </a:rPr>
              <a:t>Come to the Light</a:t>
            </a:r>
          </a:p>
        </p:txBody>
      </p:sp>
      <p:sp>
        <p:nvSpPr>
          <p:cNvPr id="22" name="Rectangle 21"/>
          <p:cNvSpPr/>
          <p:nvPr/>
        </p:nvSpPr>
        <p:spPr>
          <a:xfrm>
            <a:off x="105696" y="1630501"/>
            <a:ext cx="4297680" cy="3170099"/>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000" b="1" dirty="0">
                <a:latin typeface="Georgia" panose="02040502050405020303" pitchFamily="18" charset="0"/>
              </a:rPr>
              <a:t>John 7:50-53</a:t>
            </a:r>
            <a:r>
              <a:rPr lang="en-US" sz="2000" dirty="0">
                <a:latin typeface="Georgia" panose="02040502050405020303" pitchFamily="18" charset="0"/>
              </a:rPr>
              <a:t> Nicodemus (he who came to Him before, being one of them) said to them, “Our Law does not judge a man unless it first hears from him and knows what he is doing, does it?” They answered him, “You are not also from Galilee, are you? Search, and see that no prophet arises out of Galilee.” Everyone went to his home.</a:t>
            </a:r>
          </a:p>
        </p:txBody>
      </p:sp>
      <p:sp>
        <p:nvSpPr>
          <p:cNvPr id="24" name="Rectangle 23"/>
          <p:cNvSpPr/>
          <p:nvPr/>
        </p:nvSpPr>
        <p:spPr>
          <a:xfrm>
            <a:off x="4617720" y="788313"/>
            <a:ext cx="3916680" cy="430887"/>
          </a:xfrm>
          <a:prstGeom prst="rect">
            <a:avLst/>
          </a:prstGeom>
        </p:spPr>
        <p:txBody>
          <a:bodyPr wrap="square">
            <a:spAutoFit/>
          </a:bodyPr>
          <a:lstStyle/>
          <a:p>
            <a:r>
              <a:rPr lang="es-ES" sz="2200" dirty="0">
                <a:latin typeface="Palatino Linotype" panose="02040502050505030304" pitchFamily="18" charset="0"/>
              </a:rPr>
              <a:t>un hombre de los </a:t>
            </a:r>
            <a:r>
              <a:rPr lang="es-ES" sz="2200" b="1" dirty="0">
                <a:latin typeface="Palatino Linotype" panose="02040502050505030304" pitchFamily="18" charset="0"/>
              </a:rPr>
              <a:t>fariseos</a:t>
            </a:r>
          </a:p>
        </p:txBody>
      </p:sp>
      <p:sp>
        <p:nvSpPr>
          <p:cNvPr id="25" name="Oval 24"/>
          <p:cNvSpPr/>
          <p:nvPr/>
        </p:nvSpPr>
        <p:spPr>
          <a:xfrm>
            <a:off x="4590148" y="395748"/>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1</a:t>
            </a:r>
            <a:endParaRPr lang="en-US" b="1" dirty="0">
              <a:latin typeface="Palatino Linotype" panose="02040502050505030304" pitchFamily="18" charset="0"/>
            </a:endParaRPr>
          </a:p>
        </p:txBody>
      </p:sp>
      <p:sp>
        <p:nvSpPr>
          <p:cNvPr id="26" name="Rectangle 25"/>
          <p:cNvSpPr/>
          <p:nvPr/>
        </p:nvSpPr>
        <p:spPr>
          <a:xfrm>
            <a:off x="4693920" y="1550313"/>
            <a:ext cx="4297680" cy="430887"/>
          </a:xfrm>
          <a:prstGeom prst="rect">
            <a:avLst/>
          </a:prstGeom>
        </p:spPr>
        <p:txBody>
          <a:bodyPr>
            <a:spAutoFit/>
          </a:bodyPr>
          <a:lstStyle/>
          <a:p>
            <a:r>
              <a:rPr lang="es-ES" sz="2200" dirty="0">
                <a:latin typeface="Palatino Linotype" panose="02040502050505030304" pitchFamily="18" charset="0"/>
              </a:rPr>
              <a:t>debemos nacer </a:t>
            </a:r>
            <a:r>
              <a:rPr lang="es-ES" sz="2200" b="1" dirty="0">
                <a:latin typeface="Palatino Linotype" panose="02040502050505030304" pitchFamily="18" charset="0"/>
              </a:rPr>
              <a:t>desde arriba</a:t>
            </a:r>
            <a:endParaRPr lang="en-US" sz="2200" b="1" dirty="0">
              <a:latin typeface="Palatino Linotype" panose="02040502050505030304" pitchFamily="18" charset="0"/>
            </a:endParaRPr>
          </a:p>
        </p:txBody>
      </p:sp>
      <p:sp>
        <p:nvSpPr>
          <p:cNvPr id="27" name="Oval 26"/>
          <p:cNvSpPr/>
          <p:nvPr/>
        </p:nvSpPr>
        <p:spPr>
          <a:xfrm>
            <a:off x="4574416" y="1219200"/>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2</a:t>
            </a:r>
            <a:endParaRPr lang="en-US" b="1" dirty="0">
              <a:latin typeface="Palatino Linotype" panose="02040502050505030304" pitchFamily="18" charset="0"/>
            </a:endParaRPr>
          </a:p>
        </p:txBody>
      </p:sp>
      <p:sp>
        <p:nvSpPr>
          <p:cNvPr id="28" name="Oval 27"/>
          <p:cNvSpPr/>
          <p:nvPr/>
        </p:nvSpPr>
        <p:spPr>
          <a:xfrm>
            <a:off x="4571016" y="21313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800" b="1" dirty="0">
                <a:latin typeface="Palatino Linotype" panose="02040502050505030304" pitchFamily="18" charset="0"/>
              </a:rPr>
              <a:t>2a</a:t>
            </a:r>
            <a:endParaRPr lang="en-US" b="1" dirty="0">
              <a:latin typeface="Palatino Linotype" panose="02040502050505030304" pitchFamily="18" charset="0"/>
            </a:endParaRPr>
          </a:p>
        </p:txBody>
      </p:sp>
      <p:sp>
        <p:nvSpPr>
          <p:cNvPr id="29" name="Rectangle 28"/>
          <p:cNvSpPr/>
          <p:nvPr/>
        </p:nvSpPr>
        <p:spPr>
          <a:xfrm>
            <a:off x="4708668" y="2549604"/>
            <a:ext cx="4156364" cy="1107996"/>
          </a:xfrm>
          <a:prstGeom prst="rect">
            <a:avLst/>
          </a:prstGeom>
        </p:spPr>
        <p:txBody>
          <a:bodyPr>
            <a:spAutoFit/>
          </a:bodyPr>
          <a:lstStyle/>
          <a:p>
            <a:r>
              <a:rPr lang="es-ES" sz="2200" dirty="0">
                <a:latin typeface="Palatino Linotype" panose="02040502050505030304" pitchFamily="18" charset="0"/>
              </a:rPr>
              <a:t>Nadie subió al cielo sino el que descendió del cielo, el Hijo del hombre, que está en el cielo. </a:t>
            </a:r>
            <a:endParaRPr lang="en-US" sz="2200" dirty="0"/>
          </a:p>
        </p:txBody>
      </p:sp>
      <p:sp>
        <p:nvSpPr>
          <p:cNvPr id="31" name="Rectangle 30"/>
          <p:cNvSpPr/>
          <p:nvPr/>
        </p:nvSpPr>
        <p:spPr>
          <a:xfrm>
            <a:off x="5394468" y="609600"/>
            <a:ext cx="2971800" cy="738664"/>
          </a:xfrm>
          <a:prstGeom prst="rect">
            <a:avLst/>
          </a:prstGeom>
          <a:solidFill>
            <a:schemeClr val="bg1">
              <a:alpha val="90000"/>
            </a:schemeClr>
          </a:solidFill>
          <a:effectLst>
            <a:softEdge rad="31750"/>
          </a:effectLst>
        </p:spPr>
        <p:txBody>
          <a:bodyPr wrap="square">
            <a:spAutoFit/>
          </a:bodyPr>
          <a:lstStyle/>
          <a:p>
            <a:pPr algn="ctr"/>
            <a:r>
              <a:rPr lang="es-ES" sz="2100" dirty="0">
                <a:latin typeface="Arial Black" panose="020B0A04020102020204" pitchFamily="34" charset="0"/>
              </a:rPr>
              <a:t>Nicodemo vino en la oscuridad</a:t>
            </a:r>
          </a:p>
        </p:txBody>
      </p:sp>
      <p:sp>
        <p:nvSpPr>
          <p:cNvPr id="32" name="Rectangle 31"/>
          <p:cNvSpPr/>
          <p:nvPr/>
        </p:nvSpPr>
        <p:spPr>
          <a:xfrm>
            <a:off x="5394468" y="5036403"/>
            <a:ext cx="2971800" cy="1061829"/>
          </a:xfrm>
          <a:prstGeom prst="rect">
            <a:avLst/>
          </a:prstGeom>
          <a:solidFill>
            <a:schemeClr val="bg1">
              <a:alpha val="90000"/>
            </a:schemeClr>
          </a:solidFill>
          <a:effectLst>
            <a:softEdge rad="31750"/>
          </a:effectLst>
        </p:spPr>
        <p:txBody>
          <a:bodyPr wrap="square">
            <a:spAutoFit/>
          </a:bodyPr>
          <a:lstStyle/>
          <a:p>
            <a:pPr algn="ctr"/>
            <a:r>
              <a:rPr lang="es-ES" sz="2100" dirty="0">
                <a:latin typeface="Arial Black" panose="020B0A04020102020204" pitchFamily="34" charset="0"/>
                <a:cs typeface="Aharoni" panose="02010803020104030203" pitchFamily="2" charset="-79"/>
              </a:rPr>
              <a:t>No ames la oscuridad:</a:t>
            </a:r>
          </a:p>
          <a:p>
            <a:pPr algn="ctr"/>
            <a:r>
              <a:rPr lang="es-ES" sz="2100" dirty="0">
                <a:latin typeface="Arial Black" panose="020B0A04020102020204" pitchFamily="34" charset="0"/>
                <a:cs typeface="Aharoni" panose="02010803020104030203" pitchFamily="2" charset="-79"/>
              </a:rPr>
              <a:t>Ven a la luz</a:t>
            </a:r>
            <a:endParaRPr lang="en-US" sz="2100" dirty="0">
              <a:latin typeface="Arial Black" panose="020B0A04020102020204" pitchFamily="34" charset="0"/>
              <a:cs typeface="Aharoni" panose="02010803020104030203" pitchFamily="2" charset="-79"/>
            </a:endParaRPr>
          </a:p>
        </p:txBody>
      </p:sp>
      <p:sp>
        <p:nvSpPr>
          <p:cNvPr id="33" name="Rectangle 32"/>
          <p:cNvSpPr/>
          <p:nvPr/>
        </p:nvSpPr>
        <p:spPr>
          <a:xfrm>
            <a:off x="4648200" y="4031159"/>
            <a:ext cx="4572000" cy="769441"/>
          </a:xfrm>
          <a:prstGeom prst="rect">
            <a:avLst/>
          </a:prstGeom>
        </p:spPr>
        <p:txBody>
          <a:bodyPr>
            <a:spAutoFit/>
          </a:bodyPr>
          <a:lstStyle/>
          <a:p>
            <a:r>
              <a:rPr lang="es-ES" sz="2200" dirty="0">
                <a:solidFill>
                  <a:schemeClr val="bg1"/>
                </a:solidFill>
                <a:latin typeface="Palatino Linotype" panose="02040502050505030304" pitchFamily="18" charset="0"/>
              </a:rPr>
              <a:t>que</a:t>
            </a:r>
            <a:r>
              <a:rPr lang="es-ES" sz="2200" dirty="0">
                <a:latin typeface="Palatino Linotype" panose="02040502050505030304" pitchFamily="18" charset="0"/>
              </a:rPr>
              <a:t> todo aquel que en él cree no se pierda, sino que tenga vida eterna.</a:t>
            </a:r>
            <a:endParaRPr lang="en-US" sz="2200" dirty="0"/>
          </a:p>
        </p:txBody>
      </p:sp>
      <p:sp>
        <p:nvSpPr>
          <p:cNvPr id="34" name="Oval 33"/>
          <p:cNvSpPr/>
          <p:nvPr/>
        </p:nvSpPr>
        <p:spPr>
          <a:xfrm>
            <a:off x="4571016" y="3716632"/>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sp>
        <p:nvSpPr>
          <p:cNvPr id="35" name="Rectangle 34"/>
          <p:cNvSpPr/>
          <p:nvPr/>
        </p:nvSpPr>
        <p:spPr>
          <a:xfrm>
            <a:off x="4662948" y="1630501"/>
            <a:ext cx="4297680" cy="3170099"/>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000" b="1" dirty="0">
                <a:latin typeface="Georgia" panose="02040502050405020303" pitchFamily="18" charset="0"/>
              </a:rPr>
              <a:t>John 7:50-53 </a:t>
            </a:r>
            <a:r>
              <a:rPr lang="es-ES" sz="2000" dirty="0">
                <a:latin typeface="Georgia" panose="02040502050405020303" pitchFamily="18" charset="0"/>
              </a:rPr>
              <a:t>Les dijo Nicodemo, el que vino a él de noche, el cual era uno de ellos: ¿Juzga acaso nuestra ley a un hombre si primero no le oye, y sabe lo que ha hecho?</a:t>
            </a:r>
          </a:p>
          <a:p>
            <a:r>
              <a:rPr lang="es-ES" sz="2000" dirty="0">
                <a:latin typeface="Georgia" panose="02040502050405020303" pitchFamily="18" charset="0"/>
              </a:rPr>
              <a:t>Respondieron y le dijeron: ¿Eres tú también galileo? Escudriña y ve que de Galilea nunca se ha levantado profeta.</a:t>
            </a:r>
          </a:p>
          <a:p>
            <a:r>
              <a:rPr lang="es-ES" sz="2000" dirty="0">
                <a:latin typeface="Georgia" panose="02040502050405020303" pitchFamily="18" charset="0"/>
              </a:rPr>
              <a:t>Cada uno se fue a su casa;</a:t>
            </a:r>
          </a:p>
        </p:txBody>
      </p:sp>
    </p:spTree>
    <p:extLst>
      <p:ext uri="{BB962C8B-B14F-4D97-AF65-F5344CB8AC3E}">
        <p14:creationId xmlns:p14="http://schemas.microsoft.com/office/powerpoint/2010/main" val="35282727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endParaRPr lang="en-US" sz="2200" dirty="0">
              <a:latin typeface="Palatino Linotype" panose="02040502050505030304" pitchFamily="18" charset="0"/>
            </a:endParaRPr>
          </a:p>
          <a:p>
            <a:r>
              <a:rPr lang="en-US" sz="2200" dirty="0">
                <a:latin typeface="Palatino Linotype" panose="02040502050505030304" pitchFamily="18" charset="0"/>
              </a:rPr>
              <a:t>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37652" y="1550313"/>
            <a:ext cx="4297680" cy="430887"/>
          </a:xfrm>
          <a:prstGeom prst="rect">
            <a:avLst/>
          </a:prstGeom>
        </p:spPr>
        <p:txBody>
          <a:bodyPr>
            <a:spAutoFit/>
          </a:bodyPr>
          <a:lstStyle/>
          <a:p>
            <a:r>
              <a:rPr lang="en-US" sz="2200" dirty="0">
                <a:latin typeface="Palatino Linotype" panose="02040502050505030304" pitchFamily="18" charset="0"/>
              </a:rPr>
              <a:t>unless one is </a:t>
            </a:r>
            <a:r>
              <a:rPr lang="en-US" sz="2200" b="1" dirty="0">
                <a:latin typeface="Palatino Linotype" panose="02040502050505030304" pitchFamily="18" charset="0"/>
              </a:rPr>
              <a:t>born from above</a:t>
            </a:r>
            <a:endParaRPr lang="en-US" sz="2200" dirty="0">
              <a:latin typeface="Palatino Linotype" panose="02040502050505030304" pitchFamily="18" charset="0"/>
            </a:endParaRPr>
          </a:p>
        </p:txBody>
      </p:sp>
      <p:sp>
        <p:nvSpPr>
          <p:cNvPr id="11" name="Oval 10"/>
          <p:cNvSpPr/>
          <p:nvPr/>
        </p:nvSpPr>
        <p:spPr>
          <a:xfrm>
            <a:off x="29496" y="395748"/>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1</a:t>
            </a:r>
            <a:endParaRPr lang="en-US" b="1" dirty="0">
              <a:latin typeface="Palatino Linotype" panose="02040502050505030304" pitchFamily="18" charset="0"/>
            </a:endParaRPr>
          </a:p>
        </p:txBody>
      </p:sp>
      <p:sp>
        <p:nvSpPr>
          <p:cNvPr id="16" name="Oval 15"/>
          <p:cNvSpPr/>
          <p:nvPr/>
        </p:nvSpPr>
        <p:spPr>
          <a:xfrm>
            <a:off x="18148" y="1219200"/>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2</a:t>
            </a:r>
            <a:endParaRPr lang="en-US" b="1" dirty="0">
              <a:latin typeface="Palatino Linotype" panose="02040502050505030304" pitchFamily="18" charset="0"/>
            </a:endParaRPr>
          </a:p>
        </p:txBody>
      </p:sp>
      <p:sp>
        <p:nvSpPr>
          <p:cNvPr id="2" name="Rectangle 1"/>
          <p:cNvSpPr/>
          <p:nvPr/>
        </p:nvSpPr>
        <p:spPr>
          <a:xfrm>
            <a:off x="137652" y="4031159"/>
            <a:ext cx="4297680" cy="769441"/>
          </a:xfrm>
          <a:prstGeom prst="rect">
            <a:avLst/>
          </a:prstGeom>
        </p:spPr>
        <p:txBody>
          <a:bodyPr>
            <a:spAutoFit/>
          </a:bodyPr>
          <a:lstStyle/>
          <a:p>
            <a:r>
              <a:rPr lang="en-US" sz="2200" dirty="0">
                <a:latin typeface="Palatino Linotype" panose="02040502050505030304" pitchFamily="18" charset="0"/>
              </a:rPr>
              <a:t>whoever believes in Him shall not perish, but have eternal life.</a:t>
            </a:r>
            <a:endParaRPr lang="en-US" sz="2200" dirty="0"/>
          </a:p>
        </p:txBody>
      </p:sp>
      <p:sp>
        <p:nvSpPr>
          <p:cNvPr id="17" name="Oval 16"/>
          <p:cNvSpPr/>
          <p:nvPr/>
        </p:nvSpPr>
        <p:spPr>
          <a:xfrm>
            <a:off x="14748" y="3716632"/>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sp>
        <p:nvSpPr>
          <p:cNvPr id="18" name="Oval 17"/>
          <p:cNvSpPr/>
          <p:nvPr/>
        </p:nvSpPr>
        <p:spPr>
          <a:xfrm>
            <a:off x="14748" y="21313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800" b="1" dirty="0">
                <a:latin typeface="Palatino Linotype" panose="02040502050505030304" pitchFamily="18" charset="0"/>
              </a:rPr>
              <a:t>2a</a:t>
            </a:r>
            <a:endParaRPr lang="en-US" b="1" dirty="0">
              <a:latin typeface="Palatino Linotype" panose="02040502050505030304" pitchFamily="18" charset="0"/>
            </a:endParaRPr>
          </a:p>
        </p:txBody>
      </p:sp>
      <p:sp>
        <p:nvSpPr>
          <p:cNvPr id="19" name="Rectangle 18"/>
          <p:cNvSpPr/>
          <p:nvPr/>
        </p:nvSpPr>
        <p:spPr>
          <a:xfrm>
            <a:off x="152400" y="2549604"/>
            <a:ext cx="4156364" cy="1107996"/>
          </a:xfrm>
          <a:prstGeom prst="rect">
            <a:avLst/>
          </a:prstGeom>
        </p:spPr>
        <p:txBody>
          <a:bodyPr>
            <a:spAutoFit/>
          </a:bodyPr>
          <a:lstStyle/>
          <a:p>
            <a:r>
              <a:rPr lang="en-US" sz="2200" dirty="0">
                <a:latin typeface="Palatino Linotype" panose="02040502050505030304" pitchFamily="18" charset="0"/>
              </a:rPr>
              <a:t>No one has ascended into heaven, but He who descended from heaven: the Son of Man.</a:t>
            </a:r>
            <a:endParaRPr lang="en-US" sz="2200" dirty="0"/>
          </a:p>
        </p:txBody>
      </p:sp>
      <p:sp>
        <p:nvSpPr>
          <p:cNvPr id="20" name="Rectangle 19"/>
          <p:cNvSpPr/>
          <p:nvPr/>
        </p:nvSpPr>
        <p:spPr>
          <a:xfrm>
            <a:off x="838200" y="609600"/>
            <a:ext cx="2971800" cy="830997"/>
          </a:xfrm>
          <a:prstGeom prst="rect">
            <a:avLst/>
          </a:prstGeom>
          <a:solidFill>
            <a:schemeClr val="bg1">
              <a:alpha val="90000"/>
            </a:schemeClr>
          </a:solidFill>
          <a:effectLst>
            <a:softEdge rad="31750"/>
          </a:effectLst>
        </p:spPr>
        <p:txBody>
          <a:bodyPr wrap="square">
            <a:spAutoFit/>
          </a:bodyPr>
          <a:lstStyle/>
          <a:p>
            <a:pPr algn="ctr"/>
            <a:r>
              <a:rPr lang="en-US" sz="2400" dirty="0">
                <a:latin typeface="Aharoni" panose="02010803020104030203" pitchFamily="2" charset="-79"/>
                <a:cs typeface="Aharoni" panose="02010803020104030203" pitchFamily="2" charset="-79"/>
              </a:rPr>
              <a:t> Nicodemus came in darkness</a:t>
            </a:r>
          </a:p>
        </p:txBody>
      </p:sp>
      <p:sp>
        <p:nvSpPr>
          <p:cNvPr id="21" name="Rectangle 20"/>
          <p:cNvSpPr/>
          <p:nvPr/>
        </p:nvSpPr>
        <p:spPr>
          <a:xfrm>
            <a:off x="838200" y="5036403"/>
            <a:ext cx="2971800" cy="1200329"/>
          </a:xfrm>
          <a:prstGeom prst="rect">
            <a:avLst/>
          </a:prstGeom>
          <a:solidFill>
            <a:schemeClr val="bg1">
              <a:alpha val="90000"/>
            </a:schemeClr>
          </a:solidFill>
          <a:effectLst>
            <a:softEdge rad="31750"/>
          </a:effectLst>
        </p:spPr>
        <p:txBody>
          <a:bodyPr wrap="square">
            <a:spAutoFit/>
          </a:bodyPr>
          <a:lstStyle/>
          <a:p>
            <a:pPr algn="ctr"/>
            <a:r>
              <a:rPr lang="en-US" sz="2400" dirty="0">
                <a:latin typeface="Aharoni" panose="02010803020104030203" pitchFamily="2" charset="-79"/>
                <a:cs typeface="Aharoni" panose="02010803020104030203" pitchFamily="2" charset="-79"/>
              </a:rPr>
              <a:t>Don’t love the darkness;</a:t>
            </a:r>
          </a:p>
          <a:p>
            <a:pPr algn="ctr"/>
            <a:r>
              <a:rPr lang="en-US" sz="2400" dirty="0">
                <a:latin typeface="Aharoni" panose="02010803020104030203" pitchFamily="2" charset="-79"/>
                <a:cs typeface="Aharoni" panose="02010803020104030203" pitchFamily="2" charset="-79"/>
              </a:rPr>
              <a:t>Come to the Light</a:t>
            </a:r>
          </a:p>
        </p:txBody>
      </p:sp>
      <p:sp>
        <p:nvSpPr>
          <p:cNvPr id="22" name="Rectangle 21"/>
          <p:cNvSpPr/>
          <p:nvPr/>
        </p:nvSpPr>
        <p:spPr>
          <a:xfrm>
            <a:off x="121920" y="2169855"/>
            <a:ext cx="4297680" cy="2554545"/>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000" b="1" dirty="0">
                <a:latin typeface="Georgia" panose="02040502050405020303" pitchFamily="18" charset="0"/>
              </a:rPr>
              <a:t>John 19:39-40</a:t>
            </a:r>
            <a:r>
              <a:rPr lang="en-US" sz="2000" dirty="0">
                <a:latin typeface="Georgia" panose="02040502050405020303" pitchFamily="18" charset="0"/>
              </a:rPr>
              <a:t> Nicodemus, who had first come to Him by night, also came, bringing a mixture of myrrh and aloes, about a hundred pounds weight. So they took the body of Jesus and bound it in linen wrappings with the spices, as is the burial custom of the Jews.</a:t>
            </a:r>
          </a:p>
        </p:txBody>
      </p:sp>
      <p:sp>
        <p:nvSpPr>
          <p:cNvPr id="33" name="Rectangle 32"/>
          <p:cNvSpPr/>
          <p:nvPr/>
        </p:nvSpPr>
        <p:spPr>
          <a:xfrm>
            <a:off x="4617720" y="788313"/>
            <a:ext cx="3916680" cy="430887"/>
          </a:xfrm>
          <a:prstGeom prst="rect">
            <a:avLst/>
          </a:prstGeom>
        </p:spPr>
        <p:txBody>
          <a:bodyPr wrap="square">
            <a:spAutoFit/>
          </a:bodyPr>
          <a:lstStyle/>
          <a:p>
            <a:r>
              <a:rPr lang="es-ES" sz="2200" dirty="0">
                <a:latin typeface="Palatino Linotype" panose="02040502050505030304" pitchFamily="18" charset="0"/>
              </a:rPr>
              <a:t>un hombre de los </a:t>
            </a:r>
            <a:r>
              <a:rPr lang="es-ES" sz="2200" b="1" dirty="0">
                <a:latin typeface="Palatino Linotype" panose="02040502050505030304" pitchFamily="18" charset="0"/>
              </a:rPr>
              <a:t>fariseos</a:t>
            </a:r>
          </a:p>
        </p:txBody>
      </p:sp>
      <p:sp>
        <p:nvSpPr>
          <p:cNvPr id="34" name="Oval 33"/>
          <p:cNvSpPr/>
          <p:nvPr/>
        </p:nvSpPr>
        <p:spPr>
          <a:xfrm>
            <a:off x="4590148" y="395748"/>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1</a:t>
            </a:r>
            <a:endParaRPr lang="en-US" b="1" dirty="0">
              <a:latin typeface="Palatino Linotype" panose="02040502050505030304" pitchFamily="18" charset="0"/>
            </a:endParaRPr>
          </a:p>
        </p:txBody>
      </p:sp>
      <p:sp>
        <p:nvSpPr>
          <p:cNvPr id="35" name="Rectangle 34"/>
          <p:cNvSpPr/>
          <p:nvPr/>
        </p:nvSpPr>
        <p:spPr>
          <a:xfrm>
            <a:off x="4693920" y="1550313"/>
            <a:ext cx="4297680" cy="430887"/>
          </a:xfrm>
          <a:prstGeom prst="rect">
            <a:avLst/>
          </a:prstGeom>
        </p:spPr>
        <p:txBody>
          <a:bodyPr>
            <a:spAutoFit/>
          </a:bodyPr>
          <a:lstStyle/>
          <a:p>
            <a:r>
              <a:rPr lang="es-ES" sz="2200" dirty="0">
                <a:latin typeface="Palatino Linotype" panose="02040502050505030304" pitchFamily="18" charset="0"/>
              </a:rPr>
              <a:t>debemos nacer </a:t>
            </a:r>
            <a:r>
              <a:rPr lang="es-ES" sz="2200" b="1" dirty="0">
                <a:latin typeface="Palatino Linotype" panose="02040502050505030304" pitchFamily="18" charset="0"/>
              </a:rPr>
              <a:t>desde arriba</a:t>
            </a:r>
            <a:endParaRPr lang="en-US" sz="2200" b="1" dirty="0">
              <a:latin typeface="Palatino Linotype" panose="02040502050505030304" pitchFamily="18" charset="0"/>
            </a:endParaRPr>
          </a:p>
        </p:txBody>
      </p:sp>
      <p:sp>
        <p:nvSpPr>
          <p:cNvPr id="36" name="Oval 35"/>
          <p:cNvSpPr/>
          <p:nvPr/>
        </p:nvSpPr>
        <p:spPr>
          <a:xfrm>
            <a:off x="4574416" y="1219200"/>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2</a:t>
            </a:r>
            <a:endParaRPr lang="en-US" b="1" dirty="0">
              <a:latin typeface="Palatino Linotype" panose="02040502050505030304" pitchFamily="18" charset="0"/>
            </a:endParaRPr>
          </a:p>
        </p:txBody>
      </p:sp>
      <p:sp>
        <p:nvSpPr>
          <p:cNvPr id="37" name="Oval 36"/>
          <p:cNvSpPr/>
          <p:nvPr/>
        </p:nvSpPr>
        <p:spPr>
          <a:xfrm>
            <a:off x="4571016" y="21313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800" b="1" dirty="0">
                <a:latin typeface="Palatino Linotype" panose="02040502050505030304" pitchFamily="18" charset="0"/>
              </a:rPr>
              <a:t>2a</a:t>
            </a:r>
            <a:endParaRPr lang="en-US" b="1" dirty="0">
              <a:latin typeface="Palatino Linotype" panose="02040502050505030304" pitchFamily="18" charset="0"/>
            </a:endParaRPr>
          </a:p>
        </p:txBody>
      </p:sp>
      <p:sp>
        <p:nvSpPr>
          <p:cNvPr id="38" name="Rectangle 37"/>
          <p:cNvSpPr/>
          <p:nvPr/>
        </p:nvSpPr>
        <p:spPr>
          <a:xfrm>
            <a:off x="4708668" y="2549604"/>
            <a:ext cx="4156364" cy="1107996"/>
          </a:xfrm>
          <a:prstGeom prst="rect">
            <a:avLst/>
          </a:prstGeom>
        </p:spPr>
        <p:txBody>
          <a:bodyPr>
            <a:spAutoFit/>
          </a:bodyPr>
          <a:lstStyle/>
          <a:p>
            <a:r>
              <a:rPr lang="es-ES" sz="2200" dirty="0">
                <a:latin typeface="Palatino Linotype" panose="02040502050505030304" pitchFamily="18" charset="0"/>
              </a:rPr>
              <a:t>Nadie subió al cielo sino el que descendió del cielo, el Hijo del hombre, que está en el cielo. </a:t>
            </a:r>
            <a:endParaRPr lang="en-US" sz="2200" dirty="0"/>
          </a:p>
        </p:txBody>
      </p:sp>
      <p:sp>
        <p:nvSpPr>
          <p:cNvPr id="39" name="Rectangle 38"/>
          <p:cNvSpPr/>
          <p:nvPr/>
        </p:nvSpPr>
        <p:spPr>
          <a:xfrm>
            <a:off x="5394468" y="609600"/>
            <a:ext cx="2971800" cy="738664"/>
          </a:xfrm>
          <a:prstGeom prst="rect">
            <a:avLst/>
          </a:prstGeom>
          <a:solidFill>
            <a:schemeClr val="bg1">
              <a:alpha val="90000"/>
            </a:schemeClr>
          </a:solidFill>
          <a:effectLst>
            <a:softEdge rad="31750"/>
          </a:effectLst>
        </p:spPr>
        <p:txBody>
          <a:bodyPr wrap="square">
            <a:spAutoFit/>
          </a:bodyPr>
          <a:lstStyle/>
          <a:p>
            <a:pPr algn="ctr"/>
            <a:r>
              <a:rPr lang="es-ES" sz="2100" dirty="0">
                <a:latin typeface="Arial Black" panose="020B0A04020102020204" pitchFamily="34" charset="0"/>
              </a:rPr>
              <a:t>Nicodemo vino en la oscuridad</a:t>
            </a:r>
          </a:p>
        </p:txBody>
      </p:sp>
      <p:sp>
        <p:nvSpPr>
          <p:cNvPr id="40" name="Rectangle 39"/>
          <p:cNvSpPr/>
          <p:nvPr/>
        </p:nvSpPr>
        <p:spPr>
          <a:xfrm>
            <a:off x="5394468" y="5036403"/>
            <a:ext cx="2971800" cy="1061829"/>
          </a:xfrm>
          <a:prstGeom prst="rect">
            <a:avLst/>
          </a:prstGeom>
          <a:solidFill>
            <a:schemeClr val="bg1">
              <a:alpha val="90000"/>
            </a:schemeClr>
          </a:solidFill>
          <a:effectLst>
            <a:softEdge rad="31750"/>
          </a:effectLst>
        </p:spPr>
        <p:txBody>
          <a:bodyPr wrap="square">
            <a:spAutoFit/>
          </a:bodyPr>
          <a:lstStyle/>
          <a:p>
            <a:pPr algn="ctr"/>
            <a:r>
              <a:rPr lang="es-ES" sz="2100" dirty="0">
                <a:latin typeface="Arial Black" panose="020B0A04020102020204" pitchFamily="34" charset="0"/>
                <a:cs typeface="Aharoni" panose="02010803020104030203" pitchFamily="2" charset="-79"/>
              </a:rPr>
              <a:t>No ames la oscuridad:</a:t>
            </a:r>
          </a:p>
          <a:p>
            <a:pPr algn="ctr"/>
            <a:r>
              <a:rPr lang="es-ES" sz="2100" dirty="0">
                <a:latin typeface="Arial Black" panose="020B0A04020102020204" pitchFamily="34" charset="0"/>
                <a:cs typeface="Aharoni" panose="02010803020104030203" pitchFamily="2" charset="-79"/>
              </a:rPr>
              <a:t>Ven a la luz</a:t>
            </a:r>
            <a:endParaRPr lang="en-US" sz="2100" dirty="0">
              <a:latin typeface="Arial Black" panose="020B0A04020102020204" pitchFamily="34" charset="0"/>
              <a:cs typeface="Aharoni" panose="02010803020104030203" pitchFamily="2" charset="-79"/>
            </a:endParaRPr>
          </a:p>
        </p:txBody>
      </p:sp>
      <p:sp>
        <p:nvSpPr>
          <p:cNvPr id="41" name="Rectangle 40"/>
          <p:cNvSpPr/>
          <p:nvPr/>
        </p:nvSpPr>
        <p:spPr>
          <a:xfrm>
            <a:off x="4648200" y="4031159"/>
            <a:ext cx="4572000" cy="769441"/>
          </a:xfrm>
          <a:prstGeom prst="rect">
            <a:avLst/>
          </a:prstGeom>
        </p:spPr>
        <p:txBody>
          <a:bodyPr>
            <a:spAutoFit/>
          </a:bodyPr>
          <a:lstStyle/>
          <a:p>
            <a:r>
              <a:rPr lang="es-ES" sz="2200" dirty="0">
                <a:solidFill>
                  <a:schemeClr val="bg1"/>
                </a:solidFill>
                <a:latin typeface="Palatino Linotype" panose="02040502050505030304" pitchFamily="18" charset="0"/>
              </a:rPr>
              <a:t>que</a:t>
            </a:r>
            <a:r>
              <a:rPr lang="es-ES" sz="2200" dirty="0">
                <a:latin typeface="Palatino Linotype" panose="02040502050505030304" pitchFamily="18" charset="0"/>
              </a:rPr>
              <a:t> todo aquel que en él cree no se pierda, sino que tenga vida eterna.</a:t>
            </a:r>
            <a:endParaRPr lang="en-US" sz="2200" dirty="0"/>
          </a:p>
        </p:txBody>
      </p:sp>
      <p:sp>
        <p:nvSpPr>
          <p:cNvPr id="42" name="Oval 41"/>
          <p:cNvSpPr/>
          <p:nvPr/>
        </p:nvSpPr>
        <p:spPr>
          <a:xfrm>
            <a:off x="4571016" y="3716632"/>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sp>
        <p:nvSpPr>
          <p:cNvPr id="43" name="Rectangle 42"/>
          <p:cNvSpPr/>
          <p:nvPr/>
        </p:nvSpPr>
        <p:spPr>
          <a:xfrm>
            <a:off x="4662948" y="2169855"/>
            <a:ext cx="4434840" cy="2554545"/>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000" b="1" dirty="0">
                <a:latin typeface="Georgia" panose="02040502050405020303" pitchFamily="18" charset="0"/>
              </a:rPr>
              <a:t>John 19:39-40 </a:t>
            </a:r>
            <a:r>
              <a:rPr lang="es-ES" sz="2000" dirty="0">
                <a:latin typeface="Georgia" panose="02040502050405020303" pitchFamily="18" charset="0"/>
              </a:rPr>
              <a:t>También Nicodemo, el que antes había visitado a Jesús de noche, vino trayendo un compuesto de mirra y de áloes, como cien libras.</a:t>
            </a:r>
          </a:p>
          <a:p>
            <a:r>
              <a:rPr lang="es-ES" sz="2000" dirty="0">
                <a:latin typeface="Georgia" panose="02040502050405020303" pitchFamily="18" charset="0"/>
              </a:rPr>
              <a:t>Tomaron, pues, el cuerpo de Jesús, y lo envolvieron en lienzos con especias aromáticas, según es costumbre sepultar entre los judíos.</a:t>
            </a:r>
          </a:p>
        </p:txBody>
      </p:sp>
    </p:spTree>
    <p:extLst>
      <p:ext uri="{BB962C8B-B14F-4D97-AF65-F5344CB8AC3E}">
        <p14:creationId xmlns:p14="http://schemas.microsoft.com/office/powerpoint/2010/main" val="21621236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92137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John 3:1-21                       Juan 3:1-21</a:t>
            </a:r>
          </a:p>
        </p:txBody>
      </p:sp>
      <p:sp>
        <p:nvSpPr>
          <p:cNvPr id="5" name="Rectangle 4"/>
          <p:cNvSpPr/>
          <p:nvPr/>
        </p:nvSpPr>
        <p:spPr>
          <a:xfrm>
            <a:off x="152400" y="453330"/>
            <a:ext cx="4297680" cy="26499562"/>
          </a:xfrm>
          <a:prstGeom prst="rect">
            <a:avLst/>
          </a:prstGeom>
        </p:spPr>
        <p:txBody>
          <a:bodyPr>
            <a:spAutoFit/>
          </a:bodyPr>
          <a:lstStyle/>
          <a:p>
            <a:r>
              <a:rPr lang="en-US" sz="2200" baseline="30000" dirty="0">
                <a:latin typeface="Palatino Linotype" panose="02040502050505030304" pitchFamily="18" charset="0"/>
              </a:rPr>
              <a:t> 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Pharisees, named Nicodemus, a ruler of the Jews; </a:t>
            </a:r>
            <a:r>
              <a:rPr lang="en-US" sz="2200" b="1" baseline="30000" dirty="0">
                <a:latin typeface="Palatino Linotype" panose="02040502050505030304" pitchFamily="18" charset="0"/>
              </a:rPr>
              <a:t>2 </a:t>
            </a:r>
            <a:r>
              <a:rPr lang="en-US" sz="2200" dirty="0">
                <a:latin typeface="Palatino Linotype" panose="02040502050505030304" pitchFamily="18" charset="0"/>
              </a:rPr>
              <a:t>this man came to Jesus by night and said to Him, “Rabbi, we know that You have come from God as a teacher; for no one can do these signs that You do unless God is with him.” </a:t>
            </a:r>
            <a:r>
              <a:rPr lang="en-US" sz="2200" b="1" baseline="30000" dirty="0">
                <a:latin typeface="Palatino Linotype" panose="02040502050505030304" pitchFamily="18" charset="0"/>
              </a:rPr>
              <a:t>3 </a:t>
            </a:r>
            <a:r>
              <a:rPr lang="en-US" sz="2200" dirty="0">
                <a:latin typeface="Palatino Linotype" panose="02040502050505030304" pitchFamily="18" charset="0"/>
              </a:rPr>
              <a:t>Jesus answered and said to him, “Truly, truly, I say to you, unless one is born again he cannot see the kingdom of God.”</a:t>
            </a:r>
          </a:p>
          <a:p>
            <a:r>
              <a:rPr lang="en-US" sz="2200" b="1" baseline="30000" dirty="0">
                <a:latin typeface="Palatino Linotype" panose="02040502050505030304" pitchFamily="18" charset="0"/>
              </a:rPr>
              <a:t>4 </a:t>
            </a:r>
            <a:r>
              <a:rPr lang="en-US" sz="2200" dirty="0">
                <a:latin typeface="Palatino Linotype" panose="02040502050505030304" pitchFamily="18" charset="0"/>
              </a:rPr>
              <a:t>Nicodemus said to Him, “How can a man be born when he is old? He cannot enter a second time into his mother’s womb and be born, can he?” </a:t>
            </a:r>
            <a:r>
              <a:rPr lang="en-US" sz="2200" b="1" baseline="30000" dirty="0">
                <a:latin typeface="Palatino Linotype" panose="02040502050505030304" pitchFamily="18" charset="0"/>
              </a:rPr>
              <a:t>5 </a:t>
            </a:r>
            <a:r>
              <a:rPr lang="en-US" sz="2200" dirty="0">
                <a:latin typeface="Palatino Linotype" panose="02040502050505030304" pitchFamily="18" charset="0"/>
              </a:rPr>
              <a:t>Jesus answered, “Truly, truly, I say to you, unless one is born of water and the Spirit he cannot enter into the kingdom of God. </a:t>
            </a:r>
            <a:r>
              <a:rPr lang="en-US" sz="2200" b="1" baseline="30000" dirty="0">
                <a:latin typeface="Palatino Linotype" panose="02040502050505030304" pitchFamily="18" charset="0"/>
              </a:rPr>
              <a:t>6 </a:t>
            </a:r>
            <a:r>
              <a:rPr lang="en-US" sz="2200" dirty="0">
                <a:latin typeface="Palatino Linotype" panose="02040502050505030304" pitchFamily="18" charset="0"/>
              </a:rPr>
              <a:t>That which is born of the flesh is flesh, and that which is born of the Spirit is spirit. </a:t>
            </a:r>
            <a:r>
              <a:rPr lang="en-US" sz="2200" b="1" baseline="30000" dirty="0">
                <a:latin typeface="Palatino Linotype" panose="02040502050505030304" pitchFamily="18" charset="0"/>
              </a:rPr>
              <a:t>7 </a:t>
            </a:r>
            <a:r>
              <a:rPr lang="en-US" sz="2200" dirty="0">
                <a:latin typeface="Palatino Linotype" panose="02040502050505030304" pitchFamily="18" charset="0"/>
              </a:rPr>
              <a:t>Do not be amazed that I said to you, ‘You must be born again.’ </a:t>
            </a:r>
            <a:r>
              <a:rPr lang="en-US" sz="2200" b="1" baseline="30000" dirty="0">
                <a:latin typeface="Palatino Linotype" panose="02040502050505030304" pitchFamily="18" charset="0"/>
              </a:rPr>
              <a:t>8 </a:t>
            </a:r>
            <a:r>
              <a:rPr lang="en-US" sz="2200" dirty="0">
                <a:latin typeface="Palatino Linotype" panose="02040502050505030304" pitchFamily="18" charset="0"/>
              </a:rPr>
              <a:t>The wind blows where it wishes and you hear the sound of it, but do not know where it comes from and where it is going; so is everyone who is born of the Spirit.”</a:t>
            </a:r>
          </a:p>
          <a:p>
            <a:r>
              <a:rPr lang="en-US" sz="2200" b="1" baseline="30000" dirty="0">
                <a:latin typeface="Palatino Linotype" panose="02040502050505030304" pitchFamily="18" charset="0"/>
              </a:rPr>
              <a:t>9 </a:t>
            </a:r>
            <a:r>
              <a:rPr lang="en-US" sz="2200" dirty="0">
                <a:latin typeface="Palatino Linotype" panose="02040502050505030304" pitchFamily="18" charset="0"/>
              </a:rPr>
              <a:t>Nicodemus said to Him, “How can these things be?” </a:t>
            </a:r>
            <a:r>
              <a:rPr lang="en-US" sz="2200" b="1" baseline="30000" dirty="0">
                <a:latin typeface="Palatino Linotype" panose="02040502050505030304" pitchFamily="18" charset="0"/>
              </a:rPr>
              <a:t>10 </a:t>
            </a:r>
            <a:r>
              <a:rPr lang="en-US" sz="2200" dirty="0">
                <a:latin typeface="Palatino Linotype" panose="02040502050505030304" pitchFamily="18" charset="0"/>
              </a:rPr>
              <a:t>Jesus answered and said to him, “Are you the teacher of Israel and do not understand these things? </a:t>
            </a:r>
            <a:r>
              <a:rPr lang="en-US" sz="2200" b="1" baseline="30000" dirty="0">
                <a:latin typeface="Palatino Linotype" panose="02040502050505030304" pitchFamily="18" charset="0"/>
              </a:rPr>
              <a:t>11 </a:t>
            </a:r>
            <a:r>
              <a:rPr lang="en-US" sz="2200" dirty="0">
                <a:latin typeface="Palatino Linotype" panose="02040502050505030304" pitchFamily="18" charset="0"/>
              </a:rPr>
              <a:t>Truly, truly, I say to you, we speak of what we know and testify of what we have seen, and you do not accept our testimony. </a:t>
            </a:r>
            <a:r>
              <a:rPr lang="en-US" sz="2200" b="1" baseline="30000" dirty="0">
                <a:latin typeface="Palatino Linotype" panose="02040502050505030304" pitchFamily="18" charset="0"/>
              </a:rPr>
              <a:t>12 </a:t>
            </a:r>
            <a:r>
              <a:rPr lang="en-US" sz="2200" dirty="0">
                <a:latin typeface="Palatino Linotype" panose="02040502050505030304" pitchFamily="18" charset="0"/>
              </a:rPr>
              <a:t>If I told you earthly things and you do not believe, how will you believe if I tell you heavenly things? </a:t>
            </a:r>
            <a:r>
              <a:rPr lang="en-US" sz="2200" b="1" baseline="30000" dirty="0">
                <a:latin typeface="Palatino Linotype" panose="02040502050505030304" pitchFamily="18" charset="0"/>
              </a:rPr>
              <a:t>13 </a:t>
            </a:r>
            <a:r>
              <a:rPr lang="en-US" sz="2200" dirty="0">
                <a:latin typeface="Palatino Linotype" panose="02040502050505030304" pitchFamily="18" charset="0"/>
              </a:rPr>
              <a:t>No one has ascended into heaven, but He who descended from heaven: the Son of Man. </a:t>
            </a:r>
            <a:r>
              <a:rPr lang="en-US" sz="2200" b="1" baseline="30000" dirty="0">
                <a:latin typeface="Palatino Linotype" panose="02040502050505030304" pitchFamily="18" charset="0"/>
              </a:rPr>
              <a:t>14 </a:t>
            </a:r>
            <a:r>
              <a:rPr lang="en-US" sz="2200" dirty="0">
                <a:latin typeface="Palatino Linotype" panose="02040502050505030304" pitchFamily="18" charset="0"/>
              </a:rPr>
              <a:t>As Moses lifted up the serpent in the wilderness, even so must the Son of Man be lifted up;</a:t>
            </a:r>
            <a:r>
              <a:rPr lang="en-US" sz="2200" b="1" baseline="30000" dirty="0">
                <a:latin typeface="Palatino Linotype" panose="02040502050505030304" pitchFamily="18" charset="0"/>
              </a:rPr>
              <a:t>15 </a:t>
            </a:r>
            <a:r>
              <a:rPr lang="en-US" sz="2200" dirty="0">
                <a:latin typeface="Palatino Linotype" panose="02040502050505030304" pitchFamily="18" charset="0"/>
              </a:rPr>
              <a:t>so that whoever believes will in Him have eternal life. </a:t>
            </a:r>
            <a:r>
              <a:rPr lang="en-US" sz="2200" b="1" baseline="30000" dirty="0">
                <a:latin typeface="Palatino Linotype" panose="02040502050505030304" pitchFamily="18" charset="0"/>
              </a:rPr>
              <a:t>16 </a:t>
            </a:r>
            <a:r>
              <a:rPr lang="en-US" sz="2200" dirty="0">
                <a:latin typeface="Palatino Linotype" panose="02040502050505030304" pitchFamily="18" charset="0"/>
              </a:rPr>
              <a:t>For God so loved the world, that He gave His only begotten Son, that whoever believes in Him shall not perish, but have eternal life.</a:t>
            </a:r>
            <a:r>
              <a:rPr lang="en-US" sz="2200" b="1" baseline="30000" dirty="0">
                <a:latin typeface="Palatino Linotype" panose="02040502050505030304" pitchFamily="18" charset="0"/>
              </a:rPr>
              <a:t>17 </a:t>
            </a:r>
            <a:r>
              <a:rPr lang="en-US" sz="2200" dirty="0">
                <a:latin typeface="Palatino Linotype" panose="02040502050505030304" pitchFamily="18" charset="0"/>
              </a:rPr>
              <a:t>For God did not send the Son into the world to judge the world, but that the world might be saved through Him. </a:t>
            </a:r>
            <a:r>
              <a:rPr lang="en-US" sz="2200" b="1" baseline="30000" dirty="0">
                <a:latin typeface="Palatino Linotype" panose="02040502050505030304" pitchFamily="18" charset="0"/>
              </a:rPr>
              <a:t>18 </a:t>
            </a:r>
            <a:r>
              <a:rPr lang="en-US" sz="2200" dirty="0">
                <a:latin typeface="Palatino Linotype" panose="02040502050505030304" pitchFamily="18" charset="0"/>
              </a:rPr>
              <a:t>He who believes in Him is not judged; he who does not believe has been judged already, because he has not believed in the name of the only begotten Son of God.</a:t>
            </a:r>
            <a:r>
              <a:rPr lang="en-US" sz="2200" b="1" baseline="30000" dirty="0">
                <a:latin typeface="Palatino Linotype" panose="02040502050505030304" pitchFamily="18" charset="0"/>
              </a:rPr>
              <a:t>19 </a:t>
            </a:r>
            <a:r>
              <a:rPr lang="en-US" sz="2200" dirty="0">
                <a:latin typeface="Palatino Linotype" panose="02040502050505030304" pitchFamily="18" charset="0"/>
              </a:rPr>
              <a:t>This is the judgment, that the Light has come into the world, and men loved the darkness rather than the Light, for their deeds were evil. </a:t>
            </a:r>
            <a:r>
              <a:rPr lang="en-US" sz="2200" b="1" baseline="30000" dirty="0">
                <a:latin typeface="Palatino Linotype" panose="02040502050505030304" pitchFamily="18" charset="0"/>
              </a:rPr>
              <a:t>20 </a:t>
            </a:r>
            <a:r>
              <a:rPr lang="en-US" sz="2200" dirty="0">
                <a:latin typeface="Palatino Linotype" panose="02040502050505030304" pitchFamily="18" charset="0"/>
              </a:rPr>
              <a:t>For everyone who does evil hates the Light, and does not come to the Light for fear that his deeds will be exposed. </a:t>
            </a:r>
            <a:r>
              <a:rPr lang="en-US" sz="2200" b="1" baseline="30000" dirty="0">
                <a:latin typeface="Palatino Linotype" panose="02040502050505030304" pitchFamily="18" charset="0"/>
              </a:rPr>
              <a:t>21 </a:t>
            </a:r>
            <a:r>
              <a:rPr lang="en-US" sz="2200" dirty="0">
                <a:latin typeface="Palatino Linotype" panose="02040502050505030304" pitchFamily="18" charset="0"/>
              </a:rPr>
              <a:t>But he who practices the truth comes to the Light, so that his deeds may be manifested as having been wrought in God.”</a:t>
            </a:r>
          </a:p>
        </p:txBody>
      </p:sp>
      <p:sp>
        <p:nvSpPr>
          <p:cNvPr id="6" name="Rectangle 5"/>
          <p:cNvSpPr/>
          <p:nvPr/>
        </p:nvSpPr>
        <p:spPr>
          <a:xfrm>
            <a:off x="4617720" y="491371"/>
            <a:ext cx="4389120" cy="26838116"/>
          </a:xfrm>
          <a:prstGeom prst="rect">
            <a:avLst/>
          </a:prstGeom>
        </p:spPr>
        <p:txBody>
          <a:bodyPr>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fariseos que se llamaba Nicodemo, dignatario de los judíos. </a:t>
            </a:r>
            <a:r>
              <a:rPr lang="es-ES" sz="2200" b="1" baseline="30000" dirty="0">
                <a:latin typeface="Palatino Linotype" panose="02040502050505030304" pitchFamily="18" charset="0"/>
              </a:rPr>
              <a:t>2 </a:t>
            </a:r>
            <a:r>
              <a:rPr lang="es-ES" sz="2200" dirty="0">
                <a:latin typeface="Palatino Linotype" panose="02040502050505030304" pitchFamily="18" charset="0"/>
              </a:rPr>
              <a:t>Éste vino a Jesús de noche y le dijo:</a:t>
            </a:r>
          </a:p>
          <a:p>
            <a:r>
              <a:rPr lang="es-ES" sz="2200" dirty="0">
                <a:latin typeface="Palatino Linotype" panose="02040502050505030304" pitchFamily="18" charset="0"/>
              </a:rPr>
              <a:t>—Rabí, sabemos que has venido de Dios como maestro, porque nadie puede hacer estas señales que tú haces, si no está Dios con él.</a:t>
            </a:r>
          </a:p>
          <a:p>
            <a:r>
              <a:rPr lang="es-ES" sz="2200" b="1" baseline="30000" dirty="0">
                <a:latin typeface="Palatino Linotype" panose="02040502050505030304" pitchFamily="18" charset="0"/>
              </a:rPr>
              <a:t>3 </a:t>
            </a:r>
            <a:r>
              <a:rPr lang="es-ES" sz="2200" dirty="0">
                <a:latin typeface="Palatino Linotype" panose="02040502050505030304" pitchFamily="18" charset="0"/>
              </a:rPr>
              <a:t>Le respondió Jesús:</a:t>
            </a:r>
          </a:p>
          <a:p>
            <a:r>
              <a:rPr lang="es-ES" sz="2200" dirty="0">
                <a:latin typeface="Palatino Linotype" panose="02040502050505030304" pitchFamily="18" charset="0"/>
              </a:rPr>
              <a:t>—De cierto, de cierto te digo que el que no nace de nuevo no puede ver el reino de Dios.</a:t>
            </a:r>
          </a:p>
          <a:p>
            <a:r>
              <a:rPr lang="es-ES" sz="2200" b="1" baseline="30000" dirty="0">
                <a:latin typeface="Palatino Linotype" panose="02040502050505030304" pitchFamily="18" charset="0"/>
              </a:rPr>
              <a:t>4 </a:t>
            </a:r>
            <a:r>
              <a:rPr lang="es-ES" sz="2200" dirty="0">
                <a:latin typeface="Palatino Linotype" panose="02040502050505030304" pitchFamily="18" charset="0"/>
              </a:rPr>
              <a:t>Nicodemo le preguntó:</a:t>
            </a:r>
          </a:p>
          <a:p>
            <a:r>
              <a:rPr lang="es-ES" sz="2200" dirty="0">
                <a:latin typeface="Palatino Linotype" panose="02040502050505030304" pitchFamily="18" charset="0"/>
              </a:rPr>
              <a:t>—¿Cómo puede un hombre nacer siendo viejo? ¿Puede acaso entrar por segunda vez en el vientre de su madre y nacer?</a:t>
            </a:r>
          </a:p>
          <a:p>
            <a:r>
              <a:rPr lang="es-ES" sz="2200" b="1" baseline="30000" dirty="0">
                <a:latin typeface="Palatino Linotype" panose="02040502050505030304" pitchFamily="18" charset="0"/>
              </a:rPr>
              <a:t>5 </a:t>
            </a:r>
            <a:r>
              <a:rPr lang="es-ES" sz="2200" dirty="0">
                <a:latin typeface="Palatino Linotype" panose="02040502050505030304" pitchFamily="18" charset="0"/>
              </a:rPr>
              <a:t>Respondió Jesús:</a:t>
            </a:r>
          </a:p>
          <a:p>
            <a:r>
              <a:rPr lang="es-ES" sz="2200" dirty="0">
                <a:latin typeface="Palatino Linotype" panose="02040502050505030304" pitchFamily="18" charset="0"/>
              </a:rPr>
              <a:t>—De cierto, de cierto te digo que el que no nace de agua y del Espíritu no puede entrar en el reino de Dios. </a:t>
            </a:r>
            <a:r>
              <a:rPr lang="es-ES" sz="2200" b="1" baseline="30000" dirty="0">
                <a:latin typeface="Palatino Linotype" panose="02040502050505030304" pitchFamily="18" charset="0"/>
              </a:rPr>
              <a:t>6 </a:t>
            </a:r>
            <a:r>
              <a:rPr lang="es-ES" sz="2200" dirty="0">
                <a:latin typeface="Palatino Linotype" panose="02040502050505030304" pitchFamily="18" charset="0"/>
              </a:rPr>
              <a:t>Lo que nace de la carne, carne es; y lo que nace del Espíritu, espíritu es. </a:t>
            </a:r>
            <a:r>
              <a:rPr lang="es-ES" sz="2200" b="1" baseline="30000" dirty="0">
                <a:latin typeface="Palatino Linotype" panose="02040502050505030304" pitchFamily="18" charset="0"/>
              </a:rPr>
              <a:t>7 </a:t>
            </a:r>
            <a:r>
              <a:rPr lang="es-ES" sz="2200" dirty="0">
                <a:latin typeface="Palatino Linotype" panose="02040502050505030304" pitchFamily="18" charset="0"/>
              </a:rPr>
              <a:t>No te maravilles de que te dije: “Os es necesario nacer de nuevo.” </a:t>
            </a:r>
            <a:r>
              <a:rPr lang="es-ES" sz="2200" b="1" baseline="30000" dirty="0">
                <a:latin typeface="Palatino Linotype" panose="02040502050505030304" pitchFamily="18" charset="0"/>
              </a:rPr>
              <a:t>8 </a:t>
            </a:r>
            <a:r>
              <a:rPr lang="es-ES" sz="2200" dirty="0">
                <a:latin typeface="Palatino Linotype" panose="02040502050505030304" pitchFamily="18" charset="0"/>
              </a:rPr>
              <a:t>El viento sopla de donde quiere, y oyes su sonido, pero no sabes de dónde viene ni a dónde va. Así es todo aquel que nace del Espíritu.</a:t>
            </a:r>
          </a:p>
          <a:p>
            <a:r>
              <a:rPr lang="es-ES" sz="2200" b="1" baseline="30000" dirty="0">
                <a:latin typeface="Palatino Linotype" panose="02040502050505030304" pitchFamily="18" charset="0"/>
              </a:rPr>
              <a:t>9 </a:t>
            </a:r>
            <a:r>
              <a:rPr lang="es-ES" sz="2200" dirty="0">
                <a:latin typeface="Palatino Linotype" panose="02040502050505030304" pitchFamily="18" charset="0"/>
              </a:rPr>
              <a:t>Le preguntó Nicodemo:</a:t>
            </a:r>
          </a:p>
          <a:p>
            <a:r>
              <a:rPr lang="es-ES" sz="2200" dirty="0">
                <a:latin typeface="Palatino Linotype" panose="02040502050505030304" pitchFamily="18" charset="0"/>
              </a:rPr>
              <a:t>—¿Cómo puede hacerse esto?</a:t>
            </a:r>
          </a:p>
          <a:p>
            <a:r>
              <a:rPr lang="es-ES" sz="2200" b="1" baseline="30000" dirty="0">
                <a:latin typeface="Palatino Linotype" panose="02040502050505030304" pitchFamily="18" charset="0"/>
              </a:rPr>
              <a:t>10 </a:t>
            </a:r>
            <a:r>
              <a:rPr lang="es-ES" sz="2200" dirty="0">
                <a:latin typeface="Palatino Linotype" panose="02040502050505030304" pitchFamily="18" charset="0"/>
              </a:rPr>
              <a:t>Jesús le respondió:</a:t>
            </a:r>
          </a:p>
          <a:p>
            <a:r>
              <a:rPr lang="es-ES" sz="2200" dirty="0">
                <a:latin typeface="Palatino Linotype" panose="02040502050505030304" pitchFamily="18" charset="0"/>
              </a:rPr>
              <a:t>—Tú, que eres el maestro de Israel, ¿no sabes esto? </a:t>
            </a:r>
            <a:r>
              <a:rPr lang="es-ES" sz="2200" b="1" baseline="30000" dirty="0">
                <a:latin typeface="Palatino Linotype" panose="02040502050505030304" pitchFamily="18" charset="0"/>
              </a:rPr>
              <a:t>11 </a:t>
            </a:r>
            <a:r>
              <a:rPr lang="es-ES" sz="2200" dirty="0">
                <a:latin typeface="Palatino Linotype" panose="02040502050505030304" pitchFamily="18" charset="0"/>
              </a:rPr>
              <a:t>De cierto, de cierto te digo que de lo que sabemos, hablamos, y de lo que hemos visto, testificamos; pero no recibís nuestro testimonio. </a:t>
            </a:r>
            <a:r>
              <a:rPr lang="es-ES" sz="2200" b="1" baseline="30000" dirty="0">
                <a:latin typeface="Palatino Linotype" panose="02040502050505030304" pitchFamily="18" charset="0"/>
              </a:rPr>
              <a:t>12 </a:t>
            </a:r>
            <a:r>
              <a:rPr lang="es-ES" sz="2200" dirty="0">
                <a:latin typeface="Palatino Linotype" panose="02040502050505030304" pitchFamily="18" charset="0"/>
              </a:rPr>
              <a:t>Si os he dicho cosas terrenales y no creéis, ¿cómo creeréis si os digo las celestiales? </a:t>
            </a:r>
            <a:r>
              <a:rPr lang="es-ES" sz="2200" b="1" baseline="30000" dirty="0">
                <a:latin typeface="Palatino Linotype" panose="02040502050505030304" pitchFamily="18" charset="0"/>
              </a:rPr>
              <a:t>13 </a:t>
            </a:r>
            <a:r>
              <a:rPr lang="es-ES" sz="2200" dirty="0">
                <a:latin typeface="Palatino Linotype" panose="02040502050505030304" pitchFamily="18" charset="0"/>
              </a:rPr>
              <a:t>Nadie subió al cielo sino el que descendió del cielo, el Hijo del hombre, que está en el cielo. </a:t>
            </a:r>
            <a:r>
              <a:rPr lang="es-ES" sz="2200" b="1" baseline="30000" dirty="0">
                <a:latin typeface="Palatino Linotype" panose="02040502050505030304" pitchFamily="18" charset="0"/>
              </a:rPr>
              <a:t>14 </a:t>
            </a:r>
            <a:r>
              <a:rPr lang="es-ES" sz="2200" dirty="0">
                <a:latin typeface="Palatino Linotype" panose="02040502050505030304" pitchFamily="18" charset="0"/>
              </a:rPr>
              <a:t>Y como Moisés levantó la serpiente en el desierto, así es necesario que el Hijo del hombre sea levantado, </a:t>
            </a:r>
            <a:r>
              <a:rPr lang="es-ES" sz="2200" b="1" baseline="30000" dirty="0">
                <a:latin typeface="Palatino Linotype" panose="02040502050505030304" pitchFamily="18" charset="0"/>
              </a:rPr>
              <a:t>15 </a:t>
            </a:r>
            <a:r>
              <a:rPr lang="es-ES" sz="2200" dirty="0">
                <a:latin typeface="Palatino Linotype" panose="02040502050505030304" pitchFamily="18" charset="0"/>
              </a:rPr>
              <a:t>para que todo aquel que en él cree no se pierda, sino que tenga vida eterna. </a:t>
            </a:r>
            <a:r>
              <a:rPr lang="es-ES" sz="2200" b="1" baseline="30000" dirty="0">
                <a:latin typeface="Palatino Linotype" panose="02040502050505030304" pitchFamily="18" charset="0"/>
              </a:rPr>
              <a:t>16 </a:t>
            </a:r>
            <a:r>
              <a:rPr lang="es-ES" sz="2200" dirty="0">
                <a:latin typeface="Palatino Linotype" panose="02040502050505030304" pitchFamily="18" charset="0"/>
              </a:rPr>
              <a:t>De tal manera amó Dios al mundo, que ha dado a su Hijo unigénito, para que todo aquel que en él cree no se pierda, sino que tenga vida eterna. </a:t>
            </a:r>
            <a:r>
              <a:rPr lang="es-ES" sz="2200" b="1" baseline="30000" dirty="0">
                <a:latin typeface="Palatino Linotype" panose="02040502050505030304" pitchFamily="18" charset="0"/>
              </a:rPr>
              <a:t>17 </a:t>
            </a:r>
            <a:r>
              <a:rPr lang="es-ES" sz="2200" dirty="0">
                <a:latin typeface="Palatino Linotype" panose="02040502050505030304" pitchFamily="18" charset="0"/>
              </a:rPr>
              <a:t>Dios no envió a su Hijo al mundo para condenar al mundo, sino para que el mundo sea salvo por él. </a:t>
            </a:r>
            <a:r>
              <a:rPr lang="es-ES" sz="2200" b="1" baseline="30000" dirty="0">
                <a:latin typeface="Palatino Linotype" panose="02040502050505030304" pitchFamily="18" charset="0"/>
              </a:rPr>
              <a:t>18 </a:t>
            </a:r>
            <a:r>
              <a:rPr lang="es-ES" sz="2200" dirty="0">
                <a:latin typeface="Palatino Linotype" panose="02040502050505030304" pitchFamily="18" charset="0"/>
              </a:rPr>
              <a:t>El que en él cree no es condenado; pero el que no cree ya ha sido condenado, porque no ha creído en el nombre del unigénito Hijo de Dios. </a:t>
            </a:r>
            <a:r>
              <a:rPr lang="es-ES" sz="2200" b="1" baseline="30000" dirty="0">
                <a:latin typeface="Palatino Linotype" panose="02040502050505030304" pitchFamily="18" charset="0"/>
              </a:rPr>
              <a:t>19 </a:t>
            </a:r>
            <a:r>
              <a:rPr lang="es-ES" sz="2200" dirty="0">
                <a:latin typeface="Palatino Linotype" panose="02040502050505030304" pitchFamily="18" charset="0"/>
              </a:rPr>
              <a:t>Y ésta es la condenación: la luz vino al mundo, pero los hombres amaron más las tinieblas que la luz, porque sus obras eran malas, </a:t>
            </a:r>
            <a:r>
              <a:rPr lang="es-ES" sz="2200" b="1" baseline="30000" dirty="0">
                <a:latin typeface="Palatino Linotype" panose="02040502050505030304" pitchFamily="18" charset="0"/>
              </a:rPr>
              <a:t>20 </a:t>
            </a:r>
            <a:r>
              <a:rPr lang="es-ES" sz="2200" dirty="0">
                <a:latin typeface="Palatino Linotype" panose="02040502050505030304" pitchFamily="18" charset="0"/>
              </a:rPr>
              <a:t>pues todo aquel que hace lo malo detesta la luz y no viene a la luz, para que sus obras no sean puestas al descubierto. </a:t>
            </a:r>
            <a:r>
              <a:rPr lang="es-ES" sz="2200" b="1" baseline="30000" dirty="0">
                <a:latin typeface="Palatino Linotype" panose="02040502050505030304" pitchFamily="18" charset="0"/>
              </a:rPr>
              <a:t>21 </a:t>
            </a:r>
            <a:r>
              <a:rPr lang="es-ES" sz="2200" dirty="0">
                <a:latin typeface="Palatino Linotype" panose="02040502050505030304" pitchFamily="18" charset="0"/>
              </a:rPr>
              <a:t>Pero el que practica la verdad viene a la luz, para que se ponga de manifiesto que sus obras son hechas en Dios.</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59507379"/>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228600"/>
            <a:ext cx="4297680" cy="7201972"/>
          </a:xfrm>
          <a:prstGeom prst="rect">
            <a:avLst/>
          </a:prstGeom>
        </p:spPr>
        <p:txBody>
          <a:bodyPr>
            <a:spAutoFit/>
          </a:bodyPr>
          <a:lstStyle/>
          <a:p>
            <a:r>
              <a:rPr lang="en-US" sz="2200" dirty="0">
                <a:latin typeface="Palatino Linotype" panose="02040502050505030304" pitchFamily="18" charset="0"/>
              </a:rPr>
              <a:t>send the Son into the world to judge the world, but that the world might be saved through Him. </a:t>
            </a:r>
            <a:r>
              <a:rPr lang="en-US" sz="2200" b="1" baseline="30000" dirty="0">
                <a:latin typeface="Palatino Linotype" panose="02040502050505030304" pitchFamily="18" charset="0"/>
              </a:rPr>
              <a:t>18 </a:t>
            </a:r>
            <a:r>
              <a:rPr lang="en-US" sz="2200" dirty="0">
                <a:latin typeface="Palatino Linotype" panose="02040502050505030304" pitchFamily="18" charset="0"/>
              </a:rPr>
              <a:t>He who believes in Him is not judged; he who does not believe has been judged already, because he has not believed in the name of the only begotten Son of God.</a:t>
            </a:r>
            <a:r>
              <a:rPr lang="en-US" sz="2200" b="1" baseline="30000" dirty="0">
                <a:latin typeface="Palatino Linotype" panose="02040502050505030304" pitchFamily="18" charset="0"/>
              </a:rPr>
              <a:t>19 </a:t>
            </a:r>
            <a:r>
              <a:rPr lang="en-US" sz="2200" dirty="0">
                <a:latin typeface="Palatino Linotype" panose="02040502050505030304" pitchFamily="18" charset="0"/>
              </a:rPr>
              <a:t>This is the judgment, that the Light has come into the world, and men loved the darkness rather than the Light, for their deeds were evil. </a:t>
            </a:r>
            <a:r>
              <a:rPr lang="en-US" sz="2200" b="1" baseline="30000" dirty="0">
                <a:latin typeface="Palatino Linotype" panose="02040502050505030304" pitchFamily="18" charset="0"/>
              </a:rPr>
              <a:t>20 </a:t>
            </a:r>
            <a:r>
              <a:rPr lang="en-US" sz="2200" dirty="0">
                <a:latin typeface="Palatino Linotype" panose="02040502050505030304" pitchFamily="18" charset="0"/>
              </a:rPr>
              <a:t>For everyone who does evil hates the Light, and does not come to the Light for fear that his deeds will be exposed. </a:t>
            </a:r>
            <a:r>
              <a:rPr lang="en-US" sz="2200" b="1" baseline="30000" dirty="0">
                <a:latin typeface="Palatino Linotype" panose="02040502050505030304" pitchFamily="18" charset="0"/>
              </a:rPr>
              <a:t>21 </a:t>
            </a:r>
            <a:r>
              <a:rPr lang="en-US" sz="2200" dirty="0">
                <a:latin typeface="Palatino Linotype" panose="02040502050505030304" pitchFamily="18" charset="0"/>
              </a:rPr>
              <a:t>But he who practices the truth comes to the Light, so that his deeds may be manifested as having been wrought in God.”</a:t>
            </a:r>
          </a:p>
        </p:txBody>
      </p:sp>
      <p:sp>
        <p:nvSpPr>
          <p:cNvPr id="6" name="Rectangle 5"/>
          <p:cNvSpPr/>
          <p:nvPr/>
        </p:nvSpPr>
        <p:spPr>
          <a:xfrm>
            <a:off x="4617720" y="266641"/>
            <a:ext cx="4389120" cy="6524863"/>
          </a:xfrm>
          <a:prstGeom prst="rect">
            <a:avLst/>
          </a:prstGeom>
        </p:spPr>
        <p:txBody>
          <a:bodyPr>
            <a:spAutoFit/>
          </a:bodyPr>
          <a:lstStyle/>
          <a:p>
            <a:r>
              <a:rPr lang="es-ES" sz="2200" dirty="0">
                <a:latin typeface="Palatino Linotype" panose="02040502050505030304" pitchFamily="18" charset="0"/>
              </a:rPr>
              <a:t>condenar al mundo, sino para que el mundo sea salvo por él. </a:t>
            </a:r>
            <a:r>
              <a:rPr lang="es-ES" sz="2200" b="1" baseline="30000" dirty="0">
                <a:latin typeface="Palatino Linotype" panose="02040502050505030304" pitchFamily="18" charset="0"/>
              </a:rPr>
              <a:t>18 </a:t>
            </a:r>
            <a:r>
              <a:rPr lang="es-ES" sz="2200" dirty="0">
                <a:latin typeface="Palatino Linotype" panose="02040502050505030304" pitchFamily="18" charset="0"/>
              </a:rPr>
              <a:t>El que en él cree no es condenado; pero el que no cree ya ha sido condenado, porque no ha creído en el nombre del unigénito Hijo de Dios. </a:t>
            </a:r>
            <a:r>
              <a:rPr lang="es-ES" sz="2200" b="1" baseline="30000" dirty="0">
                <a:latin typeface="Palatino Linotype" panose="02040502050505030304" pitchFamily="18" charset="0"/>
              </a:rPr>
              <a:t>19 </a:t>
            </a:r>
            <a:r>
              <a:rPr lang="es-ES" sz="2200" dirty="0">
                <a:latin typeface="Palatino Linotype" panose="02040502050505030304" pitchFamily="18" charset="0"/>
              </a:rPr>
              <a:t>Y ésta es la condenación: la luz vino al mundo, pero los hombres amaron más las tinieblas que la luz, porque sus obras eran malas, </a:t>
            </a:r>
            <a:r>
              <a:rPr lang="es-ES" sz="2200" b="1" baseline="30000" dirty="0">
                <a:latin typeface="Palatino Linotype" panose="02040502050505030304" pitchFamily="18" charset="0"/>
              </a:rPr>
              <a:t>20 </a:t>
            </a:r>
            <a:r>
              <a:rPr lang="es-ES" sz="2200" dirty="0">
                <a:latin typeface="Palatino Linotype" panose="02040502050505030304" pitchFamily="18" charset="0"/>
              </a:rPr>
              <a:t>pues todo aquel que hace lo malo detesta la luz y no viene a la luz, para que sus obras no sean puestas al descubierto. </a:t>
            </a:r>
            <a:r>
              <a:rPr lang="es-ES" sz="2200" b="1" baseline="30000" dirty="0">
                <a:latin typeface="Palatino Linotype" panose="02040502050505030304" pitchFamily="18" charset="0"/>
              </a:rPr>
              <a:t>21 </a:t>
            </a:r>
            <a:r>
              <a:rPr lang="es-ES" sz="2200" dirty="0">
                <a:latin typeface="Palatino Linotype" panose="02040502050505030304" pitchFamily="18" charset="0"/>
              </a:rPr>
              <a:t>Pero el que practica la verdad viene a la luz, para que se ponga de manifiesto que sus obras son hechas en Dios.</a:t>
            </a:r>
          </a:p>
        </p:txBody>
      </p:sp>
      <p:sp>
        <p:nvSpPr>
          <p:cNvPr id="8" name="Rectangle 7"/>
          <p:cNvSpPr/>
          <p:nvPr/>
        </p:nvSpPr>
        <p:spPr>
          <a:xfrm>
            <a:off x="4457175" y="-16590"/>
            <a:ext cx="105763" cy="7124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817626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fill="hold" grpId="0" nodeType="clickEffect">
                                  <p:stCondLst>
                                    <p:cond delay="0"/>
                                  </p:stCondLst>
                                  <p:childTnLst>
                                    <p:animMotion origin="layout" path="M 0 0 L 0 -0.25 E" pathEditMode="relative" ptsTypes="">
                                      <p:cBhvr>
                                        <p:cTn id="6" dur="500" fill="hold"/>
                                        <p:tgtEl>
                                          <p:spTgt spid="5"/>
                                        </p:tgtEl>
                                        <p:attrNameLst>
                                          <p:attrName>ppt_x</p:attrName>
                                          <p:attrName>ppt_y</p:attrName>
                                        </p:attrNameLst>
                                      </p:cBhvr>
                                    </p:animMotion>
                                  </p:childTnLst>
                                </p:cTn>
                              </p:par>
                              <p:par>
                                <p:cTn id="7" presetID="64" presetClass="path" presetSubtype="0" fill="hold" grpId="0" nodeType="withEffect">
                                  <p:stCondLst>
                                    <p:cond delay="0"/>
                                  </p:stCondLst>
                                  <p:childTnLst>
                                    <p:animMotion origin="layout" path="M 0 0 L 0 -0.25 E" pathEditMode="relative" ptsTypes="">
                                      <p:cBhvr>
                                        <p:cTn id="8" dur="5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endParaRPr lang="en-US" sz="2200" b="1" dirty="0">
              <a:latin typeface="Palatino Linotype" panose="02040502050505030304" pitchFamily="18" charset="0"/>
            </a:endParaRP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r>
              <a:rPr lang="es-ES" sz="2200" dirty="0">
                <a:latin typeface="Palatino Linotype" panose="02040502050505030304" pitchFamily="18" charset="0"/>
              </a:rPr>
              <a:t>…</a:t>
            </a:r>
            <a:endParaRPr lang="es-ES" sz="2200" b="1" dirty="0">
              <a:latin typeface="Palatino Linotype" panose="02040502050505030304" pitchFamily="18" charset="0"/>
            </a:endParaRP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sp>
        <p:nvSpPr>
          <p:cNvPr id="3" name="Rectangle 2"/>
          <p:cNvSpPr/>
          <p:nvPr/>
        </p:nvSpPr>
        <p:spPr>
          <a:xfrm>
            <a:off x="417526" y="1676400"/>
            <a:ext cx="3778513" cy="2677656"/>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a:spAutoFit/>
          </a:bodyPr>
          <a:lstStyle/>
          <a:p>
            <a:r>
              <a:rPr lang="en-US" sz="2100" b="1" dirty="0">
                <a:latin typeface="Georgia" panose="02040502050405020303" pitchFamily="18" charset="0"/>
              </a:rPr>
              <a:t>Luke 18:9-10</a:t>
            </a:r>
          </a:p>
          <a:p>
            <a:r>
              <a:rPr lang="en-US" sz="2100" dirty="0">
                <a:latin typeface="Georgia" panose="02040502050405020303" pitchFamily="18" charset="0"/>
              </a:rPr>
              <a:t>And He also told this parable to some people </a:t>
            </a:r>
            <a:r>
              <a:rPr lang="en-US" sz="2100" u="sng" dirty="0">
                <a:latin typeface="Georgia" panose="02040502050405020303" pitchFamily="18" charset="0"/>
              </a:rPr>
              <a:t>who trusted in themselves that they were righteous</a:t>
            </a:r>
            <a:r>
              <a:rPr lang="en-US" sz="2100" dirty="0">
                <a:latin typeface="Georgia" panose="02040502050405020303" pitchFamily="18" charset="0"/>
              </a:rPr>
              <a:t>, and viewed others with contempt:  “Two men went up into the temple to pray, one a Pharisee…”</a:t>
            </a:r>
          </a:p>
        </p:txBody>
      </p:sp>
      <p:sp>
        <p:nvSpPr>
          <p:cNvPr id="9" name="TextBox 8"/>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sp>
        <p:nvSpPr>
          <p:cNvPr id="10" name="Rectangle 9"/>
          <p:cNvSpPr/>
          <p:nvPr/>
        </p:nvSpPr>
        <p:spPr>
          <a:xfrm>
            <a:off x="4832087" y="1676400"/>
            <a:ext cx="3778513" cy="2677656"/>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a:spAutoFit/>
          </a:bodyPr>
          <a:lstStyle/>
          <a:p>
            <a:r>
              <a:rPr lang="en-US" sz="2100" b="1" dirty="0">
                <a:latin typeface="Georgia" panose="02040502050405020303" pitchFamily="18" charset="0"/>
              </a:rPr>
              <a:t>Lucas 18:9-10</a:t>
            </a:r>
          </a:p>
          <a:p>
            <a:r>
              <a:rPr lang="es-ES" sz="2100" dirty="0">
                <a:latin typeface="Georgia" panose="02040502050405020303" pitchFamily="18" charset="0"/>
              </a:rPr>
              <a:t>A unos </a:t>
            </a:r>
            <a:r>
              <a:rPr lang="es-ES" sz="2100" u="sng" dirty="0">
                <a:latin typeface="Georgia" panose="02040502050405020303" pitchFamily="18" charset="0"/>
              </a:rPr>
              <a:t>que confiaban en sí mismos como justos</a:t>
            </a:r>
            <a:r>
              <a:rPr lang="es-ES" sz="2100" dirty="0">
                <a:latin typeface="Georgia" panose="02040502050405020303" pitchFamily="18" charset="0"/>
              </a:rPr>
              <a:t> y menospreciaban a los otros, dijo también esta parábola: «Dos hombres subieron al Templo a orar: uno era fariseo…”</a:t>
            </a:r>
            <a:endParaRPr lang="en-US" sz="2100" dirty="0">
              <a:latin typeface="Georgia" panose="02040502050405020303" pitchFamily="18" charset="0"/>
            </a:endParaRPr>
          </a:p>
        </p:txBody>
      </p:sp>
    </p:spTree>
    <p:extLst>
      <p:ext uri="{BB962C8B-B14F-4D97-AF65-F5344CB8AC3E}">
        <p14:creationId xmlns:p14="http://schemas.microsoft.com/office/powerpoint/2010/main" val="447260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9" grpId="0"/>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endParaRPr lang="en-US" sz="2200" b="1" dirty="0">
              <a:latin typeface="Palatino Linotype" panose="02040502050505030304" pitchFamily="18" charset="0"/>
            </a:endParaRP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r>
              <a:rPr lang="es-ES" sz="2200" dirty="0">
                <a:latin typeface="Palatino Linotype" panose="02040502050505030304" pitchFamily="18" charset="0"/>
              </a:rPr>
              <a:t>…</a:t>
            </a:r>
            <a:endParaRPr lang="es-ES" sz="2200" b="1" dirty="0">
              <a:latin typeface="Palatino Linotype" panose="02040502050505030304" pitchFamily="18" charset="0"/>
            </a:endParaRP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417526" y="1676400"/>
            <a:ext cx="3778513" cy="2677656"/>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a:spAutoFit/>
          </a:bodyPr>
          <a:lstStyle/>
          <a:p>
            <a:r>
              <a:rPr lang="en-US" sz="2100" b="1" dirty="0">
                <a:latin typeface="Georgia" panose="02040502050405020303" pitchFamily="18" charset="0"/>
              </a:rPr>
              <a:t>Luke 18:9-10</a:t>
            </a:r>
          </a:p>
          <a:p>
            <a:r>
              <a:rPr lang="en-US" sz="2100" dirty="0">
                <a:latin typeface="Georgia" panose="02040502050405020303" pitchFamily="18" charset="0"/>
              </a:rPr>
              <a:t>And He also told this parable to some people </a:t>
            </a:r>
            <a:r>
              <a:rPr lang="en-US" sz="2100" u="sng" dirty="0">
                <a:latin typeface="Georgia" panose="02040502050405020303" pitchFamily="18" charset="0"/>
              </a:rPr>
              <a:t>who trusted in themselves that they were righteous</a:t>
            </a:r>
            <a:r>
              <a:rPr lang="en-US" sz="2100" dirty="0">
                <a:latin typeface="Georgia" panose="02040502050405020303" pitchFamily="18" charset="0"/>
              </a:rPr>
              <a:t>, and </a:t>
            </a:r>
            <a:r>
              <a:rPr lang="en-US" sz="2100" u="sng" dirty="0">
                <a:latin typeface="Georgia" panose="02040502050405020303" pitchFamily="18" charset="0"/>
              </a:rPr>
              <a:t>viewed others with contempt</a:t>
            </a:r>
            <a:r>
              <a:rPr lang="en-US" sz="2100" dirty="0">
                <a:latin typeface="Georgia" panose="02040502050405020303" pitchFamily="18" charset="0"/>
              </a:rPr>
              <a:t>:  “Two men went up into the temple to pray, one a Pharisee…”</a:t>
            </a:r>
          </a:p>
        </p:txBody>
      </p:sp>
      <p:sp>
        <p:nvSpPr>
          <p:cNvPr id="8" name="TextBox 7"/>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sp>
        <p:nvSpPr>
          <p:cNvPr id="9" name="TextBox 8"/>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sp>
        <p:nvSpPr>
          <p:cNvPr id="10" name="Rectangle 9"/>
          <p:cNvSpPr/>
          <p:nvPr/>
        </p:nvSpPr>
        <p:spPr>
          <a:xfrm>
            <a:off x="4832087" y="1676400"/>
            <a:ext cx="3778513" cy="2677656"/>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a:spAutoFit/>
          </a:bodyPr>
          <a:lstStyle/>
          <a:p>
            <a:r>
              <a:rPr lang="en-US" sz="2100" b="1" dirty="0">
                <a:latin typeface="Georgia" panose="02040502050405020303" pitchFamily="18" charset="0"/>
              </a:rPr>
              <a:t>Lucas 18:9-10</a:t>
            </a:r>
          </a:p>
          <a:p>
            <a:r>
              <a:rPr lang="es-ES" sz="2100" dirty="0">
                <a:latin typeface="Georgia" panose="02040502050405020303" pitchFamily="18" charset="0"/>
              </a:rPr>
              <a:t>A unos </a:t>
            </a:r>
            <a:r>
              <a:rPr lang="es-ES" sz="2100" u="sng" dirty="0">
                <a:latin typeface="Georgia" panose="02040502050405020303" pitchFamily="18" charset="0"/>
              </a:rPr>
              <a:t>que confiaban en sí mismos como justos</a:t>
            </a:r>
            <a:r>
              <a:rPr lang="es-ES" sz="2100" dirty="0">
                <a:latin typeface="Georgia" panose="02040502050405020303" pitchFamily="18" charset="0"/>
              </a:rPr>
              <a:t> y </a:t>
            </a:r>
            <a:r>
              <a:rPr lang="es-ES" sz="2100" u="sng" dirty="0">
                <a:latin typeface="Georgia" panose="02040502050405020303" pitchFamily="18" charset="0"/>
              </a:rPr>
              <a:t>menospreciaban a los otros</a:t>
            </a:r>
            <a:r>
              <a:rPr lang="es-ES" sz="2100" dirty="0">
                <a:latin typeface="Georgia" panose="02040502050405020303" pitchFamily="18" charset="0"/>
              </a:rPr>
              <a:t>, dijo también esta parábola: «Dos hombres subieron al Templo a orar: uno era fariseo…”</a:t>
            </a:r>
            <a:endParaRPr lang="en-US" sz="2100" dirty="0">
              <a:latin typeface="Georgia" panose="02040502050405020303" pitchFamily="18" charset="0"/>
            </a:endParaRPr>
          </a:p>
        </p:txBody>
      </p:sp>
    </p:spTree>
    <p:extLst>
      <p:ext uri="{BB962C8B-B14F-4D97-AF65-F5344CB8AC3E}">
        <p14:creationId xmlns:p14="http://schemas.microsoft.com/office/powerpoint/2010/main" val="354195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endParaRPr lang="en-US" sz="2200" b="1" dirty="0">
              <a:latin typeface="Palatino Linotype" panose="02040502050505030304" pitchFamily="18" charset="0"/>
            </a:endParaRP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r>
              <a:rPr lang="es-ES" sz="2200" dirty="0">
                <a:latin typeface="Palatino Linotype" panose="02040502050505030304" pitchFamily="18" charset="0"/>
              </a:rPr>
              <a:t>…</a:t>
            </a:r>
            <a:endParaRPr lang="es-ES" sz="2200" b="1" dirty="0">
              <a:latin typeface="Palatino Linotype" panose="02040502050505030304" pitchFamily="18" charset="0"/>
            </a:endParaRP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417526" y="1676400"/>
            <a:ext cx="3778513" cy="2677656"/>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a:spAutoFit/>
          </a:bodyPr>
          <a:lstStyle/>
          <a:p>
            <a:r>
              <a:rPr lang="en-US" sz="2100" b="1" dirty="0">
                <a:latin typeface="Georgia" panose="02040502050405020303" pitchFamily="18" charset="0"/>
              </a:rPr>
              <a:t>Luke 18:9-10</a:t>
            </a:r>
          </a:p>
          <a:p>
            <a:r>
              <a:rPr lang="en-US" sz="2100" dirty="0">
                <a:latin typeface="Georgia" panose="02040502050405020303" pitchFamily="18" charset="0"/>
              </a:rPr>
              <a:t>And He also told this parable to some people </a:t>
            </a:r>
            <a:r>
              <a:rPr lang="en-US" sz="2100" u="sng" dirty="0">
                <a:latin typeface="Georgia" panose="02040502050405020303" pitchFamily="18" charset="0"/>
              </a:rPr>
              <a:t>who trusted in themselves that they were righteous</a:t>
            </a:r>
            <a:r>
              <a:rPr lang="en-US" sz="2100" dirty="0">
                <a:latin typeface="Georgia" panose="02040502050405020303" pitchFamily="18" charset="0"/>
              </a:rPr>
              <a:t>, and </a:t>
            </a:r>
            <a:r>
              <a:rPr lang="en-US" sz="2100" u="sng" dirty="0">
                <a:latin typeface="Georgia" panose="02040502050405020303" pitchFamily="18" charset="0"/>
              </a:rPr>
              <a:t>viewed others with contempt</a:t>
            </a:r>
            <a:r>
              <a:rPr lang="en-US" sz="2100" dirty="0">
                <a:latin typeface="Georgia" panose="02040502050405020303" pitchFamily="18" charset="0"/>
              </a:rPr>
              <a:t>:  “Two men went up into the temple to pray, one a </a:t>
            </a:r>
            <a:r>
              <a:rPr lang="en-US" sz="2100" b="1" u="sng" dirty="0">
                <a:latin typeface="Georgia" panose="02040502050405020303" pitchFamily="18" charset="0"/>
              </a:rPr>
              <a:t>Pharisee</a:t>
            </a:r>
            <a:r>
              <a:rPr lang="en-US" sz="2100" dirty="0">
                <a:latin typeface="Georgia" panose="02040502050405020303" pitchFamily="18" charset="0"/>
              </a:rPr>
              <a:t>…”</a:t>
            </a:r>
          </a:p>
        </p:txBody>
      </p:sp>
      <p:sp>
        <p:nvSpPr>
          <p:cNvPr id="8" name="TextBox 7"/>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sp>
        <p:nvSpPr>
          <p:cNvPr id="9" name="TextBox 8"/>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sp>
        <p:nvSpPr>
          <p:cNvPr id="10" name="Rectangle 9"/>
          <p:cNvSpPr/>
          <p:nvPr/>
        </p:nvSpPr>
        <p:spPr>
          <a:xfrm>
            <a:off x="4832087" y="1676400"/>
            <a:ext cx="3778513" cy="2677656"/>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a:spAutoFit/>
          </a:bodyPr>
          <a:lstStyle/>
          <a:p>
            <a:r>
              <a:rPr lang="en-US" sz="2100" b="1" dirty="0">
                <a:latin typeface="Georgia" panose="02040502050405020303" pitchFamily="18" charset="0"/>
              </a:rPr>
              <a:t>Lucas 18:9-10</a:t>
            </a:r>
          </a:p>
          <a:p>
            <a:r>
              <a:rPr lang="es-ES" sz="2100" dirty="0">
                <a:latin typeface="Georgia" panose="02040502050405020303" pitchFamily="18" charset="0"/>
              </a:rPr>
              <a:t>A unos </a:t>
            </a:r>
            <a:r>
              <a:rPr lang="es-ES" sz="2100" u="sng" dirty="0">
                <a:latin typeface="Georgia" panose="02040502050405020303" pitchFamily="18" charset="0"/>
              </a:rPr>
              <a:t>que confiaban en sí mismos como justos</a:t>
            </a:r>
            <a:r>
              <a:rPr lang="es-ES" sz="2100" dirty="0">
                <a:latin typeface="Georgia" panose="02040502050405020303" pitchFamily="18" charset="0"/>
              </a:rPr>
              <a:t> y </a:t>
            </a:r>
            <a:r>
              <a:rPr lang="es-ES" sz="2100" u="sng" dirty="0">
                <a:latin typeface="Georgia" panose="02040502050405020303" pitchFamily="18" charset="0"/>
              </a:rPr>
              <a:t>menospreciaban a los otros</a:t>
            </a:r>
            <a:r>
              <a:rPr lang="es-ES" sz="2100" dirty="0">
                <a:latin typeface="Georgia" panose="02040502050405020303" pitchFamily="18" charset="0"/>
              </a:rPr>
              <a:t>, dijo también esta parábola: «Dos hombres subieron al Templo a orar: uno era </a:t>
            </a:r>
            <a:r>
              <a:rPr lang="es-ES" sz="2100" b="1" u="sng" dirty="0">
                <a:latin typeface="Georgia" panose="02040502050405020303" pitchFamily="18" charset="0"/>
              </a:rPr>
              <a:t>fariseo</a:t>
            </a:r>
            <a:r>
              <a:rPr lang="es-ES" sz="2100" dirty="0">
                <a:latin typeface="Georgia" panose="02040502050405020303" pitchFamily="18" charset="0"/>
              </a:rPr>
              <a:t>…”</a:t>
            </a:r>
            <a:endParaRPr lang="en-US" sz="2100" dirty="0">
              <a:latin typeface="Georgia" panose="02040502050405020303" pitchFamily="18" charset="0"/>
            </a:endParaRPr>
          </a:p>
        </p:txBody>
      </p:sp>
    </p:spTree>
    <p:extLst>
      <p:ext uri="{BB962C8B-B14F-4D97-AF65-F5344CB8AC3E}">
        <p14:creationId xmlns:p14="http://schemas.microsoft.com/office/powerpoint/2010/main" val="292902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endParaRPr lang="en-US" sz="2200" b="1" dirty="0">
              <a:latin typeface="Palatino Linotype" panose="02040502050505030304" pitchFamily="18" charset="0"/>
            </a:endParaRP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r>
              <a:rPr lang="es-ES" sz="2200" dirty="0">
                <a:latin typeface="Palatino Linotype" panose="02040502050505030304" pitchFamily="18" charset="0"/>
              </a:rPr>
              <a:t>…</a:t>
            </a:r>
            <a:endParaRPr lang="es-ES" sz="2200" b="1" dirty="0">
              <a:latin typeface="Palatino Linotype" panose="02040502050505030304" pitchFamily="18" charset="0"/>
            </a:endParaRP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417526" y="1676400"/>
            <a:ext cx="3778513" cy="4939814"/>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a:spAutoFit/>
          </a:bodyPr>
          <a:lstStyle/>
          <a:p>
            <a:r>
              <a:rPr lang="en-US" sz="2100" b="1" dirty="0">
                <a:latin typeface="Georgia" panose="02040502050405020303" pitchFamily="18" charset="0"/>
              </a:rPr>
              <a:t>Luke 18:9-11</a:t>
            </a:r>
          </a:p>
          <a:p>
            <a:r>
              <a:rPr lang="en-US" sz="2100" dirty="0">
                <a:latin typeface="Georgia" panose="02040502050405020303" pitchFamily="18" charset="0"/>
              </a:rPr>
              <a:t>And He also told this parable to some people </a:t>
            </a:r>
            <a:r>
              <a:rPr lang="en-US" sz="2100" u="sng" dirty="0">
                <a:latin typeface="Georgia" panose="02040502050405020303" pitchFamily="18" charset="0"/>
              </a:rPr>
              <a:t>who trusted in themselves that they were righteous</a:t>
            </a:r>
            <a:r>
              <a:rPr lang="en-US" sz="2100" dirty="0">
                <a:latin typeface="Georgia" panose="02040502050405020303" pitchFamily="18" charset="0"/>
              </a:rPr>
              <a:t>, and </a:t>
            </a:r>
            <a:r>
              <a:rPr lang="en-US" sz="2100" u="sng" dirty="0">
                <a:latin typeface="Georgia" panose="02040502050405020303" pitchFamily="18" charset="0"/>
              </a:rPr>
              <a:t>viewed others with contempt</a:t>
            </a:r>
            <a:r>
              <a:rPr lang="en-US" sz="2100" dirty="0">
                <a:latin typeface="Georgia" panose="02040502050405020303" pitchFamily="18" charset="0"/>
              </a:rPr>
              <a:t>:  “Two men went up into the temple to pray, one a </a:t>
            </a:r>
            <a:r>
              <a:rPr lang="en-US" sz="2100" b="1" u="sng" dirty="0">
                <a:latin typeface="Georgia" panose="02040502050405020303" pitchFamily="18" charset="0"/>
              </a:rPr>
              <a:t>Pharisee </a:t>
            </a:r>
            <a:r>
              <a:rPr lang="en-US" sz="2100" dirty="0">
                <a:latin typeface="Georgia" panose="02040502050405020303" pitchFamily="18" charset="0"/>
              </a:rPr>
              <a:t>and the other a tax collector. The Pharisee stood and was praying this to himself: </a:t>
            </a:r>
            <a:r>
              <a:rPr lang="en-US" sz="2100" i="1" dirty="0">
                <a:latin typeface="Georgia" panose="02040502050405020303" pitchFamily="18" charset="0"/>
              </a:rPr>
              <a:t>‘God, I thank You that I am not like other people: swindlers, unjust, adulterers, or even like this tax collector.’ </a:t>
            </a:r>
            <a:r>
              <a:rPr lang="en-US" sz="2100" dirty="0">
                <a:latin typeface="Georgia" panose="02040502050405020303" pitchFamily="18" charset="0"/>
              </a:rPr>
              <a:t>”</a:t>
            </a:r>
          </a:p>
        </p:txBody>
      </p:sp>
      <p:sp>
        <p:nvSpPr>
          <p:cNvPr id="8" name="TextBox 7"/>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sp>
        <p:nvSpPr>
          <p:cNvPr id="11" name="TextBox 10"/>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sp>
        <p:nvSpPr>
          <p:cNvPr id="12" name="Rectangle 11"/>
          <p:cNvSpPr/>
          <p:nvPr/>
        </p:nvSpPr>
        <p:spPr>
          <a:xfrm>
            <a:off x="4832087" y="1676400"/>
            <a:ext cx="3778513" cy="4939814"/>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a:spAutoFit/>
          </a:bodyPr>
          <a:lstStyle/>
          <a:p>
            <a:r>
              <a:rPr lang="en-US" sz="2100" b="1" dirty="0">
                <a:latin typeface="Georgia" panose="02040502050405020303" pitchFamily="18" charset="0"/>
              </a:rPr>
              <a:t>Lucas 18:9-11</a:t>
            </a:r>
          </a:p>
          <a:p>
            <a:r>
              <a:rPr lang="es-ES" sz="2100" dirty="0">
                <a:latin typeface="Georgia" panose="02040502050405020303" pitchFamily="18" charset="0"/>
              </a:rPr>
              <a:t>A unos </a:t>
            </a:r>
            <a:r>
              <a:rPr lang="es-ES" sz="2100" u="sng" dirty="0">
                <a:latin typeface="Georgia" panose="02040502050405020303" pitchFamily="18" charset="0"/>
              </a:rPr>
              <a:t>que confiaban en sí mismos como justos</a:t>
            </a:r>
            <a:r>
              <a:rPr lang="es-ES" sz="2100" dirty="0">
                <a:latin typeface="Georgia" panose="02040502050405020303" pitchFamily="18" charset="0"/>
              </a:rPr>
              <a:t> y </a:t>
            </a:r>
            <a:r>
              <a:rPr lang="es-ES" sz="2100" u="sng" dirty="0">
                <a:latin typeface="Georgia" panose="02040502050405020303" pitchFamily="18" charset="0"/>
              </a:rPr>
              <a:t>menospreciaban a los otros</a:t>
            </a:r>
            <a:r>
              <a:rPr lang="es-ES" sz="2100" dirty="0">
                <a:latin typeface="Georgia" panose="02040502050405020303" pitchFamily="18" charset="0"/>
              </a:rPr>
              <a:t>, dijo también esta parábola: «Dos hombres subieron al Templo a orar: uno era </a:t>
            </a:r>
            <a:r>
              <a:rPr lang="es-ES" sz="2100" b="1" u="sng" dirty="0">
                <a:latin typeface="Georgia" panose="02040502050405020303" pitchFamily="18" charset="0"/>
              </a:rPr>
              <a:t>fariseo</a:t>
            </a:r>
            <a:r>
              <a:rPr lang="es-ES" sz="2100" b="1" dirty="0">
                <a:latin typeface="Georgia" panose="02040502050405020303" pitchFamily="18" charset="0"/>
              </a:rPr>
              <a:t> </a:t>
            </a:r>
            <a:r>
              <a:rPr lang="es-ES" sz="2100" dirty="0">
                <a:latin typeface="Georgia" panose="02040502050405020303" pitchFamily="18" charset="0"/>
              </a:rPr>
              <a:t> y el otro publicano. El fariseo, puesto en pie, oraba consigo mismo de esta manera: </a:t>
            </a:r>
            <a:r>
              <a:rPr lang="es-ES" sz="2100" i="1" dirty="0">
                <a:latin typeface="Georgia" panose="02040502050405020303" pitchFamily="18" charset="0"/>
              </a:rPr>
              <a:t>“Dios, te doy gracias porque no soy como los otros hombres: ladrones, injustos, adúlteros, ni aun como este publicano.’ </a:t>
            </a:r>
            <a:r>
              <a:rPr lang="es-ES" sz="2100" dirty="0">
                <a:latin typeface="Georgia" panose="02040502050405020303" pitchFamily="18" charset="0"/>
              </a:rPr>
              <a:t>”</a:t>
            </a:r>
            <a:endParaRPr lang="en-US" sz="2100" dirty="0">
              <a:latin typeface="Georgia" panose="02040502050405020303" pitchFamily="18" charset="0"/>
            </a:endParaRPr>
          </a:p>
        </p:txBody>
      </p:sp>
    </p:spTree>
    <p:extLst>
      <p:ext uri="{BB962C8B-B14F-4D97-AF65-F5344CB8AC3E}">
        <p14:creationId xmlns:p14="http://schemas.microsoft.com/office/powerpoint/2010/main" val="7903604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1720</TotalTime>
  <Words>3510</Words>
  <Application>Microsoft Office PowerPoint</Application>
  <PresentationFormat>On-screen Show (4:3)</PresentationFormat>
  <Paragraphs>647</Paragraphs>
  <Slides>43</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43</vt:i4>
      </vt:variant>
    </vt:vector>
  </HeadingPairs>
  <TitlesOfParts>
    <vt:vector size="50" baseType="lpstr">
      <vt:lpstr>Aharoni</vt:lpstr>
      <vt:lpstr>Arial</vt:lpstr>
      <vt:lpstr>Arial Black</vt:lpstr>
      <vt:lpstr>Calibri</vt:lpstr>
      <vt:lpstr>Georgia</vt:lpstr>
      <vt:lpstr>Palatino Linotype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Smelser</dc:creator>
  <cp:lastModifiedBy>Jeff Smelser</cp:lastModifiedBy>
  <cp:revision>65</cp:revision>
  <dcterms:created xsi:type="dcterms:W3CDTF">2019-02-08T16:58:30Z</dcterms:created>
  <dcterms:modified xsi:type="dcterms:W3CDTF">2019-10-22T14:07:37Z</dcterms:modified>
</cp:coreProperties>
</file>