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5" r:id="rId4"/>
    <p:sldId id="322" r:id="rId5"/>
    <p:sldId id="311" r:id="rId6"/>
    <p:sldId id="276" r:id="rId7"/>
    <p:sldId id="260" r:id="rId8"/>
    <p:sldId id="263" r:id="rId9"/>
    <p:sldId id="262" r:id="rId10"/>
    <p:sldId id="258" r:id="rId11"/>
    <p:sldId id="261" r:id="rId12"/>
    <p:sldId id="257" r:id="rId13"/>
    <p:sldId id="268" r:id="rId14"/>
    <p:sldId id="265" r:id="rId15"/>
    <p:sldId id="277" r:id="rId16"/>
    <p:sldId id="264" r:id="rId17"/>
    <p:sldId id="273" r:id="rId18"/>
    <p:sldId id="275" r:id="rId19"/>
    <p:sldId id="259" r:id="rId20"/>
    <p:sldId id="278" r:id="rId21"/>
    <p:sldId id="274" r:id="rId22"/>
    <p:sldId id="266" r:id="rId23"/>
    <p:sldId id="271" r:id="rId24"/>
    <p:sldId id="280" r:id="rId25"/>
    <p:sldId id="281" r:id="rId26"/>
    <p:sldId id="267" r:id="rId27"/>
    <p:sldId id="27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44"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5DCFC8-259F-4E6D-B4B1-1A0EA230B668}"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CE097-E690-4C57-9E68-01E9EC318D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5DCFC8-259F-4E6D-B4B1-1A0EA230B668}"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CE097-E690-4C57-9E68-01E9EC318D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5DCFC8-259F-4E6D-B4B1-1A0EA230B668}"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CE097-E690-4C57-9E68-01E9EC318DF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E1258E-18FF-4ED2-8F08-361F029A6066}" type="slidenum">
              <a:rPr lang="en-US"/>
              <a:pPr>
                <a:defRPr/>
              </a:pPr>
              <a:t>‹#›</a:t>
            </a:fld>
            <a:endParaRPr lang="en-US"/>
          </a:p>
        </p:txBody>
      </p:sp>
    </p:spTree>
    <p:extLst>
      <p:ext uri="{BB962C8B-B14F-4D97-AF65-F5344CB8AC3E}">
        <p14:creationId xmlns:p14="http://schemas.microsoft.com/office/powerpoint/2010/main" val="1846160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F4252E-E78E-4D26-9C88-73827B03087A}" type="slidenum">
              <a:rPr lang="en-US"/>
              <a:pPr>
                <a:defRPr/>
              </a:pPr>
              <a:t>‹#›</a:t>
            </a:fld>
            <a:endParaRPr lang="en-US"/>
          </a:p>
        </p:txBody>
      </p:sp>
    </p:spTree>
    <p:extLst>
      <p:ext uri="{BB962C8B-B14F-4D97-AF65-F5344CB8AC3E}">
        <p14:creationId xmlns:p14="http://schemas.microsoft.com/office/powerpoint/2010/main" val="1014782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D83297-E40F-4746-954E-B45B6D08F717}" type="slidenum">
              <a:rPr lang="en-US"/>
              <a:pPr>
                <a:defRPr/>
              </a:pPr>
              <a:t>‹#›</a:t>
            </a:fld>
            <a:endParaRPr lang="en-US"/>
          </a:p>
        </p:txBody>
      </p:sp>
    </p:spTree>
    <p:extLst>
      <p:ext uri="{BB962C8B-B14F-4D97-AF65-F5344CB8AC3E}">
        <p14:creationId xmlns:p14="http://schemas.microsoft.com/office/powerpoint/2010/main" val="393582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A9A87C-2CA0-4524-A122-CC79F7853E2C}" type="slidenum">
              <a:rPr lang="en-US"/>
              <a:pPr>
                <a:defRPr/>
              </a:pPr>
              <a:t>‹#›</a:t>
            </a:fld>
            <a:endParaRPr lang="en-US"/>
          </a:p>
        </p:txBody>
      </p:sp>
    </p:spTree>
    <p:extLst>
      <p:ext uri="{BB962C8B-B14F-4D97-AF65-F5344CB8AC3E}">
        <p14:creationId xmlns:p14="http://schemas.microsoft.com/office/powerpoint/2010/main" val="339954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A84870-65E8-47A1-8493-311DE681BC4B}" type="slidenum">
              <a:rPr lang="en-US"/>
              <a:pPr>
                <a:defRPr/>
              </a:pPr>
              <a:t>‹#›</a:t>
            </a:fld>
            <a:endParaRPr lang="en-US"/>
          </a:p>
        </p:txBody>
      </p:sp>
    </p:spTree>
    <p:extLst>
      <p:ext uri="{BB962C8B-B14F-4D97-AF65-F5344CB8AC3E}">
        <p14:creationId xmlns:p14="http://schemas.microsoft.com/office/powerpoint/2010/main" val="1990705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632901-09FE-4C78-A553-DA2BE56A8740}" type="slidenum">
              <a:rPr lang="en-US"/>
              <a:pPr>
                <a:defRPr/>
              </a:pPr>
              <a:t>‹#›</a:t>
            </a:fld>
            <a:endParaRPr lang="en-US"/>
          </a:p>
        </p:txBody>
      </p:sp>
    </p:spTree>
    <p:extLst>
      <p:ext uri="{BB962C8B-B14F-4D97-AF65-F5344CB8AC3E}">
        <p14:creationId xmlns:p14="http://schemas.microsoft.com/office/powerpoint/2010/main" val="1164651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137B8E-2EF5-4F72-B700-71EAE810ABD0}" type="slidenum">
              <a:rPr lang="en-US"/>
              <a:pPr>
                <a:defRPr/>
              </a:pPr>
              <a:t>‹#›</a:t>
            </a:fld>
            <a:endParaRPr lang="en-US"/>
          </a:p>
        </p:txBody>
      </p:sp>
    </p:spTree>
    <p:extLst>
      <p:ext uri="{BB962C8B-B14F-4D97-AF65-F5344CB8AC3E}">
        <p14:creationId xmlns:p14="http://schemas.microsoft.com/office/powerpoint/2010/main" val="1455926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EB10D4-5E5F-4092-9D9C-5BB3C95CAA24}" type="slidenum">
              <a:rPr lang="en-US"/>
              <a:pPr>
                <a:defRPr/>
              </a:pPr>
              <a:t>‹#›</a:t>
            </a:fld>
            <a:endParaRPr lang="en-US"/>
          </a:p>
        </p:txBody>
      </p:sp>
    </p:spTree>
    <p:extLst>
      <p:ext uri="{BB962C8B-B14F-4D97-AF65-F5344CB8AC3E}">
        <p14:creationId xmlns:p14="http://schemas.microsoft.com/office/powerpoint/2010/main" val="382463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5DCFC8-259F-4E6D-B4B1-1A0EA230B668}"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CE097-E690-4C57-9E68-01E9EC318DF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BCB873-0608-4C5A-9DBB-5BF2B498CD25}" type="slidenum">
              <a:rPr lang="en-US"/>
              <a:pPr>
                <a:defRPr/>
              </a:pPr>
              <a:t>‹#›</a:t>
            </a:fld>
            <a:endParaRPr lang="en-US"/>
          </a:p>
        </p:txBody>
      </p:sp>
    </p:spTree>
    <p:extLst>
      <p:ext uri="{BB962C8B-B14F-4D97-AF65-F5344CB8AC3E}">
        <p14:creationId xmlns:p14="http://schemas.microsoft.com/office/powerpoint/2010/main" val="4232478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5D5A6F-345B-4203-A2FF-EE141E0658E4}" type="slidenum">
              <a:rPr lang="en-US"/>
              <a:pPr>
                <a:defRPr/>
              </a:pPr>
              <a:t>‹#›</a:t>
            </a:fld>
            <a:endParaRPr lang="en-US"/>
          </a:p>
        </p:txBody>
      </p:sp>
    </p:spTree>
    <p:extLst>
      <p:ext uri="{BB962C8B-B14F-4D97-AF65-F5344CB8AC3E}">
        <p14:creationId xmlns:p14="http://schemas.microsoft.com/office/powerpoint/2010/main" val="1272864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C2399A-9090-4B71-8A5D-0D8BFD586CF2}" type="slidenum">
              <a:rPr lang="en-US"/>
              <a:pPr>
                <a:defRPr/>
              </a:pPr>
              <a:t>‹#›</a:t>
            </a:fld>
            <a:endParaRPr lang="en-US"/>
          </a:p>
        </p:txBody>
      </p:sp>
    </p:spTree>
    <p:extLst>
      <p:ext uri="{BB962C8B-B14F-4D97-AF65-F5344CB8AC3E}">
        <p14:creationId xmlns:p14="http://schemas.microsoft.com/office/powerpoint/2010/main" val="1953922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5DCFC8-259F-4E6D-B4B1-1A0EA230B668}"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CE097-E690-4C57-9E68-01E9EC318D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5DCFC8-259F-4E6D-B4B1-1A0EA230B668}"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CE097-E690-4C57-9E68-01E9EC318D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5DCFC8-259F-4E6D-B4B1-1A0EA230B668}" type="datetimeFigureOut">
              <a:rPr lang="en-US" smtClean="0"/>
              <a:pPr/>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CE097-E690-4C57-9E68-01E9EC318D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5DCFC8-259F-4E6D-B4B1-1A0EA230B668}" type="datetimeFigureOut">
              <a:rPr lang="en-US" smtClean="0"/>
              <a:pPr/>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CE097-E690-4C57-9E68-01E9EC318D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DCFC8-259F-4E6D-B4B1-1A0EA230B668}" type="datetimeFigureOut">
              <a:rPr lang="en-US" smtClean="0"/>
              <a:pPr/>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CE097-E690-4C57-9E68-01E9EC318D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5DCFC8-259F-4E6D-B4B1-1A0EA230B668}"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CE097-E690-4C57-9E68-01E9EC318D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5DCFC8-259F-4E6D-B4B1-1A0EA230B668}"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CE097-E690-4C57-9E68-01E9EC318D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DCFC8-259F-4E6D-B4B1-1A0EA230B668}" type="datetimeFigureOut">
              <a:rPr lang="en-US" smtClean="0"/>
              <a:pPr/>
              <a:t>10/20/2019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CE097-E690-4C57-9E68-01E9EC318D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9906AA5-AACE-4421-96EE-0DD713B21FB6}" type="slidenum">
              <a:rPr lang="en-US"/>
              <a:pPr>
                <a:defRPr/>
              </a:pPr>
              <a:t>‹#›</a:t>
            </a:fld>
            <a:endParaRPr lang="en-US"/>
          </a:p>
        </p:txBody>
      </p:sp>
    </p:spTree>
    <p:extLst>
      <p:ext uri="{BB962C8B-B14F-4D97-AF65-F5344CB8AC3E}">
        <p14:creationId xmlns:p14="http://schemas.microsoft.com/office/powerpoint/2010/main" val="701454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3820" y="533400"/>
            <a:ext cx="8976360" cy="5791200"/>
          </a:xfrm>
          <a:prstGeom prst="rect">
            <a:avLst/>
          </a:prstGeom>
          <a:noFill/>
          <a:ln w="9525">
            <a:noFill/>
            <a:miter lim="800000"/>
            <a:headEnd/>
            <a:tailEnd/>
          </a:ln>
        </p:spPr>
      </p:pic>
      <p:sp>
        <p:nvSpPr>
          <p:cNvPr id="3" name="TextBox 2"/>
          <p:cNvSpPr txBox="1"/>
          <p:nvPr/>
        </p:nvSpPr>
        <p:spPr>
          <a:xfrm rot="19426576">
            <a:off x="4008882" y="4009234"/>
            <a:ext cx="36576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COURT OF GENTILES</a:t>
            </a:r>
          </a:p>
        </p:txBody>
      </p:sp>
      <p:cxnSp>
        <p:nvCxnSpPr>
          <p:cNvPr id="4" name="Straight Connector 3"/>
          <p:cNvCxnSpPr/>
          <p:nvPr/>
        </p:nvCxnSpPr>
        <p:spPr>
          <a:xfrm flipV="1">
            <a:off x="2209800" y="1828800"/>
            <a:ext cx="6477000" cy="44958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 y="5638800"/>
            <a:ext cx="1981200" cy="6858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533400"/>
            <a:ext cx="9094470" cy="5867400"/>
          </a:xfrm>
          <a:prstGeom prst="rect">
            <a:avLst/>
          </a:prstGeom>
          <a:noFill/>
          <a:ln w="9525">
            <a:noFill/>
            <a:miter lim="800000"/>
            <a:headEnd/>
            <a:tailEnd/>
          </a:ln>
        </p:spPr>
      </p:pic>
      <p:sp>
        <p:nvSpPr>
          <p:cNvPr id="4" name="TextBox 3"/>
          <p:cNvSpPr txBox="1"/>
          <p:nvPr/>
        </p:nvSpPr>
        <p:spPr>
          <a:xfrm>
            <a:off x="5791200" y="4277380"/>
            <a:ext cx="28956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Beautiful Gate?</a:t>
            </a:r>
          </a:p>
        </p:txBody>
      </p:sp>
      <p:cxnSp>
        <p:nvCxnSpPr>
          <p:cNvPr id="6" name="Straight Arrow Connector 5"/>
          <p:cNvCxnSpPr>
            <a:stCxn id="4" idx="1"/>
          </p:cNvCxnSpPr>
          <p:nvPr/>
        </p:nvCxnSpPr>
        <p:spPr>
          <a:xfrm rot="10800000">
            <a:off x="4572000" y="3886200"/>
            <a:ext cx="1219200" cy="65279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4648200" y="4724400"/>
            <a:ext cx="1143000" cy="685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95800" y="76200"/>
            <a:ext cx="4572000" cy="2800767"/>
          </a:xfrm>
          <a:prstGeom prst="rect">
            <a:avLst/>
          </a:prstGeom>
          <a:solidFill>
            <a:schemeClr val="bg1"/>
          </a:solidFill>
          <a:ln w="12700">
            <a:solidFill>
              <a:schemeClr val="tx1"/>
            </a:solidFill>
          </a:ln>
        </p:spPr>
        <p:txBody>
          <a:bodyPr>
            <a:spAutoFit/>
          </a:bodyPr>
          <a:lstStyle/>
          <a:p>
            <a:r>
              <a:rPr lang="en-US" sz="2200" b="1" u="sng" dirty="0"/>
              <a:t>Acts 3:1-2</a:t>
            </a:r>
          </a:p>
          <a:p>
            <a:r>
              <a:rPr lang="en-US" sz="2200" dirty="0"/>
              <a:t>Now Peter and John were going up to the temple at the hour of prayer, the ninth hour. And a man lame from birth was being carried, whom they laid daily at the gate of the temple that is called the </a:t>
            </a:r>
            <a:r>
              <a:rPr lang="en-US" sz="2200" b="1" u="sng" dirty="0"/>
              <a:t>Beautiful Gate</a:t>
            </a:r>
            <a:r>
              <a:rPr lang="en-US" sz="2200" dirty="0"/>
              <a:t> to ask alms of those entering the temple.</a:t>
            </a:r>
          </a:p>
        </p:txBody>
      </p:sp>
      <p:sp>
        <p:nvSpPr>
          <p:cNvPr id="13" name="TextBox 12"/>
          <p:cNvSpPr txBox="1"/>
          <p:nvPr/>
        </p:nvSpPr>
        <p:spPr>
          <a:xfrm rot="18659772">
            <a:off x="-400424" y="3882540"/>
            <a:ext cx="36576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COURT OF GENTILES</a:t>
            </a:r>
          </a:p>
        </p:txBody>
      </p:sp>
      <p:cxnSp>
        <p:nvCxnSpPr>
          <p:cNvPr id="14" name="Straight Connector 13"/>
          <p:cNvCxnSpPr/>
          <p:nvPr/>
        </p:nvCxnSpPr>
        <p:spPr>
          <a:xfrm rot="5400000" flipH="1" flipV="1">
            <a:off x="381000" y="3429000"/>
            <a:ext cx="2743200" cy="19812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49530" y="533400"/>
            <a:ext cx="9094470" cy="5867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457200"/>
            <a:ext cx="9094470" cy="5867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 y="479321"/>
            <a:ext cx="9144001" cy="5899355"/>
          </a:xfrm>
          <a:prstGeom prst="rect">
            <a:avLst/>
          </a:prstGeom>
          <a:noFill/>
          <a:ln w="9525">
            <a:noFill/>
            <a:miter lim="800000"/>
            <a:headEnd/>
            <a:tailEnd/>
          </a:ln>
        </p:spPr>
      </p:pic>
      <p:sp>
        <p:nvSpPr>
          <p:cNvPr id="11" name="TextBox 10"/>
          <p:cNvSpPr txBox="1"/>
          <p:nvPr/>
        </p:nvSpPr>
        <p:spPr>
          <a:xfrm>
            <a:off x="5257800" y="2667000"/>
            <a:ext cx="1828800" cy="954107"/>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COURT OF WOMEN</a:t>
            </a:r>
          </a:p>
        </p:txBody>
      </p:sp>
      <p:sp>
        <p:nvSpPr>
          <p:cNvPr id="17" name="TextBox 16"/>
          <p:cNvSpPr txBox="1"/>
          <p:nvPr/>
        </p:nvSpPr>
        <p:spPr>
          <a:xfrm rot="2470570">
            <a:off x="-177156" y="5101740"/>
            <a:ext cx="36576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COURT OF GENTILES</a:t>
            </a:r>
          </a:p>
        </p:txBody>
      </p:sp>
      <p:sp>
        <p:nvSpPr>
          <p:cNvPr id="23" name="Down Arrow 22"/>
          <p:cNvSpPr/>
          <p:nvPr/>
        </p:nvSpPr>
        <p:spPr>
          <a:xfrm>
            <a:off x="4267200" y="1066800"/>
            <a:ext cx="381000" cy="1066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2304638">
            <a:off x="5015969" y="2917252"/>
            <a:ext cx="1295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76200"/>
            <a:ext cx="3276600" cy="2646878"/>
          </a:xfrm>
          <a:prstGeom prst="rect">
            <a:avLst/>
          </a:prstGeom>
          <a:solidFill>
            <a:schemeClr val="bg1"/>
          </a:solidFill>
          <a:ln w="12700">
            <a:solidFill>
              <a:schemeClr val="tx1"/>
            </a:solidFill>
          </a:ln>
        </p:spPr>
        <p:txBody>
          <a:bodyPr wrap="square">
            <a:spAutoFit/>
          </a:bodyPr>
          <a:lstStyle/>
          <a:p>
            <a:r>
              <a:rPr lang="en-US" sz="2200" b="1" u="sng" dirty="0"/>
              <a:t>John 8:20</a:t>
            </a:r>
          </a:p>
          <a:p>
            <a:r>
              <a:rPr lang="en-US" sz="2400" dirty="0"/>
              <a:t>These words he spoke in the </a:t>
            </a:r>
            <a:r>
              <a:rPr lang="en-US" sz="2400" b="1" u="sng" dirty="0"/>
              <a:t>treasury</a:t>
            </a:r>
            <a:r>
              <a:rPr lang="en-US" sz="2400" dirty="0"/>
              <a:t>, as he taught in the temple; but no one arrested him, because his hour had not yet come. </a:t>
            </a:r>
            <a:endParaRPr lang="en-US" sz="2200" dirty="0"/>
          </a:p>
        </p:txBody>
      </p:sp>
      <p:sp>
        <p:nvSpPr>
          <p:cNvPr id="10" name="Rectangle 9"/>
          <p:cNvSpPr/>
          <p:nvPr/>
        </p:nvSpPr>
        <p:spPr>
          <a:xfrm>
            <a:off x="0" y="76200"/>
            <a:ext cx="4876800" cy="4093428"/>
          </a:xfrm>
          <a:prstGeom prst="rect">
            <a:avLst/>
          </a:prstGeom>
          <a:solidFill>
            <a:schemeClr val="bg1"/>
          </a:solidFill>
          <a:ln w="12700">
            <a:solidFill>
              <a:schemeClr val="tx1"/>
            </a:solidFill>
          </a:ln>
        </p:spPr>
        <p:txBody>
          <a:bodyPr wrap="square">
            <a:spAutoFit/>
          </a:bodyPr>
          <a:lstStyle/>
          <a:p>
            <a:r>
              <a:rPr lang="en-US" sz="2000" b="1" u="sng" dirty="0"/>
              <a:t>Mark 12:41-44</a:t>
            </a:r>
          </a:p>
          <a:p>
            <a:r>
              <a:rPr lang="en-US" sz="2000" dirty="0"/>
              <a:t> And he sat down opposite the treasury and watched the people putting money into the offering box. Many rich people put in large sums. And a poor widow came and put in two small copper coins, which make a penny.  And he called his disciples to him and said to them, “Truly, I say to you, this poor widow has put in more than all those who are contributing to the offering box. For they all contributed out of their abundance, but she out of her poverty has put in everything she had, all she had to live 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22" presetClass="entr" presetSubtype="1"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3"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533400"/>
            <a:ext cx="9094470" cy="5867400"/>
          </a:xfrm>
          <a:prstGeom prst="rect">
            <a:avLst/>
          </a:prstGeom>
          <a:noFill/>
          <a:ln w="9525">
            <a:noFill/>
            <a:miter lim="800000"/>
            <a:headEnd/>
            <a:tailEnd/>
          </a:ln>
        </p:spPr>
      </p:pic>
      <p:sp>
        <p:nvSpPr>
          <p:cNvPr id="3" name="Right Arrow 2"/>
          <p:cNvSpPr/>
          <p:nvPr/>
        </p:nvSpPr>
        <p:spPr>
          <a:xfrm rot="12304638">
            <a:off x="4896488" y="1856765"/>
            <a:ext cx="1295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743200" y="2438400"/>
            <a:ext cx="2057400" cy="1524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98076" y="16932"/>
            <a:ext cx="4736123" cy="6841067"/>
          </a:xfrm>
          <a:prstGeom prst="rect">
            <a:avLst/>
          </a:prstGeom>
          <a:noFill/>
          <a:ln w="9525">
            <a:noFill/>
            <a:miter lim="800000"/>
            <a:headEnd/>
            <a:tailEnd/>
          </a:ln>
        </p:spPr>
      </p:pic>
      <p:sp>
        <p:nvSpPr>
          <p:cNvPr id="4" name="Right Arrow 3"/>
          <p:cNvSpPr/>
          <p:nvPr/>
        </p:nvSpPr>
        <p:spPr>
          <a:xfrm rot="12304638">
            <a:off x="3296288" y="2917252"/>
            <a:ext cx="1295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2304638">
            <a:off x="4210688" y="2466365"/>
            <a:ext cx="1295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8043022">
            <a:off x="4876118" y="3117764"/>
            <a:ext cx="1295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2304638">
            <a:off x="5085712" y="5687035"/>
            <a:ext cx="1295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2304638">
            <a:off x="2305688" y="6200165"/>
            <a:ext cx="1295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4512050">
            <a:off x="467993" y="4484642"/>
            <a:ext cx="2901921" cy="523220"/>
          </a:xfrm>
          <a:prstGeom prst="rect">
            <a:avLst/>
          </a:prstGeom>
          <a:noFill/>
        </p:spPr>
        <p:txBody>
          <a:bodyPr vert="horz" wrap="square" rtlCol="0">
            <a:spAutoFit/>
          </a:bodyPr>
          <a:lstStyle/>
          <a:p>
            <a:r>
              <a:rPr lang="en-US" sz="2800" b="1" dirty="0">
                <a:solidFill>
                  <a:schemeClr val="bg1"/>
                </a:solidFill>
                <a:effectLst>
                  <a:outerShdw blurRad="38100" dist="38100" dir="2700000" algn="tl">
                    <a:srgbClr val="000000">
                      <a:alpha val="43137"/>
                    </a:srgbClr>
                  </a:outerShdw>
                </a:effectLst>
              </a:rPr>
              <a:t>Court of Israel</a:t>
            </a:r>
          </a:p>
        </p:txBody>
      </p:sp>
      <p:sp>
        <p:nvSpPr>
          <p:cNvPr id="10" name="TextBox 9"/>
          <p:cNvSpPr txBox="1"/>
          <p:nvPr/>
        </p:nvSpPr>
        <p:spPr>
          <a:xfrm rot="4512050">
            <a:off x="925193" y="4332242"/>
            <a:ext cx="2901921" cy="523220"/>
          </a:xfrm>
          <a:prstGeom prst="rect">
            <a:avLst/>
          </a:prstGeom>
          <a:noFill/>
        </p:spPr>
        <p:txBody>
          <a:bodyPr vert="horz" wrap="square" rtlCol="0">
            <a:spAutoFit/>
          </a:bodyPr>
          <a:lstStyle/>
          <a:p>
            <a:r>
              <a:rPr lang="en-US" sz="2800" b="1" dirty="0">
                <a:solidFill>
                  <a:schemeClr val="bg1"/>
                </a:solidFill>
                <a:effectLst>
                  <a:outerShdw blurRad="38100" dist="38100" dir="2700000" algn="tl">
                    <a:srgbClr val="000000">
                      <a:alpha val="43137"/>
                    </a:srgbClr>
                  </a:outerShdw>
                </a:effectLst>
              </a:rPr>
              <a:t>Court of Priests</a:t>
            </a:r>
          </a:p>
        </p:txBody>
      </p:sp>
      <p:cxnSp>
        <p:nvCxnSpPr>
          <p:cNvPr id="12" name="Straight Connector 11"/>
          <p:cNvCxnSpPr/>
          <p:nvPr/>
        </p:nvCxnSpPr>
        <p:spPr>
          <a:xfrm rot="16200000" flipH="1">
            <a:off x="-76200" y="2895600"/>
            <a:ext cx="3733800" cy="9906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arallelogram 12"/>
          <p:cNvSpPr/>
          <p:nvPr/>
        </p:nvSpPr>
        <p:spPr>
          <a:xfrm rot="21205312" flipH="1">
            <a:off x="2432119" y="3121417"/>
            <a:ext cx="2132717" cy="1577938"/>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20750579">
            <a:off x="1497078" y="4191229"/>
            <a:ext cx="1295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2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right)">
                                      <p:cBhvr>
                                        <p:cTn id="33"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right)">
                                      <p:cBhvr>
                                        <p:cTn id="38"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right)">
                                      <p:cBhvr>
                                        <p:cTn id="43"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righ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3" grpId="0" animBg="1"/>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533400"/>
            <a:ext cx="9094470" cy="5867400"/>
          </a:xfrm>
          <a:prstGeom prst="rect">
            <a:avLst/>
          </a:prstGeom>
          <a:noFill/>
          <a:ln w="9525">
            <a:noFill/>
            <a:miter lim="800000"/>
            <a:headEnd/>
            <a:tailEnd/>
          </a:ln>
        </p:spPr>
      </p:pic>
      <p:sp>
        <p:nvSpPr>
          <p:cNvPr id="3" name="Right Arrow 2"/>
          <p:cNvSpPr/>
          <p:nvPr/>
        </p:nvSpPr>
        <p:spPr>
          <a:xfrm rot="14089658">
            <a:off x="7162717" y="2035624"/>
            <a:ext cx="1001010" cy="361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467600" y="1295400"/>
            <a:ext cx="1652247" cy="646331"/>
          </a:xfrm>
          <a:prstGeom prst="rect">
            <a:avLst/>
          </a:prstGeom>
          <a:noFill/>
        </p:spPr>
        <p:txBody>
          <a:bodyPr wrap="none" lIns="91440" tIns="45720" rIns="91440" bIns="45720">
            <a:spAutoFit/>
          </a:bodyPr>
          <a:lstStyle/>
          <a:p>
            <a:pPr algn="ctr"/>
            <a:r>
              <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Antonia</a:t>
            </a:r>
          </a:p>
        </p:txBody>
      </p:sp>
      <p:sp>
        <p:nvSpPr>
          <p:cNvPr id="6" name="Rectangle 5"/>
          <p:cNvSpPr/>
          <p:nvPr/>
        </p:nvSpPr>
        <p:spPr>
          <a:xfrm>
            <a:off x="0" y="76200"/>
            <a:ext cx="4876800" cy="4708981"/>
          </a:xfrm>
          <a:prstGeom prst="rect">
            <a:avLst/>
          </a:prstGeom>
          <a:solidFill>
            <a:schemeClr val="bg1"/>
          </a:solidFill>
          <a:ln w="12700">
            <a:solidFill>
              <a:schemeClr val="tx1"/>
            </a:solidFill>
          </a:ln>
        </p:spPr>
        <p:txBody>
          <a:bodyPr wrap="square">
            <a:spAutoFit/>
          </a:bodyPr>
          <a:lstStyle/>
          <a:p>
            <a:r>
              <a:rPr lang="en-US" sz="2000" b="1" u="sng" dirty="0"/>
              <a:t>Acts 21:37-40</a:t>
            </a:r>
          </a:p>
          <a:p>
            <a:r>
              <a:rPr lang="en-US" sz="2000" dirty="0"/>
              <a:t>As Paul was about to be brought into the </a:t>
            </a:r>
            <a:r>
              <a:rPr lang="en-US" sz="2000" b="1" u="sng" dirty="0"/>
              <a:t>barracks</a:t>
            </a:r>
            <a:r>
              <a:rPr lang="en-US" sz="2000" dirty="0"/>
              <a:t> (ASV: </a:t>
            </a:r>
            <a:r>
              <a:rPr lang="en-US" sz="2000" b="1" dirty="0"/>
              <a:t>“castle”</a:t>
            </a:r>
            <a:r>
              <a:rPr lang="en-US" sz="2000" dirty="0"/>
              <a:t>), he said to the tribune, “May I say something to you?” And he said, “Do you know Greek? Are you not the Egyptian, then, who recently stirred up a revolt and led the four thousand men of the Assassins out into the wilderness?” Paul replied, “I am a Jew, from Tarsus in Cilicia, a citizen of no obscure city. I beg you, permit me to speak to the people.” And when he had given him permission, Paul, standing on the steps, motioned with his hand to the people. And when there was a great hush, he addressed them in the Hebrew language…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9531" y="533400"/>
            <a:ext cx="9094469" cy="58673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533400"/>
            <a:ext cx="9094470" cy="5867400"/>
          </a:xfrm>
          <a:prstGeom prst="rect">
            <a:avLst/>
          </a:prstGeom>
          <a:noFill/>
          <a:ln w="9525">
            <a:noFill/>
            <a:miter lim="800000"/>
            <a:headEnd/>
            <a:tailEnd/>
          </a:ln>
        </p:spPr>
      </p:pic>
      <p:sp>
        <p:nvSpPr>
          <p:cNvPr id="4" name="Rectangle 3"/>
          <p:cNvSpPr/>
          <p:nvPr/>
        </p:nvSpPr>
        <p:spPr>
          <a:xfrm>
            <a:off x="7467600" y="1295400"/>
            <a:ext cx="1652247" cy="646331"/>
          </a:xfrm>
          <a:prstGeom prst="rect">
            <a:avLst/>
          </a:prstGeom>
          <a:noFill/>
        </p:spPr>
        <p:txBody>
          <a:bodyPr wrap="none" lIns="91440" tIns="45720" rIns="91440" bIns="45720">
            <a:spAutoFit/>
          </a:bodyPr>
          <a:lstStyle/>
          <a:p>
            <a:pPr algn="ctr"/>
            <a:r>
              <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Antonia</a:t>
            </a:r>
          </a:p>
        </p:txBody>
      </p:sp>
      <p:sp>
        <p:nvSpPr>
          <p:cNvPr id="5" name="Right Arrow 4"/>
          <p:cNvSpPr/>
          <p:nvPr/>
        </p:nvSpPr>
        <p:spPr>
          <a:xfrm rot="14089658">
            <a:off x="6335162" y="2250233"/>
            <a:ext cx="664675" cy="184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95400" y="1310148"/>
            <a:ext cx="6765464" cy="4404852"/>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THE TABERNACLE</a:t>
            </a:r>
          </a:p>
        </p:txBody>
      </p:sp>
    </p:spTree>
    <p:extLst>
      <p:ext uri="{BB962C8B-B14F-4D97-AF65-F5344CB8AC3E}">
        <p14:creationId xmlns:p14="http://schemas.microsoft.com/office/powerpoint/2010/main" val="4064582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 y="479321"/>
            <a:ext cx="9144001" cy="5899355"/>
          </a:xfrm>
          <a:prstGeom prst="rect">
            <a:avLst/>
          </a:prstGeom>
          <a:noFill/>
          <a:ln w="9525">
            <a:noFill/>
            <a:miter lim="800000"/>
            <a:headEnd/>
            <a:tailEnd/>
          </a:ln>
        </p:spPr>
      </p:pic>
      <p:sp>
        <p:nvSpPr>
          <p:cNvPr id="3" name="Right Arrow 2"/>
          <p:cNvSpPr/>
          <p:nvPr/>
        </p:nvSpPr>
        <p:spPr>
          <a:xfrm>
            <a:off x="5638800" y="5638800"/>
            <a:ext cx="2362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rot="5400000" flipH="1" flipV="1">
            <a:off x="7429500" y="4610100"/>
            <a:ext cx="2057400" cy="137160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Trapezoid 11"/>
          <p:cNvSpPr/>
          <p:nvPr/>
        </p:nvSpPr>
        <p:spPr>
          <a:xfrm rot="18066801">
            <a:off x="3495996" y="3042319"/>
            <a:ext cx="2673604" cy="5431389"/>
          </a:xfrm>
          <a:prstGeom prst="trapezoid">
            <a:avLst>
              <a:gd name="adj" fmla="val 14686"/>
            </a:avLst>
          </a:prstGeom>
          <a:solidFill>
            <a:schemeClr val="accent1">
              <a:alpha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8231488">
            <a:off x="6303649" y="5060346"/>
            <a:ext cx="3600024" cy="584775"/>
          </a:xfrm>
          <a:prstGeom prst="rect">
            <a:avLst/>
          </a:prstGeom>
          <a:noFill/>
        </p:spPr>
        <p:txBody>
          <a:bodyPr wrap="none" lIns="91440" tIns="45720" rIns="91440" bIns="45720">
            <a:spAutoFit/>
          </a:bodyPr>
          <a:lstStyle/>
          <a:p>
            <a:pPr algn="ctr"/>
            <a:r>
              <a:rPr lang="en-US" sz="3200" b="1" cap="all" spc="0" dirty="0">
                <a:ln w="9000" cmpd="sng">
                  <a:solidFill>
                    <a:schemeClr val="accent4">
                      <a:shade val="50000"/>
                      <a:satMod val="120000"/>
                    </a:schemeClr>
                  </a:solidFill>
                  <a:prstDash val="solid"/>
                </a:ln>
                <a:gradFill>
                  <a:gsLst>
                    <a:gs pos="0">
                      <a:srgbClr val="8488C4"/>
                    </a:gs>
                    <a:gs pos="53000">
                      <a:srgbClr val="D4DEFF"/>
                    </a:gs>
                    <a:gs pos="83000">
                      <a:srgbClr val="D4DEFF"/>
                    </a:gs>
                    <a:gs pos="100000">
                      <a:srgbClr val="96AB94"/>
                    </a:gs>
                  </a:gsLst>
                  <a:lin ang="5400000" scaled="0"/>
                </a:gradFill>
                <a:effectLst>
                  <a:reflection blurRad="12700" stA="28000" endPos="45000" dist="1000" dir="5400000" sy="-100000" algn="bl" rotWithShape="0"/>
                </a:effectLst>
              </a:rPr>
              <a:t>Solomon’s porch</a:t>
            </a:r>
          </a:p>
        </p:txBody>
      </p:sp>
      <p:sp>
        <p:nvSpPr>
          <p:cNvPr id="14" name="TextBox 13"/>
          <p:cNvSpPr txBox="1"/>
          <p:nvPr/>
        </p:nvSpPr>
        <p:spPr>
          <a:xfrm rot="18290214">
            <a:off x="2971800" y="4678234"/>
            <a:ext cx="1143000" cy="461665"/>
          </a:xfrm>
          <a:prstGeom prst="rect">
            <a:avLst/>
          </a:prstGeom>
          <a:noFill/>
        </p:spPr>
        <p:txBody>
          <a:bodyPr wrap="square" rtlCol="0">
            <a:spAutoFit/>
          </a:bodyPr>
          <a:lstStyle/>
          <a:p>
            <a:r>
              <a:rPr lang="en-US" sz="2400" dirty="0"/>
              <a:t>165 ft.</a:t>
            </a:r>
          </a:p>
        </p:txBody>
      </p:sp>
      <p:sp>
        <p:nvSpPr>
          <p:cNvPr id="15" name="TextBox 14"/>
          <p:cNvSpPr txBox="1"/>
          <p:nvPr/>
        </p:nvSpPr>
        <p:spPr>
          <a:xfrm rot="2135632">
            <a:off x="3277305" y="5814566"/>
            <a:ext cx="1143000" cy="461665"/>
          </a:xfrm>
          <a:prstGeom prst="rect">
            <a:avLst/>
          </a:prstGeom>
          <a:noFill/>
        </p:spPr>
        <p:txBody>
          <a:bodyPr wrap="square" rtlCol="0">
            <a:spAutoFit/>
          </a:bodyPr>
          <a:lstStyle/>
          <a:p>
            <a:r>
              <a:rPr lang="en-US" sz="2400" dirty="0"/>
              <a:t>330 ft.</a:t>
            </a:r>
          </a:p>
        </p:txBody>
      </p:sp>
      <p:sp>
        <p:nvSpPr>
          <p:cNvPr id="16" name="TextBox 15"/>
          <p:cNvSpPr txBox="1"/>
          <p:nvPr/>
        </p:nvSpPr>
        <p:spPr>
          <a:xfrm>
            <a:off x="3733800" y="4876800"/>
            <a:ext cx="3733800" cy="1569660"/>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54,450 sq. ft.</a:t>
            </a:r>
          </a:p>
          <a:p>
            <a:r>
              <a:rPr lang="en-US" sz="2400" b="1" dirty="0">
                <a:effectLst>
                  <a:outerShdw blurRad="38100" dist="38100" dir="2700000" algn="tl">
                    <a:srgbClr val="000000">
                      <a:alpha val="43137"/>
                    </a:srgbClr>
                  </a:outerShdw>
                </a:effectLst>
              </a:rPr>
              <a:t>1.25 acres</a:t>
            </a:r>
          </a:p>
          <a:p>
            <a:r>
              <a:rPr lang="en-US" sz="2400" b="1" dirty="0">
                <a:effectLst>
                  <a:outerShdw blurRad="38100" dist="38100" dir="2700000" algn="tl">
                    <a:srgbClr val="000000">
                      <a:alpha val="43137"/>
                    </a:srgbClr>
                  </a:outerShdw>
                </a:effectLst>
              </a:rPr>
              <a:t>	10,890 people @</a:t>
            </a:r>
          </a:p>
          <a:p>
            <a:r>
              <a:rPr lang="en-US" sz="2400" b="1" dirty="0">
                <a:effectLst>
                  <a:outerShdw blurRad="38100" dist="38100" dir="2700000" algn="tl">
                    <a:srgbClr val="000000">
                      <a:alpha val="43137"/>
                    </a:srgbClr>
                  </a:outerShdw>
                </a:effectLst>
              </a:rPr>
              <a:t>	5 square ft./person</a:t>
            </a:r>
          </a:p>
        </p:txBody>
      </p:sp>
      <p:sp>
        <p:nvSpPr>
          <p:cNvPr id="10" name="Rectangle 9"/>
          <p:cNvSpPr/>
          <p:nvPr/>
        </p:nvSpPr>
        <p:spPr>
          <a:xfrm>
            <a:off x="0" y="76200"/>
            <a:ext cx="4876800" cy="5509200"/>
          </a:xfrm>
          <a:prstGeom prst="rect">
            <a:avLst/>
          </a:prstGeom>
          <a:solidFill>
            <a:schemeClr val="bg1"/>
          </a:solidFill>
          <a:ln w="12700">
            <a:solidFill>
              <a:schemeClr val="tx1"/>
            </a:solidFill>
          </a:ln>
        </p:spPr>
        <p:txBody>
          <a:bodyPr wrap="square">
            <a:spAutoFit/>
          </a:bodyPr>
          <a:lstStyle/>
          <a:p>
            <a:r>
              <a:rPr lang="en-US" sz="2000" b="1" u="sng" dirty="0"/>
              <a:t>Acts 2:46</a:t>
            </a:r>
          </a:p>
          <a:p>
            <a:r>
              <a:rPr lang="en-US" sz="2000" dirty="0"/>
              <a:t>And day by day, continuing </a:t>
            </a:r>
            <a:r>
              <a:rPr lang="en-US" sz="2000" dirty="0" err="1"/>
              <a:t>stedfastly</a:t>
            </a:r>
            <a:r>
              <a:rPr lang="en-US" sz="2000" dirty="0"/>
              <a:t> with one accord in the temple…</a:t>
            </a:r>
          </a:p>
          <a:p>
            <a:endParaRPr lang="en-US" sz="2000" dirty="0"/>
          </a:p>
          <a:p>
            <a:r>
              <a:rPr lang="en-US" sz="2000" b="1" u="sng" dirty="0"/>
              <a:t>Acts 5:12</a:t>
            </a:r>
          </a:p>
          <a:p>
            <a:r>
              <a:rPr lang="en-US" sz="2200" dirty="0"/>
              <a:t>Now many signs and wonders were regularly done among the people by the hands of the apostles. And they were all together in </a:t>
            </a:r>
            <a:r>
              <a:rPr lang="en-US" sz="2200" b="1" u="sng" dirty="0"/>
              <a:t>Solomon’s Portico</a:t>
            </a:r>
            <a:r>
              <a:rPr lang="en-US" sz="2200" dirty="0"/>
              <a:t>.</a:t>
            </a:r>
          </a:p>
          <a:p>
            <a:endParaRPr lang="en-US" sz="2200" dirty="0"/>
          </a:p>
          <a:p>
            <a:r>
              <a:rPr lang="en-US" sz="2200" b="1" u="sng" dirty="0"/>
              <a:t>Acts 6:2</a:t>
            </a:r>
          </a:p>
          <a:p>
            <a:r>
              <a:rPr lang="en-US" sz="2200" dirty="0"/>
              <a:t>And the twelve summoned the full number of the disciples and said, "It is not right that we should give up preaching the word of God to serve tables.</a:t>
            </a:r>
            <a:endParaRPr lang="en-US" sz="22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xEl>
                                              <p:pRg st="6" end="6"/>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xEl>
                                              <p:pRg st="7" end="7"/>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0">
                                            <p:bg/>
                                          </p:spTgt>
                                        </p:tgtEl>
                                        <p:attrNameLst>
                                          <p:attrName>style.visibility</p:attrName>
                                        </p:attrNameLst>
                                      </p:cBhvr>
                                      <p:to>
                                        <p:strVal val="hidden"/>
                                      </p:to>
                                    </p:set>
                                  </p:childTnLst>
                                </p:cTn>
                              </p:par>
                            </p:childTnLst>
                          </p:cTn>
                        </p:par>
                        <p:par>
                          <p:cTn id="39" fill="hold">
                            <p:stCondLst>
                              <p:cond delay="0"/>
                            </p:stCondLst>
                            <p:childTnLst>
                              <p:par>
                                <p:cTn id="40" presetID="2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par>
                                <p:cTn id="52" presetID="1" presetClass="exit" presetSubtype="0" fill="hold" grpId="1" nodeType="withEffect">
                                  <p:stCondLst>
                                    <p:cond delay="0"/>
                                  </p:stCondLst>
                                  <p:childTnLst>
                                    <p:set>
                                      <p:cBhvr>
                                        <p:cTn id="53" dur="1" fill="hold">
                                          <p:stCondLst>
                                            <p:cond delay="0"/>
                                          </p:stCondLst>
                                        </p:cTn>
                                        <p:tgtEl>
                                          <p:spTgt spid="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14"/>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5"/>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6">
                                            <p:txEl>
                                              <p:pRg st="2" end="2"/>
                                            </p:txEl>
                                          </p:spTgt>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2" grpId="0" animBg="1"/>
      <p:bldP spid="13" grpId="0"/>
      <p:bldP spid="14" grpId="0"/>
      <p:bldP spid="14" grpId="1"/>
      <p:bldP spid="15" grpId="0"/>
      <p:bldP spid="15" grpId="1"/>
      <p:bldP spid="16" grpId="0" build="p"/>
      <p:bldP spid="10" grpId="0" build="p" animBg="1"/>
      <p:bldP spid="10" grpId="1"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533400"/>
            <a:ext cx="9094470" cy="5867400"/>
          </a:xfrm>
          <a:prstGeom prst="rect">
            <a:avLst/>
          </a:prstGeom>
          <a:noFill/>
          <a:ln w="9525">
            <a:noFill/>
            <a:miter lim="800000"/>
            <a:headEnd/>
            <a:tailEnd/>
          </a:ln>
        </p:spPr>
      </p:pic>
      <p:sp>
        <p:nvSpPr>
          <p:cNvPr id="5" name="Parallelogram 4"/>
          <p:cNvSpPr/>
          <p:nvPr/>
        </p:nvSpPr>
        <p:spPr>
          <a:xfrm>
            <a:off x="457200" y="4114800"/>
            <a:ext cx="2743200" cy="2286000"/>
          </a:xfrm>
          <a:prstGeom prst="parallelogram">
            <a:avLst>
              <a:gd name="adj" fmla="val 71931"/>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533400"/>
            <a:ext cx="9094470" cy="5867400"/>
          </a:xfrm>
          <a:prstGeom prst="rect">
            <a:avLst/>
          </a:prstGeom>
          <a:noFill/>
          <a:ln w="9525">
            <a:noFill/>
            <a:miter lim="800000"/>
            <a:headEnd/>
            <a:tailEnd/>
          </a:ln>
        </p:spPr>
      </p:pic>
      <p:sp>
        <p:nvSpPr>
          <p:cNvPr id="3" name="Parallelogram 2"/>
          <p:cNvSpPr/>
          <p:nvPr/>
        </p:nvSpPr>
        <p:spPr>
          <a:xfrm rot="12947307">
            <a:off x="4683221" y="3688208"/>
            <a:ext cx="2027242" cy="637923"/>
          </a:xfrm>
          <a:prstGeom prst="parallelogram">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9631000">
            <a:off x="5215581" y="4053059"/>
            <a:ext cx="3600024" cy="584775"/>
          </a:xfrm>
          <a:prstGeom prst="rect">
            <a:avLst/>
          </a:prstGeom>
          <a:noFill/>
        </p:spPr>
        <p:txBody>
          <a:bodyPr wrap="none" lIns="91440" tIns="45720" rIns="91440" bIns="45720">
            <a:spAutoFit/>
          </a:bodyPr>
          <a:lstStyle/>
          <a:p>
            <a:pPr algn="ctr"/>
            <a:r>
              <a:rPr lang="en-US" sz="3200" b="1" cap="all" spc="0" dirty="0">
                <a:ln w="9000" cmpd="sng">
                  <a:solidFill>
                    <a:schemeClr val="accent4">
                      <a:shade val="50000"/>
                      <a:satMod val="120000"/>
                    </a:schemeClr>
                  </a:solidFill>
                  <a:prstDash val="solid"/>
                </a:ln>
                <a:gradFill>
                  <a:gsLst>
                    <a:gs pos="0">
                      <a:srgbClr val="8488C4"/>
                    </a:gs>
                    <a:gs pos="53000">
                      <a:srgbClr val="D4DEFF"/>
                    </a:gs>
                    <a:gs pos="83000">
                      <a:srgbClr val="D4DEFF"/>
                    </a:gs>
                    <a:gs pos="100000">
                      <a:srgbClr val="96AB94"/>
                    </a:gs>
                  </a:gsLst>
                  <a:lin ang="5400000" scaled="0"/>
                </a:gradFill>
                <a:effectLst>
                  <a:reflection blurRad="12700" stA="28000" endPos="45000" dist="1000" dir="5400000" sy="-100000" algn="bl" rotWithShape="0"/>
                </a:effectLst>
              </a:rPr>
              <a:t>Solomon’s porch</a:t>
            </a:r>
          </a:p>
        </p:txBody>
      </p:sp>
      <p:sp>
        <p:nvSpPr>
          <p:cNvPr id="6" name="Parallelogram 5"/>
          <p:cNvSpPr/>
          <p:nvPr/>
        </p:nvSpPr>
        <p:spPr>
          <a:xfrm rot="11647345">
            <a:off x="7073633" y="2174384"/>
            <a:ext cx="2027242" cy="506425"/>
          </a:xfrm>
          <a:prstGeom prst="parallelogram">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rot="19659150">
            <a:off x="1493546" y="4907680"/>
            <a:ext cx="2795483" cy="1551430"/>
          </a:xfrm>
          <a:prstGeom prst="parallelogram">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375821"/>
            <a:ext cx="4876800" cy="5262979"/>
          </a:xfrm>
          <a:prstGeom prst="rect">
            <a:avLst/>
          </a:prstGeom>
          <a:solidFill>
            <a:schemeClr val="bg1"/>
          </a:solidFill>
          <a:ln w="12700">
            <a:solidFill>
              <a:schemeClr val="tx1"/>
            </a:solidFill>
          </a:ln>
        </p:spPr>
        <p:txBody>
          <a:bodyPr wrap="square">
            <a:spAutoFit/>
          </a:bodyPr>
          <a:lstStyle/>
          <a:p>
            <a:r>
              <a:rPr lang="en-US" sz="2400" b="1" u="sng" dirty="0"/>
              <a:t>Mark 13:1-2</a:t>
            </a:r>
          </a:p>
          <a:p>
            <a:r>
              <a:rPr lang="en-US" sz="2400" dirty="0"/>
              <a:t>And as he came out of the temple, one of his disciples said to him, “Look, Teacher, what wonderful stones and what wonderful buildings!” And Jesus said to him, “Do you see these great buildings? There will not be left here one stone upon another that will not be thrown down.”</a:t>
            </a:r>
          </a:p>
          <a:p>
            <a:endParaRPr lang="en-US" sz="2400" b="1" u="sng" dirty="0"/>
          </a:p>
          <a:p>
            <a:r>
              <a:rPr lang="en-US" sz="2400" b="1" u="sng" dirty="0"/>
              <a:t>Matthew 12:6</a:t>
            </a:r>
          </a:p>
          <a:p>
            <a:r>
              <a:rPr lang="en-US" sz="2400" dirty="0"/>
              <a:t>I tell you, something greater than the temple is here. </a:t>
            </a:r>
            <a:endParaRPr lang="en-US" sz="24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9530" y="609600"/>
            <a:ext cx="9094470" cy="5867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457200"/>
            <a:ext cx="9094470" cy="5867400"/>
          </a:xfrm>
          <a:prstGeom prst="rect">
            <a:avLst/>
          </a:prstGeom>
          <a:noFill/>
          <a:ln w="9525">
            <a:noFill/>
            <a:miter lim="800000"/>
            <a:headEnd/>
            <a:tailEnd/>
          </a:ln>
        </p:spPr>
      </p:pic>
      <p:sp>
        <p:nvSpPr>
          <p:cNvPr id="5" name="Rectangle 4"/>
          <p:cNvSpPr/>
          <p:nvPr/>
        </p:nvSpPr>
        <p:spPr>
          <a:xfrm rot="868289">
            <a:off x="1137305" y="3379368"/>
            <a:ext cx="6873690" cy="1587510"/>
          </a:xfrm>
          <a:prstGeom prst="rect">
            <a:avLst/>
          </a:prstGeom>
          <a:no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8282916">
            <a:off x="4812356" y="2654932"/>
            <a:ext cx="1766976" cy="540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THE TABERNACLE</a:t>
            </a:r>
          </a:p>
        </p:txBody>
      </p:sp>
      <p:sp>
        <p:nvSpPr>
          <p:cNvPr id="3" name="AutoShape 2" descr="mailbox://C:/Users/Jeff%20Smelser/AppData/Roaming/Thunderbird/Profiles/6rchoyp9.default/Mail/Local%20Folders/Inbox?number=3229389217&amp;part=1.2&amp;type=image/jpeg&amp;filename=IMG_20160324_18060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mailbox://C:/Users/Jeff%20Smelser/AppData/Roaming/Thunderbird/Profiles/6rchoyp9.default/Mail/Local%20Folders/Inbox?number=3229389217&amp;part=1.2&amp;type=image/jpeg&amp;filename=IMG_20160324_180608.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JEFFSM~1\AppData\Local\Temp\IMG_20160324_18060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77" t="14194" r="12904" b="12903"/>
          <a:stretch/>
        </p:blipFill>
        <p:spPr bwMode="auto">
          <a:xfrm>
            <a:off x="997974" y="1447800"/>
            <a:ext cx="7079226" cy="499970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74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5" descr="C:\Users\JEFFSM~1\AppData\Local\Temp\IMG_20160324_180608.jpg">
            <a:extLst>
              <a:ext uri="{FF2B5EF4-FFF2-40B4-BE49-F238E27FC236}">
                <a16:creationId xmlns:a16="http://schemas.microsoft.com/office/drawing/2014/main" id="{54E2427C-8580-48B7-9F75-2B2179913C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77" t="14194" r="12904" b="12903"/>
          <a:stretch/>
        </p:blipFill>
        <p:spPr bwMode="auto">
          <a:xfrm rot="20943234">
            <a:off x="1484712" y="1044250"/>
            <a:ext cx="9328444" cy="658821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600200"/>
            <a:ext cx="8382000" cy="3758094"/>
          </a:xfrm>
          <a:prstGeom prst="rect">
            <a:avLst/>
          </a:prstGeom>
          <a:noFill/>
          <a:ln w="38100">
            <a:solidFill>
              <a:schemeClr val="tx1"/>
            </a:solidFill>
            <a:prstDash val="dash"/>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 name="Rectangle 22"/>
          <p:cNvSpPr/>
          <p:nvPr/>
        </p:nvSpPr>
        <p:spPr>
          <a:xfrm>
            <a:off x="593848" y="2639306"/>
            <a:ext cx="4987636"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4" name="Rectangle 23"/>
          <p:cNvSpPr/>
          <p:nvPr/>
        </p:nvSpPr>
        <p:spPr>
          <a:xfrm>
            <a:off x="597074" y="2639306"/>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2" name="TextBox 31"/>
          <p:cNvSpPr txBox="1"/>
          <p:nvPr/>
        </p:nvSpPr>
        <p:spPr>
          <a:xfrm>
            <a:off x="2057400" y="2743200"/>
            <a:ext cx="236571"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VEIL</a:t>
            </a:r>
          </a:p>
        </p:txBody>
      </p:sp>
      <p:sp>
        <p:nvSpPr>
          <p:cNvPr id="34" name="Rectangle 33"/>
          <p:cNvSpPr/>
          <p:nvPr/>
        </p:nvSpPr>
        <p:spPr>
          <a:xfrm rot="16200000">
            <a:off x="1095892" y="3355783"/>
            <a:ext cx="669386" cy="3958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mn-cs"/>
              </a:rPr>
              <a:t>Ark</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36" name="Rectangle 35"/>
          <p:cNvSpPr/>
          <p:nvPr/>
        </p:nvSpPr>
        <p:spPr>
          <a:xfrm>
            <a:off x="3733800" y="2708947"/>
            <a:ext cx="814797" cy="4007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mn-cs"/>
              </a:rPr>
              <a:t>table</a:t>
            </a:r>
          </a:p>
        </p:txBody>
      </p:sp>
      <p:sp>
        <p:nvSpPr>
          <p:cNvPr id="45" name="Rectangle 44"/>
          <p:cNvSpPr/>
          <p:nvPr/>
        </p:nvSpPr>
        <p:spPr>
          <a:xfrm>
            <a:off x="2458432" y="3364523"/>
            <a:ext cx="262852" cy="4454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1" name="Block Arc 50"/>
          <p:cNvSpPr/>
          <p:nvPr/>
        </p:nvSpPr>
        <p:spPr>
          <a:xfrm rot="10800000">
            <a:off x="3976416" y="3546765"/>
            <a:ext cx="415636" cy="510582"/>
          </a:xfrm>
          <a:prstGeom prst="blockArc">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2" name="Block Arc 51"/>
          <p:cNvSpPr/>
          <p:nvPr/>
        </p:nvSpPr>
        <p:spPr>
          <a:xfrm rot="10800000">
            <a:off x="3787995" y="3505996"/>
            <a:ext cx="809958" cy="561640"/>
          </a:xfrm>
          <a:prstGeom prst="blockArc">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3" name="Block Arc 52"/>
          <p:cNvSpPr/>
          <p:nvPr/>
        </p:nvSpPr>
        <p:spPr>
          <a:xfrm rot="10800000">
            <a:off x="3581401" y="3521236"/>
            <a:ext cx="1185859" cy="561640"/>
          </a:xfrm>
          <a:prstGeom prst="blockArc">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4" name="Up Arrow 53"/>
          <p:cNvSpPr/>
          <p:nvPr/>
        </p:nvSpPr>
        <p:spPr>
          <a:xfrm rot="10800000">
            <a:off x="4038886" y="3767375"/>
            <a:ext cx="269985" cy="652224"/>
          </a:xfrm>
          <a:prstGeom prst="upArrow">
            <a:avLst>
              <a:gd name="adj1" fmla="val 50000"/>
              <a:gd name="adj2"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5" name="Rectangle 54"/>
          <p:cNvSpPr/>
          <p:nvPr/>
        </p:nvSpPr>
        <p:spPr>
          <a:xfrm>
            <a:off x="7315200" y="3013364"/>
            <a:ext cx="888042" cy="83127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mn-cs"/>
              </a:rPr>
              <a:t>Bronze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mn-cs"/>
              </a:rPr>
              <a:t>altar</a:t>
            </a:r>
          </a:p>
        </p:txBody>
      </p:sp>
      <p:sp>
        <p:nvSpPr>
          <p:cNvPr id="2" name="Oval 1"/>
          <p:cNvSpPr/>
          <p:nvPr/>
        </p:nvSpPr>
        <p:spPr bwMode="auto">
          <a:xfrm>
            <a:off x="5943600" y="3276600"/>
            <a:ext cx="838200" cy="728963"/>
          </a:xfrm>
          <a:prstGeom prst="ellipse">
            <a:avLst/>
          </a:prstGeom>
          <a:solidFill>
            <a:schemeClr val="tx1"/>
          </a:solidFill>
          <a:ln w="9525" cap="flat" cmpd="sng" algn="ctr">
            <a:solidFill>
              <a:schemeClr val="accent1">
                <a:lumMod val="50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Laver</a:t>
            </a:r>
          </a:p>
        </p:txBody>
      </p:sp>
    </p:spTree>
    <p:extLst>
      <p:ext uri="{BB962C8B-B14F-4D97-AF65-F5344CB8AC3E}">
        <p14:creationId xmlns:p14="http://schemas.microsoft.com/office/powerpoint/2010/main" val="276915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par>
                          <p:cTn id="46" fill="hold">
                            <p:stCondLst>
                              <p:cond delay="500"/>
                            </p:stCondLst>
                            <p:childTnLst>
                              <p:par>
                                <p:cTn id="47" presetID="10" presetClass="exit" presetSubtype="0" fill="hold" nodeType="after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4" grpId="0" animBg="1"/>
      <p:bldP spid="32" grpId="0"/>
      <p:bldP spid="34" grpId="0" animBg="1"/>
      <p:bldP spid="36" grpId="0" animBg="1"/>
      <p:bldP spid="45" grpId="0" animBg="1"/>
      <p:bldP spid="51" grpId="0" animBg="1"/>
      <p:bldP spid="52" grpId="0" animBg="1"/>
      <p:bldP spid="53" grpId="0" animBg="1"/>
      <p:bldP spid="54" grpId="0" animBg="1"/>
      <p:bldP spid="5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457200"/>
            <a:ext cx="9094470" cy="5867400"/>
          </a:xfrm>
          <a:prstGeom prst="rect">
            <a:avLst/>
          </a:prstGeom>
          <a:noFill/>
          <a:ln w="9525">
            <a:noFill/>
            <a:miter lim="800000"/>
            <a:headEnd/>
            <a:tailEnd/>
          </a:ln>
        </p:spPr>
      </p:pic>
      <p:sp>
        <p:nvSpPr>
          <p:cNvPr id="5" name="Rectangle 4"/>
          <p:cNvSpPr/>
          <p:nvPr/>
        </p:nvSpPr>
        <p:spPr>
          <a:xfrm rot="868289">
            <a:off x="1137305" y="3379368"/>
            <a:ext cx="6873690" cy="1587510"/>
          </a:xfrm>
          <a:prstGeom prst="rect">
            <a:avLst/>
          </a:prstGeom>
          <a:no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8282916">
            <a:off x="4812356" y="2654932"/>
            <a:ext cx="1766976" cy="540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535579"/>
            <a:ext cx="9144000" cy="246221"/>
          </a:xfrm>
          <a:prstGeom prst="rect">
            <a:avLst/>
          </a:prstGeom>
        </p:spPr>
        <p:txBody>
          <a:bodyPr wrap="square">
            <a:spAutoFit/>
          </a:bodyPr>
          <a:lstStyle/>
          <a:p>
            <a:r>
              <a:rPr lang="en-US" sz="1000" dirty="0"/>
              <a:t>http://www.telegraph.co.uk/news/picturegalleries/howaboutthat/4837528/A-model-of-biblical-proportions-man-spends-30-years-creating-a-model-of-Herods-Temple.html</a:t>
            </a:r>
          </a:p>
        </p:txBody>
      </p:sp>
      <p:sp>
        <p:nvSpPr>
          <p:cNvPr id="9" name="Right Arrow 8"/>
          <p:cNvSpPr/>
          <p:nvPr/>
        </p:nvSpPr>
        <p:spPr>
          <a:xfrm rot="19938373">
            <a:off x="760916" y="5092328"/>
            <a:ext cx="1125871" cy="382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9938373">
            <a:off x="2996309" y="6107086"/>
            <a:ext cx="1125871" cy="382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2128306">
            <a:off x="3124368" y="5249485"/>
            <a:ext cx="2799315" cy="283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9938373">
            <a:off x="1135620" y="5192686"/>
            <a:ext cx="1125871" cy="382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1091365">
            <a:off x="1570060" y="4410712"/>
            <a:ext cx="931468" cy="246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1091365">
            <a:off x="3627460" y="5248912"/>
            <a:ext cx="931468" cy="246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9938373">
            <a:off x="2081909" y="5573686"/>
            <a:ext cx="1125871" cy="382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9938373">
            <a:off x="2691509" y="3287686"/>
            <a:ext cx="1125871" cy="382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9938373">
            <a:off x="4412220" y="3592486"/>
            <a:ext cx="1125871" cy="382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5">
            <a:extLst>
              <a:ext uri="{FF2B5EF4-FFF2-40B4-BE49-F238E27FC236}">
                <a16:creationId xmlns:a16="http://schemas.microsoft.com/office/drawing/2014/main" id="{DF029355-3E01-4025-92E8-AA87C9FB6484}"/>
              </a:ext>
            </a:extLst>
          </p:cNvPr>
          <p:cNvSpPr/>
          <p:nvPr/>
        </p:nvSpPr>
        <p:spPr>
          <a:xfrm rot="19938373">
            <a:off x="3574020" y="2068486"/>
            <a:ext cx="1125871" cy="382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up)">
                                      <p:cBhvr>
                                        <p:cTn id="57" dur="500"/>
                                        <p:tgtEl>
                                          <p:spTgt spid="6"/>
                                        </p:tgtEl>
                                      </p:cBhvr>
                                    </p:animEffect>
                                  </p:childTnLst>
                                </p:cTn>
                              </p:par>
                            </p:childTnLst>
                          </p:cTn>
                        </p:par>
                        <p:par>
                          <p:cTn id="58" fill="hold">
                            <p:stCondLst>
                              <p:cond delay="500"/>
                            </p:stCondLst>
                            <p:childTnLst>
                              <p:par>
                                <p:cTn id="59" presetID="2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533400"/>
            <a:ext cx="9094470" cy="5867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533400"/>
            <a:ext cx="9094470" cy="5867400"/>
          </a:xfrm>
          <a:prstGeom prst="rect">
            <a:avLst/>
          </a:prstGeom>
          <a:noFill/>
          <a:ln w="9525">
            <a:noFill/>
            <a:miter lim="800000"/>
            <a:headEnd/>
            <a:tailEnd/>
          </a:ln>
        </p:spPr>
      </p:pic>
      <p:sp>
        <p:nvSpPr>
          <p:cNvPr id="6" name="TextBox 5"/>
          <p:cNvSpPr txBox="1"/>
          <p:nvPr/>
        </p:nvSpPr>
        <p:spPr>
          <a:xfrm rot="2470570">
            <a:off x="2844156" y="3882540"/>
            <a:ext cx="36576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COURT OF GENTILES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 y="479321"/>
            <a:ext cx="9144001" cy="5899355"/>
          </a:xfrm>
          <a:prstGeom prst="rect">
            <a:avLst/>
          </a:prstGeom>
          <a:noFill/>
          <a:ln w="9525">
            <a:noFill/>
            <a:miter lim="800000"/>
            <a:headEnd/>
            <a:tailEnd/>
          </a:ln>
        </p:spPr>
      </p:pic>
      <p:sp>
        <p:nvSpPr>
          <p:cNvPr id="17" name="TextBox 16"/>
          <p:cNvSpPr txBox="1"/>
          <p:nvPr/>
        </p:nvSpPr>
        <p:spPr>
          <a:xfrm rot="2470570">
            <a:off x="-177156" y="5101740"/>
            <a:ext cx="36576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COURT OF GENTILES</a:t>
            </a:r>
          </a:p>
        </p:txBody>
      </p:sp>
      <p:cxnSp>
        <p:nvCxnSpPr>
          <p:cNvPr id="21" name="Straight Connector 20"/>
          <p:cNvCxnSpPr>
            <a:stCxn id="6146" idx="1"/>
          </p:cNvCxnSpPr>
          <p:nvPr/>
        </p:nvCxnSpPr>
        <p:spPr>
          <a:xfrm rot="10800000" flipH="1" flipV="1">
            <a:off x="-2" y="3428998"/>
            <a:ext cx="3581401" cy="281940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3" cstate="print"/>
          <a:srcRect/>
          <a:stretch>
            <a:fillRect/>
          </a:stretch>
        </p:blipFill>
        <p:spPr bwMode="auto">
          <a:xfrm>
            <a:off x="285750" y="381000"/>
            <a:ext cx="8572500" cy="6096000"/>
          </a:xfrm>
          <a:prstGeom prst="rect">
            <a:avLst/>
          </a:prstGeom>
          <a:noFill/>
          <a:ln w="9525">
            <a:noFill/>
            <a:miter lim="800000"/>
            <a:headEnd/>
            <a:tailEnd/>
          </a:ln>
        </p:spPr>
      </p:pic>
      <p:sp>
        <p:nvSpPr>
          <p:cNvPr id="24" name="Rectangle 23"/>
          <p:cNvSpPr/>
          <p:nvPr/>
        </p:nvSpPr>
        <p:spPr>
          <a:xfrm>
            <a:off x="4724400" y="76200"/>
            <a:ext cx="4343400" cy="4154984"/>
          </a:xfrm>
          <a:prstGeom prst="rect">
            <a:avLst/>
          </a:prstGeom>
          <a:solidFill>
            <a:schemeClr val="bg1"/>
          </a:solidFill>
          <a:ln w="12700">
            <a:solidFill>
              <a:schemeClr val="tx1"/>
            </a:solidFill>
          </a:ln>
        </p:spPr>
        <p:txBody>
          <a:bodyPr wrap="square">
            <a:spAutoFit/>
          </a:bodyPr>
          <a:lstStyle/>
          <a:p>
            <a:r>
              <a:rPr lang="en-US" sz="2000" b="1" u="sng" dirty="0"/>
              <a:t>Ephesians 2:14-16</a:t>
            </a:r>
          </a:p>
          <a:p>
            <a:r>
              <a:rPr lang="en-US" sz="2000" dirty="0"/>
              <a:t>But now in Christ Jesus you who once were far off have been brought near by the blood of Christ. For he himself is our peace, who has made us both one and has broken down in his flesh the </a:t>
            </a:r>
            <a:r>
              <a:rPr lang="en-US" sz="2000" b="1" u="sng" dirty="0"/>
              <a:t>dividing wall of hostility</a:t>
            </a:r>
            <a:r>
              <a:rPr lang="en-US" sz="2000" dirty="0"/>
              <a:t> by abolishing the law of commandments expressed in ordinances, that he might create in himself one new man in place of the two, so making peace, and might reconcile us both to God in one body through the cross…</a:t>
            </a:r>
            <a:r>
              <a:rPr lang="en-US" sz="2400" dirty="0"/>
              <a:t> </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8"/>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457200"/>
            <a:ext cx="9094470" cy="5867400"/>
          </a:xfrm>
          <a:prstGeom prst="rect">
            <a:avLst/>
          </a:prstGeom>
          <a:noFill/>
          <a:ln w="9525">
            <a:noFill/>
            <a:miter lim="800000"/>
            <a:headEnd/>
            <a:tailEnd/>
          </a:ln>
        </p:spPr>
      </p:pic>
      <p:sp>
        <p:nvSpPr>
          <p:cNvPr id="5" name="Rectangle 4"/>
          <p:cNvSpPr/>
          <p:nvPr/>
        </p:nvSpPr>
        <p:spPr>
          <a:xfrm rot="1313813">
            <a:off x="4419600" y="2066165"/>
            <a:ext cx="1143000" cy="838200"/>
          </a:xfrm>
          <a:prstGeom prst="rect">
            <a:avLst/>
          </a:prstGeom>
          <a:no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0930763">
            <a:off x="3733800" y="2462506"/>
            <a:ext cx="1066800" cy="304800"/>
          </a:xfrm>
          <a:prstGeom prst="rightArrow">
            <a:avLst/>
          </a:prstGeom>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921</TotalTime>
  <Words>521</Words>
  <Application>Microsoft Office PowerPoint</Application>
  <PresentationFormat>On-screen Show (4:3)</PresentationFormat>
  <Paragraphs>51</Paragraphs>
  <Slides>26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Times New Roman</vt:lpstr>
      <vt:lpstr>Office Theme</vt:lpstr>
      <vt:lpstr>Blank Presentation</vt:lpstr>
      <vt:lpstr>PowerPoint Presentation</vt:lpstr>
      <vt:lpstr>THE TABERNACLE</vt:lpstr>
      <vt:lpstr>THE TABERNACLE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Smelser</dc:creator>
  <cp:lastModifiedBy>Jeff Smelser</cp:lastModifiedBy>
  <cp:revision>32</cp:revision>
  <dcterms:created xsi:type="dcterms:W3CDTF">2009-12-27T00:08:06Z</dcterms:created>
  <dcterms:modified xsi:type="dcterms:W3CDTF">2019-10-20T12:09:28Z</dcterms:modified>
</cp:coreProperties>
</file>