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.f. After Death, What Then?  (tract)"/>
          <p:cNvSpPr txBox="1"/>
          <p:nvPr>
            <p:ph type="ctrTitle"/>
          </p:nvPr>
        </p:nvSpPr>
        <p:spPr>
          <a:xfrm>
            <a:off x="2374900" y="1320691"/>
            <a:ext cx="19621501" cy="11074618"/>
          </a:xfrm>
          <a:prstGeom prst="rect">
            <a:avLst/>
          </a:prstGeom>
          <a:gradFill>
            <a:gsLst>
              <a:gs pos="0">
                <a:srgbClr val="817055"/>
              </a:gs>
              <a:gs pos="100000">
                <a:srgbClr val="352A18"/>
              </a:gs>
            </a:gsLst>
            <a:lin ang="5400000"/>
          </a:gradFill>
        </p:spPr>
        <p:txBody>
          <a:bodyPr/>
          <a:lstStyle>
            <a:lvl1pPr>
              <a:defRPr sz="6700" u="sng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c.f. After Death, What Then?  (tract)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891" y="2809156"/>
            <a:ext cx="22446218" cy="8097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.f. After Death, What Then?  (tract)"/>
          <p:cNvSpPr txBox="1"/>
          <p:nvPr>
            <p:ph type="ctrTitle"/>
          </p:nvPr>
        </p:nvSpPr>
        <p:spPr>
          <a:xfrm>
            <a:off x="977817" y="1160264"/>
            <a:ext cx="22428366" cy="11235045"/>
          </a:xfrm>
          <a:prstGeom prst="rect">
            <a:avLst/>
          </a:prstGeom>
          <a:gradFill>
            <a:gsLst>
              <a:gs pos="0">
                <a:srgbClr val="817055"/>
              </a:gs>
              <a:gs pos="100000">
                <a:srgbClr val="352A18"/>
              </a:gs>
            </a:gsLst>
            <a:lin ang="5400000"/>
          </a:gradFill>
        </p:spPr>
        <p:txBody>
          <a:bodyPr/>
          <a:lstStyle>
            <a:lvl1pPr>
              <a:defRPr sz="6700" u="sng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c.f. After Death, What Then?  (tract)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4504" y="2101989"/>
            <a:ext cx="16242244" cy="9351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0. Sincerity &amp; Zeal Not Enough…"/>
          <p:cNvSpPr txBox="1"/>
          <p:nvPr>
            <p:ph type="ctrTitle"/>
          </p:nvPr>
        </p:nvSpPr>
        <p:spPr>
          <a:xfrm>
            <a:off x="2374900" y="1320691"/>
            <a:ext cx="19621500" cy="11074618"/>
          </a:xfrm>
          <a:prstGeom prst="rect">
            <a:avLst/>
          </a:prstGeom>
          <a:gradFill>
            <a:gsLst>
              <a:gs pos="0">
                <a:srgbClr val="817055"/>
              </a:gs>
              <a:gs pos="100000">
                <a:srgbClr val="352A18"/>
              </a:gs>
            </a:gsLst>
            <a:lin ang="5400000"/>
          </a:gradFill>
        </p:spPr>
        <p:txBody>
          <a:bodyPr/>
          <a:lstStyle/>
          <a:p>
            <a:pPr>
              <a:defRPr sz="6700" u="sng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10. Sincerity &amp; Zeal Not Enough</a:t>
            </a:r>
          </a:p>
          <a:p>
            <a:pPr>
              <a:defRPr sz="6200" u="sng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1. Paul was</a:t>
            </a:r>
          </a:p>
          <a:p>
            <a:pPr>
              <a:defRPr sz="6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Ac 7:58-60 &amp; 8:1, 23:1, 26:9-11; ITi 1:12-16.</a:t>
            </a:r>
          </a:p>
          <a:p>
            <a:pPr>
              <a:defRPr sz="6200" u="sng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2. Cornelius was</a:t>
            </a:r>
          </a:p>
          <a:p>
            <a:pPr>
              <a:defRPr sz="6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Ac 10:1-2, 11:13-14.</a:t>
            </a:r>
          </a:p>
          <a:p>
            <a:pPr>
              <a:defRPr sz="6200" u="sng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3. Obedience necessary</a:t>
            </a:r>
          </a:p>
          <a:p>
            <a:pPr>
              <a:defRPr sz="6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Mt 21:28-32, 25:14-30.</a:t>
            </a:r>
          </a:p>
          <a:p>
            <a:pPr>
              <a:defRPr sz="6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>
              <a:defRPr sz="6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See also “Obedience (Despite Adversity)” Pr 14:12, Isa 55:8-9, Lk 16:15.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4. Acts of obedience…"/>
          <p:cNvSpPr txBox="1"/>
          <p:nvPr>
            <p:ph type="ctrTitle"/>
          </p:nvPr>
        </p:nvSpPr>
        <p:spPr>
          <a:xfrm>
            <a:off x="2374900" y="1320691"/>
            <a:ext cx="19621500" cy="11074618"/>
          </a:xfrm>
          <a:prstGeom prst="rect">
            <a:avLst/>
          </a:prstGeom>
          <a:gradFill>
            <a:gsLst>
              <a:gs pos="0">
                <a:srgbClr val="817055"/>
              </a:gs>
              <a:gs pos="100000">
                <a:srgbClr val="352A18"/>
              </a:gs>
            </a:gsLst>
            <a:lin ang="5400000"/>
          </a:gradFill>
        </p:spPr>
        <p:txBody>
          <a:bodyPr/>
          <a:lstStyle/>
          <a:p>
            <a:pPr>
              <a:defRPr sz="7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>
              <a:defRPr sz="7000" u="sng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4. Acts of obedience</a:t>
            </a:r>
          </a:p>
          <a:p>
            <a:pPr>
              <a:defRPr sz="7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Lk 6:46, Jn 6:29, Ac 10:34-35.</a:t>
            </a:r>
          </a:p>
          <a:p>
            <a:pPr>
              <a:defRPr sz="7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>
              <a:defRPr sz="7000" u="sng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See also "Obedience,” </a:t>
            </a:r>
          </a:p>
          <a:p>
            <a:pPr>
              <a:defRPr sz="7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Mt 7:21, Jn 12:42, Ac 10:34-35, Gal 5:6, Heb 5:9, </a:t>
            </a:r>
          </a:p>
          <a:p>
            <a:pPr>
              <a:defRPr sz="7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Jas 2:14-17, 19, 24, 26;???.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2. Grace…"/>
          <p:cNvSpPr txBox="1"/>
          <p:nvPr>
            <p:ph type="ctrTitle"/>
          </p:nvPr>
        </p:nvSpPr>
        <p:spPr>
          <a:xfrm>
            <a:off x="2374900" y="1320691"/>
            <a:ext cx="19621500" cy="11074618"/>
          </a:xfrm>
          <a:prstGeom prst="rect">
            <a:avLst/>
          </a:prstGeom>
          <a:gradFill>
            <a:gsLst>
              <a:gs pos="0">
                <a:srgbClr val="817055"/>
              </a:gs>
              <a:gs pos="100000">
                <a:srgbClr val="352A18"/>
              </a:gs>
            </a:gsLst>
            <a:lin ang="5400000"/>
          </a:gradFill>
        </p:spPr>
        <p:txBody>
          <a:bodyPr/>
          <a:lstStyle/>
          <a:p>
            <a:pPr defTabSz="775969">
              <a:defRPr sz="6580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775969">
              <a:defRPr sz="6580" u="sng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775969">
              <a:defRPr sz="6580" u="sng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12. Grace</a:t>
            </a:r>
          </a:p>
          <a:p>
            <a:pPr defTabSz="775969">
              <a:defRPr sz="6580" u="sng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1. Justified by grace</a:t>
            </a:r>
          </a:p>
          <a:p>
            <a:pPr defTabSz="775969">
              <a:defRPr sz="6580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Ro 3:23-24.</a:t>
            </a:r>
          </a:p>
          <a:p>
            <a:pPr defTabSz="775969">
              <a:defRPr sz="6580" u="sng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2. Save by grace through faith</a:t>
            </a:r>
          </a:p>
          <a:p>
            <a:pPr defTabSz="775969">
              <a:defRPr sz="6580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Eph 2:8-9.</a:t>
            </a:r>
          </a:p>
          <a:p>
            <a:pPr defTabSz="775969">
              <a:defRPr sz="6580" u="sng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3. But not by grace only</a:t>
            </a:r>
          </a:p>
          <a:p>
            <a:pPr defTabSz="775969">
              <a:defRPr sz="6580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Mt 7:13-14, Tit 2:11</a:t>
            </a:r>
          </a:p>
          <a:p>
            <a:pPr defTabSz="775969">
              <a:defRPr sz="6580" u="sng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775969">
              <a:defRPr sz="6580" u="sng">
                <a:solidFill>
                  <a:srgbClr val="FFFFFF"/>
                </a:solidFill>
                <a:effectLst>
                  <a:outerShdw sx="100000" sy="100000" kx="0" ky="0" algn="b" rotWithShape="0" blurRad="71628" dist="11938" dir="5400000">
                    <a:srgbClr val="000000">
                      <a:alpha val="50000"/>
                    </a:srgbClr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r>
              <a:t>See also "Obedience.”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