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2019300" y="3429000"/>
            <a:ext cx="20955000" cy="41021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12" name="Body Level One…"/>
          <p:cNvSpPr txBox="1"/>
          <p:nvPr>
            <p:ph type="body" sz="quarter" idx="1"/>
          </p:nvPr>
        </p:nvSpPr>
        <p:spPr>
          <a:xfrm>
            <a:off x="2019300" y="7518400"/>
            <a:ext cx="20955000" cy="1968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Image"/>
          <p:cNvSpPr/>
          <p:nvPr>
            <p:ph type="pic" idx="21"/>
          </p:nvPr>
        </p:nvSpPr>
        <p:spPr>
          <a:xfrm>
            <a:off x="611458" y="-906627"/>
            <a:ext cx="22606597" cy="14732000"/>
          </a:xfrm>
          <a:prstGeom prst="rect">
            <a:avLst/>
          </a:prstGeom>
          <a:ln w="9525">
            <a:round/>
          </a:ln>
        </p:spPr>
        <p:txBody>
          <a:bodyPr lIns="91439" tIns="45719" rIns="91439" bIns="45719" anchor="t">
            <a:noAutofit/>
          </a:bodyPr>
          <a:lstStyle/>
          <a:p>
            <a:pPr/>
          </a:p>
        </p:txBody>
      </p:sp>
      <p:sp>
        <p:nvSpPr>
          <p:cNvPr id="93" name="Image"/>
          <p:cNvSpPr/>
          <p:nvPr>
            <p:ph type="pic" idx="22"/>
          </p:nvPr>
        </p:nvSpPr>
        <p:spPr>
          <a:xfrm>
            <a:off x="751558" y="-758563"/>
            <a:ext cx="22203409" cy="14469256"/>
          </a:xfrm>
          <a:prstGeom prst="rect">
            <a:avLst/>
          </a:prstGeom>
          <a:ln w="9525">
            <a:round/>
          </a:ln>
        </p:spPr>
        <p:txBody>
          <a:bodyPr lIns="91439" tIns="45719" rIns="91439" bIns="45719" anchor="t">
            <a:noAutofit/>
          </a:bodyPr>
          <a:lstStyle/>
          <a:p>
            <a:pP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Image"/>
          <p:cNvSpPr/>
          <p:nvPr>
            <p:ph type="pic" idx="21"/>
          </p:nvPr>
        </p:nvSpPr>
        <p:spPr>
          <a:xfrm>
            <a:off x="1894636" y="925160"/>
            <a:ext cx="21212638" cy="13823602"/>
          </a:xfrm>
          <a:prstGeom prst="rect">
            <a:avLst/>
          </a:prstGeom>
          <a:ln w="9525">
            <a:round/>
          </a:ln>
        </p:spPr>
        <p:txBody>
          <a:bodyPr lIns="91439" tIns="45719" rIns="91439" bIns="45719" anchor="t">
            <a:noAutofit/>
          </a:bodyPr>
          <a:lstStyle/>
          <a:p>
            <a:pPr/>
          </a:p>
        </p:txBody>
      </p:sp>
      <p:sp>
        <p:nvSpPr>
          <p:cNvPr id="102" name="Image"/>
          <p:cNvSpPr/>
          <p:nvPr>
            <p:ph type="pic" sz="half" idx="22"/>
          </p:nvPr>
        </p:nvSpPr>
        <p:spPr>
          <a:xfrm>
            <a:off x="11546603" y="-229489"/>
            <a:ext cx="11838431" cy="7714730"/>
          </a:xfrm>
          <a:prstGeom prst="rect">
            <a:avLst/>
          </a:prstGeom>
          <a:ln w="9525">
            <a:round/>
          </a:ln>
        </p:spPr>
        <p:txBody>
          <a:bodyPr lIns="91439" tIns="45719" rIns="91439" bIns="45719" anchor="t">
            <a:noAutofit/>
          </a:bodyPr>
          <a:lstStyle/>
          <a:p>
            <a:pPr/>
          </a:p>
        </p:txBody>
      </p:sp>
      <p:sp>
        <p:nvSpPr>
          <p:cNvPr id="103" name="Image"/>
          <p:cNvSpPr/>
          <p:nvPr>
            <p:ph type="pic" idx="23"/>
          </p:nvPr>
        </p:nvSpPr>
        <p:spPr>
          <a:xfrm>
            <a:off x="1601469" y="1266508"/>
            <a:ext cx="16989992" cy="11071839"/>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Johnny Appleseed"/>
          <p:cNvSpPr txBox="1"/>
          <p:nvPr>
            <p:ph type="body" sz="quarter" idx="21"/>
          </p:nvPr>
        </p:nvSpPr>
        <p:spPr>
          <a:xfrm>
            <a:off x="2374900" y="8953500"/>
            <a:ext cx="19621500" cy="736600"/>
          </a:xfrm>
          <a:prstGeom prst="rect">
            <a:avLst/>
          </a:prstGeom>
        </p:spPr>
        <p:txBody>
          <a:bodyPr anchor="t">
            <a:spAutoFit/>
          </a:bodyPr>
          <a:lstStyle>
            <a:lvl1pPr marL="0" indent="0" algn="ctr">
              <a:spcBef>
                <a:spcPts val="0"/>
              </a:spcBef>
              <a:buSzTx/>
              <a:buNone/>
              <a:defRPr i="1" sz="4400"/>
            </a:lvl1pPr>
          </a:lstStyle>
          <a:p>
            <a:pPr/>
            <a:r>
              <a:t>–Johnny Appleseed</a:t>
            </a:r>
          </a:p>
        </p:txBody>
      </p:sp>
      <p:sp>
        <p:nvSpPr>
          <p:cNvPr id="112" name="“Type a quote here.”"/>
          <p:cNvSpPr txBox="1"/>
          <p:nvPr>
            <p:ph type="body" sz="quarter" idx="22"/>
          </p:nvPr>
        </p:nvSpPr>
        <p:spPr>
          <a:xfrm>
            <a:off x="2374900" y="5530850"/>
            <a:ext cx="19621500" cy="939800"/>
          </a:xfrm>
          <a:prstGeom prst="rect">
            <a:avLst/>
          </a:prstGeom>
        </p:spPr>
        <p:txBody>
          <a:bodyPr>
            <a:spAutoFit/>
          </a:bodyPr>
          <a:lstStyle>
            <a:lvl1pPr marL="0" indent="0" algn="ctr">
              <a:spcBef>
                <a:spcPts val="0"/>
              </a:spcBef>
              <a:buSzTx/>
              <a:buNone/>
              <a:defRPr sz="5800"/>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Image"/>
          <p:cNvSpPr/>
          <p:nvPr>
            <p:ph type="pic" idx="21"/>
          </p:nvPr>
        </p:nvSpPr>
        <p:spPr>
          <a:xfrm>
            <a:off x="-1067601" y="-2616200"/>
            <a:ext cx="27665345" cy="18028626"/>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21"/>
          </p:nvPr>
        </p:nvSpPr>
        <p:spPr>
          <a:xfrm>
            <a:off x="3012055" y="-1422648"/>
            <a:ext cx="18708909" cy="1219200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019300" y="9105900"/>
            <a:ext cx="20955000" cy="2349500"/>
          </a:xfrm>
          <a:prstGeom prst="rect">
            <a:avLst/>
          </a:prstGeom>
        </p:spPr>
        <p:txBody>
          <a:bodyPr anchor="b"/>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22" name="Body Level One…"/>
          <p:cNvSpPr txBox="1"/>
          <p:nvPr>
            <p:ph type="body" sz="quarter" idx="1"/>
          </p:nvPr>
        </p:nvSpPr>
        <p:spPr>
          <a:xfrm>
            <a:off x="2019300" y="11480800"/>
            <a:ext cx="20955000" cy="1841500"/>
          </a:xfrm>
          <a:prstGeom prst="rect">
            <a:avLst/>
          </a:prstGeom>
        </p:spPr>
        <p:txBody>
          <a:bodyPr anchor="t"/>
          <a:lstStyle>
            <a:lvl1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200" sz="50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2019300" y="4800600"/>
            <a:ext cx="20955000" cy="4102100"/>
          </a:xfrm>
          <a:prstGeom prst="rect">
            <a:avLst/>
          </a:prstGeom>
        </p:spPr>
        <p:txBody>
          <a:bodyPr/>
          <a:lstStyle>
            <a:lvl1pPr>
              <a:defRPr cap="all" spc="319">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31"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idx="21"/>
          </p:nvPr>
        </p:nvSpPr>
        <p:spPr>
          <a:xfrm>
            <a:off x="12077064" y="-1117735"/>
            <a:ext cx="22736901" cy="14816916"/>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714500" y="1651000"/>
            <a:ext cx="9880600" cy="5499100"/>
          </a:xfrm>
          <a:prstGeom prst="rect">
            <a:avLst/>
          </a:prstGeom>
        </p:spPr>
        <p:txBody>
          <a:bodyPr anchor="b"/>
          <a:lstStyle/>
          <a:p>
            <a:pPr/>
            <a:r>
              <a:t>Title Text</a:t>
            </a:r>
          </a:p>
        </p:txBody>
      </p:sp>
      <p:sp>
        <p:nvSpPr>
          <p:cNvPr id="40" name="Body Level One…"/>
          <p:cNvSpPr txBox="1"/>
          <p:nvPr>
            <p:ph type="body" sz="quarter" idx="1"/>
          </p:nvPr>
        </p:nvSpPr>
        <p:spPr>
          <a:xfrm>
            <a:off x="1714500" y="7315200"/>
            <a:ext cx="9880600" cy="47498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12594589" y="940886"/>
            <a:ext cx="20229006" cy="13182601"/>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27200" y="3810000"/>
            <a:ext cx="9601200" cy="8470900"/>
          </a:xfrm>
          <a:prstGeom prst="rect">
            <a:avLst/>
          </a:prstGeom>
        </p:spPr>
        <p:txBody>
          <a:bodyPr/>
          <a:lstStyle>
            <a:lvl1pPr marL="495300" indent="-495300">
              <a:defRPr sz="4600"/>
            </a:lvl1pPr>
            <a:lvl2pPr marL="990600" indent="-495300">
              <a:defRPr sz="4600"/>
            </a:lvl2pPr>
            <a:lvl3pPr marL="1485900" indent="-495300">
              <a:defRPr sz="4600"/>
            </a:lvl3pPr>
            <a:lvl4pPr marL="1981200" indent="-495300">
              <a:defRPr sz="4600"/>
            </a:lvl4pPr>
            <a:lvl5pPr marL="2476500" indent="-495300">
              <a:defRPr sz="46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Body Level One…"/>
          <p:cNvSpPr txBox="1"/>
          <p:nvPr>
            <p:ph type="body" idx="1"/>
          </p:nvPr>
        </p:nvSpPr>
        <p:spPr>
          <a:xfrm>
            <a:off x="1714500" y="965200"/>
            <a:ext cx="20955000" cy="11785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idx="21"/>
          </p:nvPr>
        </p:nvSpPr>
        <p:spPr>
          <a:xfrm>
            <a:off x="1643849" y="-1906357"/>
            <a:ext cx="21149127" cy="13782214"/>
          </a:xfrm>
          <a:prstGeom prst="rect">
            <a:avLst/>
          </a:prstGeom>
          <a:ln w="9525">
            <a:round/>
          </a:ln>
        </p:spPr>
        <p:txBody>
          <a:bodyPr lIns="91439" tIns="45719" rIns="91439" bIns="45719" anchor="t">
            <a:noAutofit/>
          </a:bodyPr>
          <a:lstStyle/>
          <a:p>
            <a:pPr/>
          </a:p>
        </p:txBody>
      </p:sp>
      <p:sp>
        <p:nvSpPr>
          <p:cNvPr id="84" name="Body Level One…"/>
          <p:cNvSpPr txBox="1"/>
          <p:nvPr>
            <p:ph type="body" sz="quarter" idx="1"/>
          </p:nvPr>
        </p:nvSpPr>
        <p:spPr>
          <a:xfrm>
            <a:off x="1905000" y="10121900"/>
            <a:ext cx="9766300" cy="927100"/>
          </a:xfrm>
          <a:prstGeom prst="rect">
            <a:avLst/>
          </a:prstGeom>
        </p:spPr>
        <p:txBody>
          <a:bodyPr anchor="t"/>
          <a:lstStyle>
            <a:lvl1pPr marL="0" indent="0">
              <a:spcBef>
                <a:spcPts val="0"/>
              </a:spcBef>
              <a:buSzTx/>
              <a:buNone/>
              <a:defRPr sz="3200">
                <a:solidFill>
                  <a:srgbClr val="515151"/>
                </a:solidFill>
                <a:latin typeface="Bradley Hand ITC TT-Bold"/>
                <a:ea typeface="Bradley Hand ITC TT-Bold"/>
                <a:cs typeface="Bradley Hand ITC TT-Bold"/>
                <a:sym typeface="Bradley Hand ITC TT-Bold"/>
              </a:defRPr>
            </a:lvl1pPr>
            <a:lvl2pPr marL="0" indent="0">
              <a:spcBef>
                <a:spcPts val="0"/>
              </a:spcBef>
              <a:buSzTx/>
              <a:buNone/>
              <a:defRPr sz="3200">
                <a:solidFill>
                  <a:srgbClr val="515151"/>
                </a:solidFill>
                <a:latin typeface="Bradley Hand ITC TT-Bold"/>
                <a:ea typeface="Bradley Hand ITC TT-Bold"/>
                <a:cs typeface="Bradley Hand ITC TT-Bold"/>
                <a:sym typeface="Bradley Hand ITC TT-Bold"/>
              </a:defRPr>
            </a:lvl2pPr>
            <a:lvl3pPr marL="0" indent="0">
              <a:spcBef>
                <a:spcPts val="0"/>
              </a:spcBef>
              <a:buSzTx/>
              <a:buNone/>
              <a:defRPr sz="3200">
                <a:solidFill>
                  <a:srgbClr val="515151"/>
                </a:solidFill>
                <a:latin typeface="Bradley Hand ITC TT-Bold"/>
                <a:ea typeface="Bradley Hand ITC TT-Bold"/>
                <a:cs typeface="Bradley Hand ITC TT-Bold"/>
                <a:sym typeface="Bradley Hand ITC TT-Bold"/>
              </a:defRPr>
            </a:lvl3pPr>
            <a:lvl4pPr marL="0" indent="0">
              <a:spcBef>
                <a:spcPts val="0"/>
              </a:spcBef>
              <a:buSzTx/>
              <a:buNone/>
              <a:defRPr sz="3200">
                <a:solidFill>
                  <a:srgbClr val="515151"/>
                </a:solidFill>
                <a:latin typeface="Bradley Hand ITC TT-Bold"/>
                <a:ea typeface="Bradley Hand ITC TT-Bold"/>
                <a:cs typeface="Bradley Hand ITC TT-Bold"/>
                <a:sym typeface="Bradley Hand ITC TT-Bold"/>
              </a:defRPr>
            </a:lvl4pPr>
            <a:lvl5pPr marL="0" indent="0">
              <a:spcBef>
                <a:spcPts val="0"/>
              </a:spcBef>
              <a:buSzTx/>
              <a:buNone/>
              <a:defRPr sz="3200">
                <a:solidFill>
                  <a:srgbClr val="515151"/>
                </a:solid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14500" y="444500"/>
            <a:ext cx="20955000" cy="2501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14500" y="3822700"/>
            <a:ext cx="20955000" cy="8928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2846050"/>
            <a:ext cx="419100" cy="457200"/>
          </a:xfrm>
          <a:prstGeom prst="rect">
            <a:avLst/>
          </a:prstGeom>
          <a:ln w="12700">
            <a:miter lim="400000"/>
          </a:ln>
        </p:spPr>
        <p:txBody>
          <a:bodyPr wrap="none" lIns="50800" tIns="50800" rIns="50800" bIns="50800" anchor="ctr">
            <a:spAutoFit/>
          </a:bodyPr>
          <a:lstStyle>
            <a:lvl1pPr>
              <a:defRPr sz="24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1pPr>
      <a:lvl2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2pPr>
      <a:lvl3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3pPr>
      <a:lvl4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4pPr>
      <a:lvl5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5pPr>
      <a:lvl6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6pPr>
      <a:lvl7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7pPr>
      <a:lvl8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8pPr>
      <a:lvl9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817463"/>
          </a:solidFill>
          <a:uFillTx/>
          <a:latin typeface="+mj-lt"/>
          <a:ea typeface="+mj-ea"/>
          <a:cs typeface="+mj-cs"/>
          <a:sym typeface="Baskerville"/>
        </a:defRPr>
      </a:lvl9pPr>
    </p:titleStyle>
    <p:bodyStyle>
      <a:lvl1pPr marL="584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1pPr>
      <a:lvl2pPr marL="1168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2pPr>
      <a:lvl3pPr marL="1752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3pPr>
      <a:lvl4pPr marL="2336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4pPr>
      <a:lvl5pPr marL="29210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5pPr>
      <a:lvl6pPr marL="35052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6pPr>
      <a:lvl7pPr marL="40894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7pPr>
      <a:lvl8pPr marL="46736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8pPr>
      <a:lvl9pPr marL="5257800" marR="0" indent="-584200" algn="l" defTabSz="825500" rtl="0" latinLnBrk="0">
        <a:lnSpc>
          <a:spcPct val="100000"/>
        </a:lnSpc>
        <a:spcBef>
          <a:spcPts val="5300"/>
        </a:spcBef>
        <a:spcAft>
          <a:spcPts val="0"/>
        </a:spcAft>
        <a:buClrTx/>
        <a:buSzPct val="100000"/>
        <a:buFontTx/>
        <a:buChar char="•"/>
        <a:tabLst/>
        <a:defRPr b="0" baseline="0" cap="none" i="0" spc="0" strike="noStrike" sz="5600" u="none">
          <a:solidFill>
            <a:srgbClr val="72675A"/>
          </a:solidFill>
          <a:uFillTx/>
          <a:latin typeface="+mj-lt"/>
          <a:ea typeface="+mj-ea"/>
          <a:cs typeface="+mj-cs"/>
          <a:sym typeface="Baskervill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Christian Character"/>
          <p:cNvSpPr txBox="1"/>
          <p:nvPr>
            <p:ph type="ctrTitle"/>
          </p:nvPr>
        </p:nvSpPr>
        <p:spPr>
          <a:xfrm>
            <a:off x="2019300" y="3435349"/>
            <a:ext cx="20955000" cy="4102101"/>
          </a:xfrm>
          <a:prstGeom prst="rect">
            <a:avLst/>
          </a:prstGeom>
        </p:spPr>
        <p:txBody>
          <a:bodyPr/>
          <a:lstStyle/>
          <a:p>
            <a:pPr/>
            <a:r>
              <a:t>Christian Character</a:t>
            </a:r>
          </a:p>
        </p:txBody>
      </p:sp>
      <p:sp>
        <p:nvSpPr>
          <p:cNvPr id="138" name="Lesson 1"/>
          <p:cNvSpPr txBox="1"/>
          <p:nvPr>
            <p:ph type="subTitle" sz="quarter" idx="1"/>
          </p:nvPr>
        </p:nvSpPr>
        <p:spPr>
          <a:prstGeom prst="rect">
            <a:avLst/>
          </a:prstGeom>
        </p:spPr>
        <p:txBody>
          <a:bodyPr/>
          <a:lstStyle/>
          <a:p>
            <a:pPr/>
            <a:r>
              <a:t>Lesson 1</a:t>
            </a:r>
          </a:p>
        </p:txBody>
      </p:sp>
      <p:sp>
        <p:nvSpPr>
          <p:cNvPr id="139" name="The Zanesville church of Christ"/>
          <p:cNvSpPr txBox="1"/>
          <p:nvPr/>
        </p:nvSpPr>
        <p:spPr>
          <a:xfrm>
            <a:off x="2019300" y="11043170"/>
            <a:ext cx="20955001"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Christian Character"/>
          <p:cNvSpPr txBox="1"/>
          <p:nvPr>
            <p:ph type="title"/>
          </p:nvPr>
        </p:nvSpPr>
        <p:spPr>
          <a:prstGeom prst="rect">
            <a:avLst/>
          </a:prstGeom>
        </p:spPr>
        <p:txBody>
          <a:bodyPr/>
          <a:lstStyle/>
          <a:p>
            <a:pPr/>
            <a:r>
              <a:t>Christian Character</a:t>
            </a:r>
          </a:p>
        </p:txBody>
      </p:sp>
      <p:sp>
        <p:nvSpPr>
          <p:cNvPr id="166" name="Good &amp; Perfect Gifts…"/>
          <p:cNvSpPr txBox="1"/>
          <p:nvPr/>
        </p:nvSpPr>
        <p:spPr>
          <a:xfrm>
            <a:off x="1714500" y="3446512"/>
            <a:ext cx="20955001"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Good &amp; Perfect Gifts</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James 1:17</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hristian Character"/>
          <p:cNvSpPr txBox="1"/>
          <p:nvPr>
            <p:ph type="title"/>
          </p:nvPr>
        </p:nvSpPr>
        <p:spPr>
          <a:prstGeom prst="rect">
            <a:avLst/>
          </a:prstGeom>
        </p:spPr>
        <p:txBody>
          <a:bodyPr/>
          <a:lstStyle/>
          <a:p>
            <a:pPr/>
            <a:r>
              <a:t>Christian Character</a:t>
            </a:r>
          </a:p>
        </p:txBody>
      </p:sp>
      <p:sp>
        <p:nvSpPr>
          <p:cNvPr id="169" name="Good &amp; Perfect Gifts…"/>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Good &amp; Perfect Gifts</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James 1:17</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17 Every good thing given and every perfect gift is from above, coming down from the Father of lights, with whom there is no variation or shifting shadow.</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hristian Character"/>
          <p:cNvSpPr txBox="1"/>
          <p:nvPr>
            <p:ph type="title"/>
          </p:nvPr>
        </p:nvSpPr>
        <p:spPr>
          <a:prstGeom prst="rect">
            <a:avLst/>
          </a:prstGeom>
        </p:spPr>
        <p:txBody>
          <a:bodyPr/>
          <a:lstStyle/>
          <a:p>
            <a:pPr/>
            <a:r>
              <a:t>Christian Character</a:t>
            </a:r>
          </a:p>
        </p:txBody>
      </p:sp>
      <p:sp>
        <p:nvSpPr>
          <p:cNvPr id="172" name="Do Not Close Your Heart…"/>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Do Not Close Your Heart</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1 John 3:17</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hristian Character"/>
          <p:cNvSpPr txBox="1"/>
          <p:nvPr>
            <p:ph type="title"/>
          </p:nvPr>
        </p:nvSpPr>
        <p:spPr>
          <a:prstGeom prst="rect">
            <a:avLst/>
          </a:prstGeom>
        </p:spPr>
        <p:txBody>
          <a:bodyPr/>
          <a:lstStyle/>
          <a:p>
            <a:pPr/>
            <a:r>
              <a:t>Christian Character</a:t>
            </a:r>
          </a:p>
        </p:txBody>
      </p:sp>
      <p:sp>
        <p:nvSpPr>
          <p:cNvPr id="175" name="Do Not Close Your Heart…"/>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Do Not Close Your Heart</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1 John 3:17</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17 But whoever has the world's goods, and sees his brother in need and closes his heart against him, how does the love of God abide in him?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hristian Character"/>
          <p:cNvSpPr txBox="1"/>
          <p:nvPr>
            <p:ph type="title"/>
          </p:nvPr>
        </p:nvSpPr>
        <p:spPr>
          <a:prstGeom prst="rect">
            <a:avLst/>
          </a:prstGeom>
        </p:spPr>
        <p:txBody>
          <a:bodyPr/>
          <a:lstStyle/>
          <a:p>
            <a:pPr/>
            <a:r>
              <a:t>Christian Character</a:t>
            </a:r>
          </a:p>
        </p:txBody>
      </p:sp>
      <p:sp>
        <p:nvSpPr>
          <p:cNvPr id="178" name="Collection for the Saints:  A Gift…"/>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Collection for the Saints:  A Gift</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1 Corinthians 16:1-4</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hristian Character"/>
          <p:cNvSpPr txBox="1"/>
          <p:nvPr>
            <p:ph type="title"/>
          </p:nvPr>
        </p:nvSpPr>
        <p:spPr>
          <a:prstGeom prst="rect">
            <a:avLst/>
          </a:prstGeom>
        </p:spPr>
        <p:txBody>
          <a:bodyPr/>
          <a:lstStyle/>
          <a:p>
            <a:pPr/>
            <a:r>
              <a:t>Christian Character</a:t>
            </a:r>
          </a:p>
        </p:txBody>
      </p:sp>
      <p:sp>
        <p:nvSpPr>
          <p:cNvPr id="181" name="Collection for the Saints:  A Gift…"/>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Collection for the Saints:  A Gift</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1 Corinthians 16:1-4</a:t>
            </a:r>
          </a:p>
          <a:p>
            <a:pPr>
              <a:defRPr spc="239" sz="6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 Now concerning the collection for the saints, as I directed the churches of Galatia, so do you also.</a:t>
            </a:r>
          </a:p>
          <a:p>
            <a:pPr>
              <a:defRPr spc="239" sz="6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 On the first day of every week each one of you is to put aside and save, as he may prosper, so that no collections be made when I come.</a:t>
            </a:r>
          </a:p>
          <a:p>
            <a:pPr>
              <a:defRPr spc="239" sz="6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3 When I arrive, whomever you may approve, I will send them with letters to carry your gift to Jerusalem;</a:t>
            </a:r>
          </a:p>
          <a:p>
            <a:pPr>
              <a:defRPr spc="239" sz="6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4 and if it is fitting for me to go also, they will go with me.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hristian Character"/>
          <p:cNvSpPr txBox="1"/>
          <p:nvPr>
            <p:ph type="title"/>
          </p:nvPr>
        </p:nvSpPr>
        <p:spPr>
          <a:prstGeom prst="rect">
            <a:avLst/>
          </a:prstGeom>
        </p:spPr>
        <p:txBody>
          <a:bodyPr/>
          <a:lstStyle/>
          <a:p>
            <a:pPr/>
            <a:r>
              <a:t>Christian Character</a:t>
            </a:r>
          </a:p>
        </p:txBody>
      </p:sp>
      <p:sp>
        <p:nvSpPr>
          <p:cNvPr id="184" name="Bear &amp; Share:  Doing Good to All…"/>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Bear &amp; Share:  Doing Good to All</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Galatians 6:5-10</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hristian Character"/>
          <p:cNvSpPr txBox="1"/>
          <p:nvPr>
            <p:ph type="title"/>
          </p:nvPr>
        </p:nvSpPr>
        <p:spPr>
          <a:prstGeom prst="rect">
            <a:avLst/>
          </a:prstGeom>
        </p:spPr>
        <p:txBody>
          <a:bodyPr/>
          <a:lstStyle/>
          <a:p>
            <a:pPr/>
            <a:r>
              <a:t>Christian Character</a:t>
            </a:r>
          </a:p>
        </p:txBody>
      </p:sp>
      <p:sp>
        <p:nvSpPr>
          <p:cNvPr id="187" name="Bear &amp; Share:  Doing Good to All…"/>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Bear &amp; Share:  Doing Good to All</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Galatians 6:5-10</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5 For each one will bear his own load.</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6 The one who is taught the word is to share all good things with the one who teaches him.</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7 Do not be deceived, God is not mocked; for whatever a man sows, this he will also reap.</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8 For the one who sows to his own flesh will from the flesh reap corruption, but the one who sows to the Spirit will from the Spirit reap eternal life.</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9 Let us not lose heart in doing good, for in due time we will reap if we do not grow weary.</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10 So then, while we have opportunity, let us do good to all people, and especially to those who are of the household of the faith.</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Christian Character"/>
          <p:cNvSpPr txBox="1"/>
          <p:nvPr>
            <p:ph type="title"/>
          </p:nvPr>
        </p:nvSpPr>
        <p:spPr>
          <a:prstGeom prst="rect">
            <a:avLst/>
          </a:prstGeom>
        </p:spPr>
        <p:txBody>
          <a:bodyPr/>
          <a:lstStyle/>
          <a:p>
            <a:pPr/>
            <a:r>
              <a:t>Christian Character</a:t>
            </a:r>
          </a:p>
        </p:txBody>
      </p:sp>
      <p:sp>
        <p:nvSpPr>
          <p:cNvPr id="190" name="The Good Samaritan:  The Neighbor…"/>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The Good Samaritan:  The Neighbor</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Luke 10:22-37</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Christian Character"/>
          <p:cNvSpPr txBox="1"/>
          <p:nvPr>
            <p:ph type="title"/>
          </p:nvPr>
        </p:nvSpPr>
        <p:spPr>
          <a:prstGeom prst="rect">
            <a:avLst/>
          </a:prstGeom>
        </p:spPr>
        <p:txBody>
          <a:bodyPr/>
          <a:lstStyle/>
          <a:p>
            <a:pPr/>
            <a:r>
              <a:t>Christian Character</a:t>
            </a:r>
          </a:p>
        </p:txBody>
      </p:sp>
      <p:sp>
        <p:nvSpPr>
          <p:cNvPr id="193" name="The Good Samaritan:  The Neighbor…"/>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The Good Samaritan:  The Neighbor</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Luke 10:22-37</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22 "All things have been handed over to Me by My Father, and no one knows who the Son is except the Father, and who the Father is except the Son, and anyone to whom the Son wills to reveal Him."</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23 Turning to the disciples, He said privately, "Blessed are the eyes which see the things you see,</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24 for I say to you, that many prophets and kings wished to see the things which you see, and did not see them, and to hear the things which you hear, and did not hear them."</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25 And a lawyer stood up and put Him to the test, saying, "Teacher, what shall I do to inherit eternal life?"</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26 And He said to him, "What is written in the Law? How does it read to you?"</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27 And he answered, "YOU SHALL LOVE THE LORD YOUR GOD WITH ALL YOUR HEART, AND WITH ALL YOUR SOUL, AND WITH ALL YOUR STRENGTH, AND WITH ALL YOUR MIND; AND YOUR NEIGHBOR AS YOURSELF."</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28 And He said to him, "You have answered correctly; DO THIS AND YOU WILL LIVE."</a:t>
            </a:r>
          </a:p>
          <a:p>
            <a:pPr algn="l">
              <a:defRPr spc="148" sz="37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29 But wishing to justify himself, he said to Jesus, "And who is my neighbor?"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Christian Character"/>
          <p:cNvSpPr txBox="1"/>
          <p:nvPr>
            <p:ph type="title"/>
          </p:nvPr>
        </p:nvSpPr>
        <p:spPr>
          <a:prstGeom prst="rect">
            <a:avLst/>
          </a:prstGeom>
        </p:spPr>
        <p:txBody>
          <a:bodyPr/>
          <a:lstStyle/>
          <a:p>
            <a:pPr/>
            <a:r>
              <a:t>Christian Character</a:t>
            </a:r>
          </a:p>
        </p:txBody>
      </p:sp>
      <p:sp>
        <p:nvSpPr>
          <p:cNvPr id="142" name="(Qualities Christians Should Have)…"/>
          <p:cNvSpPr txBox="1"/>
          <p:nvPr/>
        </p:nvSpPr>
        <p:spPr>
          <a:xfrm>
            <a:off x="1714500" y="5029829"/>
            <a:ext cx="20955001" cy="7953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spc="280" sz="7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(Qualities Christians Should Have)</a:t>
            </a:r>
          </a:p>
          <a:p>
            <a:pPr>
              <a:defRPr spc="280" sz="7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Sun. a.m. 9 January 2021 (Z)</a:t>
            </a:r>
          </a:p>
          <a:p>
            <a:pPr>
              <a:defRPr spc="280" sz="70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Christian Character"/>
          <p:cNvSpPr txBox="1"/>
          <p:nvPr>
            <p:ph type="title"/>
          </p:nvPr>
        </p:nvSpPr>
        <p:spPr>
          <a:prstGeom prst="rect">
            <a:avLst/>
          </a:prstGeom>
        </p:spPr>
        <p:txBody>
          <a:bodyPr/>
          <a:lstStyle/>
          <a:p>
            <a:pPr/>
            <a:r>
              <a:t>Christian Character</a:t>
            </a:r>
          </a:p>
        </p:txBody>
      </p:sp>
      <p:sp>
        <p:nvSpPr>
          <p:cNvPr id="196" name="The Good Samaritan:  The Neighbor…"/>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800735">
              <a:defRPr b="1" spc="240" sz="6014" u="sng">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The Good Samaritan:  The Neighbor</a:t>
            </a:r>
          </a:p>
          <a:p>
            <a:pPr defTabSz="800735">
              <a:defRPr spc="240" sz="6014">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 Luke 10:22-37</a:t>
            </a:r>
            <a:endParaRPr spc="232" sz="5820"/>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30 Jesus replied and said, "A man was going down from Jerusalem to Jericho, and fell among robbers, and they stripped him and beat him, and went away leaving him half dead.</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31 "And by chance a priest was going down on that road, and when he saw him, he passed by on the other side.</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32 "Likewise a Levite also, when he came to the place and saw him, passed by on the other side.</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33 "But a Samaritan, who was on a journey, came upon him; and when he saw him, he felt compassion,</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34 and came to him and bandaged up his wounds, pouring oil and wine on them; and he put him on his own beast, and brought him to an inn and took care of him.</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35 "On the next day he took out two denarii and gave them to the innkeeper and said, 'Take care of him; and whatever more you spend, when I return I will repay you.'</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36 "Which of these three do you think proved to be a neighbor to the man who fell into the robbers' hands?"</a:t>
            </a:r>
          </a:p>
          <a:p>
            <a:pPr algn="l" defTabSz="800735">
              <a:defRPr spc="143" sz="3589">
                <a:solidFill>
                  <a:srgbClr val="945200"/>
                </a:solidFill>
                <a:effectLst>
                  <a:outerShdw sx="100000" sy="100000" kx="0" ky="0" algn="b" rotWithShape="0" blurRad="24638" dist="26507" dir="16200000">
                    <a:srgbClr val="000000">
                      <a:alpha val="50000"/>
                    </a:srgbClr>
                  </a:outerShdw>
                </a:effectLst>
                <a:latin typeface="+mn-lt"/>
                <a:ea typeface="+mn-ea"/>
                <a:cs typeface="+mn-cs"/>
                <a:sym typeface="Cochin"/>
              </a:defRPr>
            </a:pPr>
            <a:r>
              <a:t>37 And he said, "The one who showed mercy toward him." Then Jesus said to him, "Go and do the same.”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hristian Character"/>
          <p:cNvSpPr txBox="1"/>
          <p:nvPr>
            <p:ph type="title"/>
          </p:nvPr>
        </p:nvSpPr>
        <p:spPr>
          <a:prstGeom prst="rect">
            <a:avLst/>
          </a:prstGeom>
        </p:spPr>
        <p:txBody>
          <a:bodyPr/>
          <a:lstStyle/>
          <a:p>
            <a:pPr/>
            <a:r>
              <a:t>Christian Character</a:t>
            </a:r>
          </a:p>
        </p:txBody>
      </p:sp>
      <p:sp>
        <p:nvSpPr>
          <p:cNvPr id="199" name="The Good Samaritan:  The Neighbor…"/>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The Good Samaritan:  The Neighbor</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Luke 10:22-37</a:t>
            </a:r>
            <a:endParaRPr spc="364" sz="9100"/>
          </a:p>
          <a:p>
            <a:pPr algn="l">
              <a:defRPr spc="264" sz="66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36 "Which of these three do you think proved to be a neighbor to the man who fell into the robbers' hands?"</a:t>
            </a:r>
          </a:p>
          <a:p>
            <a:pPr algn="l">
              <a:defRPr spc="264" sz="66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37 And he said, "The one who showed mercy toward him." Then Jesus said to him, "Go and do the same.”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hristian Character"/>
          <p:cNvSpPr txBox="1"/>
          <p:nvPr>
            <p:ph type="title"/>
          </p:nvPr>
        </p:nvSpPr>
        <p:spPr>
          <a:prstGeom prst="rect">
            <a:avLst/>
          </a:prstGeom>
        </p:spPr>
        <p:txBody>
          <a:bodyPr/>
          <a:lstStyle/>
          <a:p>
            <a:pPr/>
            <a:r>
              <a:t>Christian Character</a:t>
            </a:r>
          </a:p>
        </p:txBody>
      </p:sp>
      <p:sp>
        <p:nvSpPr>
          <p:cNvPr id="202"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8:1-5; 12-14; 20</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9:5-7, 10-15</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Christian Character"/>
          <p:cNvSpPr txBox="1"/>
          <p:nvPr>
            <p:ph type="title"/>
          </p:nvPr>
        </p:nvSpPr>
        <p:spPr>
          <a:prstGeom prst="rect">
            <a:avLst/>
          </a:prstGeom>
        </p:spPr>
        <p:txBody>
          <a:bodyPr/>
          <a:lstStyle/>
          <a:p>
            <a:pPr/>
            <a:r>
              <a:t>Christian Character</a:t>
            </a:r>
          </a:p>
        </p:txBody>
      </p:sp>
      <p:sp>
        <p:nvSpPr>
          <p:cNvPr id="205"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8:1-5; 12-14; 20</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9:5-7, 10-15</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Christian Character"/>
          <p:cNvSpPr txBox="1"/>
          <p:nvPr>
            <p:ph type="title"/>
          </p:nvPr>
        </p:nvSpPr>
        <p:spPr>
          <a:prstGeom prst="rect">
            <a:avLst/>
          </a:prstGeom>
        </p:spPr>
        <p:txBody>
          <a:bodyPr/>
          <a:lstStyle/>
          <a:p>
            <a:pPr/>
            <a:r>
              <a:t>Christian Character</a:t>
            </a:r>
          </a:p>
        </p:txBody>
      </p:sp>
      <p:sp>
        <p:nvSpPr>
          <p:cNvPr id="208"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8:1-5; 12-14; 20</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 Now, brethren, we wish to make known to you the grace of God which has been given in the churches of Macedonia,</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 that in a great ordeal of affliction their abundance of joy and their deep poverty overflowed in the wealth of their liberality.</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3 For I testify that according to their ability, and beyond their ability, they gave of their own accord,</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4 begging us with much urging for the favor of participation in the support of the saints,</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5 and this, not as we had expected, but they first gave themselves to the Lord and to us by the will of God.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hristian Character"/>
          <p:cNvSpPr txBox="1"/>
          <p:nvPr>
            <p:ph type="title"/>
          </p:nvPr>
        </p:nvSpPr>
        <p:spPr>
          <a:prstGeom prst="rect">
            <a:avLst/>
          </a:prstGeom>
        </p:spPr>
        <p:txBody>
          <a:bodyPr/>
          <a:lstStyle/>
          <a:p>
            <a:pPr/>
            <a:r>
              <a:t>Christian Character</a:t>
            </a:r>
          </a:p>
        </p:txBody>
      </p:sp>
      <p:sp>
        <p:nvSpPr>
          <p:cNvPr id="211"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8:1-5; 12-14; 20</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12 For if the readiness is present, it is acceptable according to what a person has, not according to what he does not have.</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13 For this is not for the ease of others and for your affliction, but by way of equality--</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14 at this present time your abundance being a supply for their need, so that their abundance also may become a supply for your need, that there may be equality;</a:t>
            </a: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180" sz="4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20 taking precaution so that no one will discredit us in our administration of this generous gift;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Christian Character"/>
          <p:cNvSpPr txBox="1"/>
          <p:nvPr>
            <p:ph type="title"/>
          </p:nvPr>
        </p:nvSpPr>
        <p:spPr>
          <a:prstGeom prst="rect">
            <a:avLst/>
          </a:prstGeom>
        </p:spPr>
        <p:txBody>
          <a:bodyPr/>
          <a:lstStyle/>
          <a:p>
            <a:pPr/>
            <a:r>
              <a:t>Christian Character</a:t>
            </a:r>
          </a:p>
        </p:txBody>
      </p:sp>
      <p:sp>
        <p:nvSpPr>
          <p:cNvPr id="214"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8:1-5; 12-14; 20</a:t>
            </a:r>
          </a:p>
          <a:p>
            <a:pPr>
              <a:defRPr spc="328" sz="8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260" sz="6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14 at this present time your abundance being a supply for their need, so that their abundance also may become a supply for your need, that there may be equality;</a:t>
            </a:r>
          </a:p>
          <a:p>
            <a:pPr algn="l">
              <a:defRPr spc="260" sz="6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260" sz="65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20 taking precaution so that no one will discredit us in our administration of this generous gift;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hristian Character"/>
          <p:cNvSpPr txBox="1"/>
          <p:nvPr>
            <p:ph type="title"/>
          </p:nvPr>
        </p:nvSpPr>
        <p:spPr>
          <a:prstGeom prst="rect">
            <a:avLst/>
          </a:prstGeom>
        </p:spPr>
        <p:txBody>
          <a:bodyPr/>
          <a:lstStyle/>
          <a:p>
            <a:pPr/>
            <a:r>
              <a:t>Christian Character</a:t>
            </a:r>
          </a:p>
        </p:txBody>
      </p:sp>
      <p:sp>
        <p:nvSpPr>
          <p:cNvPr id="217"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9:5-7, 10-15</a:t>
            </a:r>
          </a:p>
          <a:p>
            <a:pPr lvl="1" algn="l">
              <a:defRPr spc="224" sz="56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5 So I thought it necessary to urge the brethren that they would go on ahead to you and arrange beforehand your previously promised bountiful gift, so that the same would be ready as a bountiful gift and not affected by covetousness.</a:t>
            </a:r>
          </a:p>
          <a:p>
            <a:pPr lvl="1" algn="l">
              <a:defRPr spc="224" sz="56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6 Now this I say, he who sows sparingly will also reap sparingly, and he who sows bountifully will also reap bountifully.</a:t>
            </a:r>
          </a:p>
          <a:p>
            <a:pPr lvl="1" algn="l">
              <a:defRPr spc="224" sz="56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7 Each one must do just as he has purposed in his heart, not grudgingly or under compulsion, for God loves a cheerful giver.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Christian Character"/>
          <p:cNvSpPr txBox="1"/>
          <p:nvPr>
            <p:ph type="title"/>
          </p:nvPr>
        </p:nvSpPr>
        <p:spPr>
          <a:prstGeom prst="rect">
            <a:avLst/>
          </a:prstGeom>
        </p:spPr>
        <p:txBody>
          <a:bodyPr/>
          <a:lstStyle/>
          <a:p>
            <a:pPr/>
            <a:r>
              <a:t>Christian Character</a:t>
            </a:r>
          </a:p>
        </p:txBody>
      </p:sp>
      <p:sp>
        <p:nvSpPr>
          <p:cNvPr id="220"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9:5-7, 10-15</a:t>
            </a:r>
          </a:p>
          <a:p>
            <a:pPr algn="l">
              <a:defRPr spc="316" sz="79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“…and he who sows bountifully will also reap bountifully.”</a:t>
            </a:r>
          </a:p>
          <a:p>
            <a:pPr lvl="1" algn="l">
              <a:defRPr spc="316" sz="79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“Each one must do just as he has purposed in his heart, not grudgingly or under compulsion, for God loves a cheerful giver.”</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Christian Character"/>
          <p:cNvSpPr txBox="1"/>
          <p:nvPr>
            <p:ph type="title"/>
          </p:nvPr>
        </p:nvSpPr>
        <p:spPr>
          <a:prstGeom prst="rect">
            <a:avLst/>
          </a:prstGeom>
        </p:spPr>
        <p:txBody>
          <a:bodyPr/>
          <a:lstStyle/>
          <a:p>
            <a:pPr/>
            <a:r>
              <a:t>Christian Character</a:t>
            </a:r>
          </a:p>
        </p:txBody>
      </p:sp>
      <p:sp>
        <p:nvSpPr>
          <p:cNvPr id="223"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2 Corinthians 9:5-7, 10-15</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10 Now He who supplies seed to the sower and bread for food will supply and multiply your seed for sowing and increase the harvest of your righteousness;</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11 you will be enriched in everything for all liberality, which through us is producing thanksgiving to God.</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12 For the ministry of this service is not only fully supplying the needs of the saints, but is also overflowing through many thanksgivings to God.</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13 Because of the proof given by this ministry, they will glorify God for your obedience to your confession of the gospel of Christ and for the liberality of your contribution to them and to all,</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14 while they also, by prayer on your behalf, yearn for you because of the surpassing grace of God in you.</a:t>
            </a:r>
          </a:p>
          <a:p>
            <a:pPr algn="l">
              <a:defRPr spc="176" sz="44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15 Thanks be to God for His indescribable gift!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hristian Character"/>
          <p:cNvSpPr txBox="1"/>
          <p:nvPr>
            <p:ph type="title"/>
          </p:nvPr>
        </p:nvSpPr>
        <p:spPr>
          <a:prstGeom prst="rect">
            <a:avLst/>
          </a:prstGeom>
        </p:spPr>
        <p:txBody>
          <a:bodyPr/>
          <a:lstStyle/>
          <a:p>
            <a:pPr/>
            <a:r>
              <a:t>Christian Character</a:t>
            </a:r>
          </a:p>
        </p:txBody>
      </p:sp>
      <p:sp>
        <p:nvSpPr>
          <p:cNvPr id="145" name="• Some Quick Thoughts……"/>
          <p:cNvSpPr txBox="1"/>
          <p:nvPr/>
        </p:nvSpPr>
        <p:spPr>
          <a:xfrm>
            <a:off x="1714499" y="3232836"/>
            <a:ext cx="20955001" cy="96931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Some Quick Thoughts…</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“They’ll know we are Christians by our love, by our love”</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“Love one another, thus saith the Savior!”</a:t>
            </a:r>
          </a:p>
          <a:p>
            <a:pPr>
              <a:defRPr spc="248" sz="62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 ___________________________________</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Christian Character"/>
          <p:cNvSpPr txBox="1"/>
          <p:nvPr>
            <p:ph type="title"/>
          </p:nvPr>
        </p:nvSpPr>
        <p:spPr>
          <a:prstGeom prst="rect">
            <a:avLst/>
          </a:prstGeom>
        </p:spPr>
        <p:txBody>
          <a:bodyPr/>
          <a:lstStyle/>
          <a:p>
            <a:pPr/>
            <a:r>
              <a:t>Christian Character</a:t>
            </a:r>
          </a:p>
        </p:txBody>
      </p:sp>
      <p:sp>
        <p:nvSpPr>
          <p:cNvPr id="226"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10 Now He who supplies seed to the sower and bread for food will supply and multiply your seed for sowing and increase the harvest of your righteousness;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hristian Character"/>
          <p:cNvSpPr txBox="1"/>
          <p:nvPr>
            <p:ph type="title"/>
          </p:nvPr>
        </p:nvSpPr>
        <p:spPr>
          <a:prstGeom prst="rect">
            <a:avLst/>
          </a:prstGeom>
        </p:spPr>
        <p:txBody>
          <a:bodyPr/>
          <a:lstStyle/>
          <a:p>
            <a:pPr/>
            <a:r>
              <a:t>Christian Character</a:t>
            </a:r>
          </a:p>
        </p:txBody>
      </p:sp>
      <p:sp>
        <p:nvSpPr>
          <p:cNvPr id="229"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10 Now He who supplies seed to the sower and bread for food will supply and multiply your seed for sowing and increase the harvest of your righteousness;</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11 you will be enriched in everything for all liberality, which through us is producing thanksgiving to God.</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hristian Character"/>
          <p:cNvSpPr txBox="1"/>
          <p:nvPr>
            <p:ph type="title"/>
          </p:nvPr>
        </p:nvSpPr>
        <p:spPr>
          <a:prstGeom prst="rect">
            <a:avLst/>
          </a:prstGeom>
        </p:spPr>
        <p:txBody>
          <a:bodyPr/>
          <a:lstStyle/>
          <a:p>
            <a:pPr/>
            <a:r>
              <a:t>Christian Character</a:t>
            </a:r>
          </a:p>
        </p:txBody>
      </p:sp>
      <p:sp>
        <p:nvSpPr>
          <p:cNvPr id="232"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defRPr b="1" spc="248" sz="6200" u="sng">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Ready, Willing &amp; Able!</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10 Now He who supplies seed to the sower and bread for food will supply and multiply your seed for sowing and increase the harvest of your righteousness;</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11 you will be enriched in everything for all liberality, which through us is producing thanksgiving to God.</a:t>
            </a: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p>
          <a:p>
            <a:pPr algn="l">
              <a:defRPr spc="204" sz="5100">
                <a:solidFill>
                  <a:srgbClr val="945200"/>
                </a:solidFill>
                <a:effectLst>
                  <a:outerShdw sx="100000" sy="100000" kx="0" ky="0" algn="b" rotWithShape="0" blurRad="25400" dist="27326" dir="16200000">
                    <a:srgbClr val="000000">
                      <a:alpha val="50000"/>
                    </a:srgbClr>
                  </a:outerShdw>
                </a:effectLst>
                <a:latin typeface="+mn-lt"/>
                <a:ea typeface="+mn-ea"/>
                <a:cs typeface="+mn-cs"/>
                <a:sym typeface="Cochin"/>
              </a:defRPr>
            </a:pPr>
            <a:r>
              <a:t>12 For the ministry of this service is not only fully supplying the needs of the saints, but is also overflowing through many thanksgivings to God.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hristian Character"/>
          <p:cNvSpPr txBox="1"/>
          <p:nvPr>
            <p:ph type="title"/>
          </p:nvPr>
        </p:nvSpPr>
        <p:spPr>
          <a:prstGeom prst="rect">
            <a:avLst/>
          </a:prstGeom>
        </p:spPr>
        <p:txBody>
          <a:bodyPr/>
          <a:lstStyle/>
          <a:p>
            <a:pPr/>
            <a:r>
              <a:t>Christian Character</a:t>
            </a:r>
          </a:p>
        </p:txBody>
      </p:sp>
      <p:sp>
        <p:nvSpPr>
          <p:cNvPr id="235" name="Ready, Willing &amp; Able!…"/>
          <p:cNvSpPr txBox="1"/>
          <p:nvPr/>
        </p:nvSpPr>
        <p:spPr>
          <a:xfrm>
            <a:off x="1714500" y="3446512"/>
            <a:ext cx="20955000" cy="96931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817244">
              <a:defRPr b="1" spc="245" sz="6138" u="sng">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r>
              <a:t>Ready, Willing &amp; Able!</a:t>
            </a: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r>
              <a:t>10 Now He who supplies seed to the sower and bread for food will supply and multiply your seed for sowing and increase the harvest of your righteousness;</a:t>
            </a: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r>
              <a:t>11 you will be enriched in everything for all liberality, which through us is producing thanksgiving to God.</a:t>
            </a: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r>
              <a:t>12 For the ministry of this service is not only fully supplying the needs of the saints, but is also overflowing through many thanksgivings to God.</a:t>
            </a: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p>
          <a:p>
            <a:pPr algn="l" defTabSz="817244">
              <a:defRPr spc="197" sz="4950">
                <a:solidFill>
                  <a:srgbClr val="945200"/>
                </a:solidFill>
                <a:effectLst>
                  <a:outerShdw sx="100000" sy="100000" kx="0" ky="0" algn="b" rotWithShape="0" blurRad="25146" dist="27053" dir="16200000">
                    <a:srgbClr val="000000">
                      <a:alpha val="50000"/>
                    </a:srgbClr>
                  </a:outerShdw>
                </a:effectLst>
                <a:latin typeface="+mn-lt"/>
                <a:ea typeface="+mn-ea"/>
                <a:cs typeface="+mn-cs"/>
                <a:sym typeface="Cochin"/>
              </a:defRPr>
            </a:pPr>
            <a:r>
              <a:t>15 Thanks be to God for His indescribable gift!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a:p>
            <a:pPr marL="834571" indent="-834571" algn="l">
              <a:buSzPct val="35000"/>
              <a:defRPr spc="328" sz="8200"/>
            </a:pPr>
            <a:r>
              <a:t>Collection for the Saints:  </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A Gift</a:t>
            </a:r>
          </a:p>
          <a:p>
            <a:pPr marL="834571" indent="-834571" algn="l">
              <a:buSzPct val="35000"/>
              <a:defRPr spc="328" sz="8200"/>
            </a:pPr>
            <a:r>
              <a:t>Bear &amp; Share:  Doing Good to All</a:t>
            </a:r>
          </a:p>
          <a:p>
            <a:pPr marL="834571" indent="-834571" algn="l">
              <a:buSzPct val="35000"/>
              <a:defRPr spc="328" sz="8200"/>
            </a:pPr>
            <a:r>
              <a:t>The Good Samaritan:</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The Neighbor</a:t>
            </a:r>
          </a:p>
          <a:p>
            <a:pPr marL="834571" indent="-834571" algn="l">
              <a:buSzPct val="35000"/>
              <a:defRPr spc="328" sz="8200"/>
            </a:pPr>
            <a:r>
              <a:t>Ready, Willing &amp; Able!</a:t>
            </a:r>
          </a:p>
        </p:txBody>
      </p:sp>
      <p:sp>
        <p:nvSpPr>
          <p:cNvPr id="238" name="The Zanesville church of Christ"/>
          <p:cNvSpPr txBox="1"/>
          <p:nvPr/>
        </p:nvSpPr>
        <p:spPr>
          <a:xfrm>
            <a:off x="2019300" y="12139299"/>
            <a:ext cx="20955000" cy="872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Good &amp; Perfect Gifts"/>
          <p:cNvSpPr txBox="1"/>
          <p:nvPr>
            <p:ph type="ctrTitle"/>
          </p:nvPr>
        </p:nvSpPr>
        <p:spPr>
          <a:xfrm>
            <a:off x="899740" y="486109"/>
            <a:ext cx="23194120" cy="11157420"/>
          </a:xfrm>
          <a:prstGeom prst="rect">
            <a:avLst/>
          </a:prstGeom>
        </p:spPr>
        <p:txBody>
          <a:bodyPr anchor="t"/>
          <a:lstStyle>
            <a:lvl1pPr marL="834571" indent="-834571" algn="l">
              <a:buSzPct val="35000"/>
              <a:buBlip>
                <a:blip r:embed="rId2"/>
              </a:buBlip>
              <a:defRPr spc="328" sz="8200"/>
            </a:lvl1pPr>
          </a:lstStyle>
          <a:p>
            <a:pPr/>
            <a:r>
              <a:t>Good &amp; Perfect Gifts</a:t>
            </a:r>
          </a:p>
        </p:txBody>
      </p:sp>
      <p:sp>
        <p:nvSpPr>
          <p:cNvPr id="148"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47"/>
                                        </p:tgtEl>
                                        <p:attrNameLst>
                                          <p:attrName>style.visibility</p:attrName>
                                        </p:attrNameLst>
                                      </p:cBhvr>
                                      <p:to>
                                        <p:strVal val="visible"/>
                                      </p:to>
                                    </p:set>
                                    <p:anim calcmode="lin" valueType="num">
                                      <p:cBhvr>
                                        <p:cTn id="7" dur="750" fill="hold"/>
                                        <p:tgtEl>
                                          <p:spTgt spid="147"/>
                                        </p:tgtEl>
                                        <p:attrNameLst>
                                          <p:attrName>ppt_x</p:attrName>
                                        </p:attrNameLst>
                                      </p:cBhvr>
                                      <p:tavLst>
                                        <p:tav tm="0">
                                          <p:val>
                                            <p:strVal val="0-#ppt_w/2"/>
                                          </p:val>
                                        </p:tav>
                                        <p:tav tm="100000">
                                          <p:val>
                                            <p:strVal val="#ppt_x"/>
                                          </p:val>
                                        </p:tav>
                                      </p:tavLst>
                                    </p:anim>
                                    <p:anim calcmode="lin" valueType="num">
                                      <p:cBhvr>
                                        <p:cTn id="8" dur="750" fill="hold"/>
                                        <p:tgtEl>
                                          <p:spTgt spid="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p:txBody>
      </p:sp>
      <p:sp>
        <p:nvSpPr>
          <p:cNvPr id="151"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50"/>
                                        </p:tgtEl>
                                        <p:attrNameLst>
                                          <p:attrName>style.visibility</p:attrName>
                                        </p:attrNameLst>
                                      </p:cBhvr>
                                      <p:to>
                                        <p:strVal val="visible"/>
                                      </p:to>
                                    </p:set>
                                    <p:anim calcmode="lin" valueType="num">
                                      <p:cBhvr>
                                        <p:cTn id="7" dur="750" fill="hold"/>
                                        <p:tgtEl>
                                          <p:spTgt spid="150"/>
                                        </p:tgtEl>
                                        <p:attrNameLst>
                                          <p:attrName>ppt_x</p:attrName>
                                        </p:attrNameLst>
                                      </p:cBhvr>
                                      <p:tavLst>
                                        <p:tav tm="0">
                                          <p:val>
                                            <p:strVal val="0-#ppt_w/2"/>
                                          </p:val>
                                        </p:tav>
                                        <p:tav tm="100000">
                                          <p:val>
                                            <p:strVal val="#ppt_x"/>
                                          </p:val>
                                        </p:tav>
                                      </p:tavLst>
                                    </p:anim>
                                    <p:anim calcmode="lin" valueType="num">
                                      <p:cBhvr>
                                        <p:cTn id="8" dur="75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a:p>
            <a:pPr marL="834571" indent="-834571" algn="l">
              <a:buSzPct val="35000"/>
              <a:defRPr spc="328" sz="8200"/>
            </a:pPr>
            <a:r>
              <a:t>Collection for the Saints:  </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A Gift</a:t>
            </a:r>
          </a:p>
        </p:txBody>
      </p:sp>
      <p:sp>
        <p:nvSpPr>
          <p:cNvPr id="154"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53"/>
                                        </p:tgtEl>
                                        <p:attrNameLst>
                                          <p:attrName>style.visibility</p:attrName>
                                        </p:attrNameLst>
                                      </p:cBhvr>
                                      <p:to>
                                        <p:strVal val="visible"/>
                                      </p:to>
                                    </p:set>
                                    <p:anim calcmode="lin" valueType="num">
                                      <p:cBhvr>
                                        <p:cTn id="7" dur="750" fill="hold"/>
                                        <p:tgtEl>
                                          <p:spTgt spid="153"/>
                                        </p:tgtEl>
                                        <p:attrNameLst>
                                          <p:attrName>ppt_x</p:attrName>
                                        </p:attrNameLst>
                                      </p:cBhvr>
                                      <p:tavLst>
                                        <p:tav tm="0">
                                          <p:val>
                                            <p:strVal val="0-#ppt_w/2"/>
                                          </p:val>
                                        </p:tav>
                                        <p:tav tm="100000">
                                          <p:val>
                                            <p:strVal val="#ppt_x"/>
                                          </p:val>
                                        </p:tav>
                                      </p:tavLst>
                                    </p:anim>
                                    <p:anim calcmode="lin" valueType="num">
                                      <p:cBhvr>
                                        <p:cTn id="8" dur="75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a:p>
            <a:pPr marL="834571" indent="-834571" algn="l">
              <a:buSzPct val="35000"/>
              <a:defRPr spc="328" sz="8200"/>
            </a:pPr>
            <a:r>
              <a:t>Collection for the Saints:  </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A Gift</a:t>
            </a:r>
          </a:p>
          <a:p>
            <a:pPr marL="834571" indent="-834571" algn="l">
              <a:buSzPct val="35000"/>
              <a:defRPr spc="328" sz="8200"/>
            </a:pPr>
            <a:r>
              <a:t>Bear &amp; Share:  Doing Good to All</a:t>
            </a:r>
          </a:p>
        </p:txBody>
      </p:sp>
      <p:sp>
        <p:nvSpPr>
          <p:cNvPr id="157"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56"/>
                                        </p:tgtEl>
                                        <p:attrNameLst>
                                          <p:attrName>style.visibility</p:attrName>
                                        </p:attrNameLst>
                                      </p:cBhvr>
                                      <p:to>
                                        <p:strVal val="visible"/>
                                      </p:to>
                                    </p:set>
                                    <p:anim calcmode="lin" valueType="num">
                                      <p:cBhvr>
                                        <p:cTn id="7" dur="750" fill="hold"/>
                                        <p:tgtEl>
                                          <p:spTgt spid="156"/>
                                        </p:tgtEl>
                                        <p:attrNameLst>
                                          <p:attrName>ppt_x</p:attrName>
                                        </p:attrNameLst>
                                      </p:cBhvr>
                                      <p:tavLst>
                                        <p:tav tm="0">
                                          <p:val>
                                            <p:strVal val="0-#ppt_w/2"/>
                                          </p:val>
                                        </p:tav>
                                        <p:tav tm="100000">
                                          <p:val>
                                            <p:strVal val="#ppt_x"/>
                                          </p:val>
                                        </p:tav>
                                      </p:tavLst>
                                    </p:anim>
                                    <p:anim calcmode="lin" valueType="num">
                                      <p:cBhvr>
                                        <p:cTn id="8" dur="750" fill="hold"/>
                                        <p:tgtEl>
                                          <p:spTgt spid="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a:p>
            <a:pPr marL="834571" indent="-834571" algn="l">
              <a:buSzPct val="35000"/>
              <a:defRPr spc="328" sz="8200"/>
            </a:pPr>
            <a:r>
              <a:t>Collection for the Saints:  </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A Gift</a:t>
            </a:r>
          </a:p>
          <a:p>
            <a:pPr marL="834571" indent="-834571" algn="l">
              <a:buSzPct val="35000"/>
              <a:defRPr spc="328" sz="8200"/>
            </a:pPr>
            <a:r>
              <a:t>Bear &amp; Share:  Doing Good to All</a:t>
            </a:r>
          </a:p>
          <a:p>
            <a:pPr marL="834571" indent="-834571" algn="l">
              <a:buSzPct val="35000"/>
              <a:defRPr spc="328" sz="8200"/>
            </a:pPr>
            <a:r>
              <a:t>The Good Samaritan:</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The Neighbor</a:t>
            </a:r>
          </a:p>
        </p:txBody>
      </p:sp>
      <p:sp>
        <p:nvSpPr>
          <p:cNvPr id="160"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59"/>
                                        </p:tgtEl>
                                        <p:attrNameLst>
                                          <p:attrName>style.visibility</p:attrName>
                                        </p:attrNameLst>
                                      </p:cBhvr>
                                      <p:to>
                                        <p:strVal val="visible"/>
                                      </p:to>
                                    </p:set>
                                    <p:anim calcmode="lin" valueType="num">
                                      <p:cBhvr>
                                        <p:cTn id="7" dur="750" fill="hold"/>
                                        <p:tgtEl>
                                          <p:spTgt spid="159"/>
                                        </p:tgtEl>
                                        <p:attrNameLst>
                                          <p:attrName>ppt_x</p:attrName>
                                        </p:attrNameLst>
                                      </p:cBhvr>
                                      <p:tavLst>
                                        <p:tav tm="0">
                                          <p:val>
                                            <p:strVal val="0-#ppt_w/2"/>
                                          </p:val>
                                        </p:tav>
                                        <p:tav tm="100000">
                                          <p:val>
                                            <p:strVal val="#ppt_x"/>
                                          </p:val>
                                        </p:tav>
                                      </p:tavLst>
                                    </p:anim>
                                    <p:anim calcmode="lin" valueType="num">
                                      <p:cBhvr>
                                        <p:cTn id="8" dur="75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ood &amp; Perfect Gifts…"/>
          <p:cNvSpPr txBox="1"/>
          <p:nvPr>
            <p:ph type="ctrTitle"/>
          </p:nvPr>
        </p:nvSpPr>
        <p:spPr>
          <a:xfrm>
            <a:off x="899740" y="486109"/>
            <a:ext cx="23194120" cy="11157420"/>
          </a:xfrm>
          <a:prstGeom prst="rect">
            <a:avLst/>
          </a:prstGeom>
        </p:spPr>
        <p:txBody>
          <a:bodyPr anchor="t"/>
          <a:lstStyle/>
          <a:p>
            <a:pPr marL="834571" indent="-834571" algn="l">
              <a:buSzPct val="35000"/>
              <a:buBlip>
                <a:blip r:embed="rId2"/>
              </a:buBlip>
              <a:defRPr spc="328" sz="8200"/>
            </a:pPr>
            <a:r>
              <a:t>Good &amp; Perfect Gifts</a:t>
            </a:r>
          </a:p>
          <a:p>
            <a:pPr marL="834571" indent="-834571" algn="l">
              <a:buSzPct val="35000"/>
              <a:defRPr spc="328" sz="8200"/>
            </a:pPr>
            <a:r>
              <a:t>Do Not Close Your Heart</a:t>
            </a:r>
          </a:p>
          <a:p>
            <a:pPr marL="834571" indent="-834571" algn="l">
              <a:buSzPct val="35000"/>
              <a:defRPr spc="328" sz="8200"/>
            </a:pPr>
            <a:r>
              <a:t>Collection for the Saints:  </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A Gift</a:t>
            </a:r>
          </a:p>
          <a:p>
            <a:pPr marL="834571" indent="-834571" algn="l">
              <a:buSzPct val="35000"/>
              <a:defRPr spc="328" sz="8200"/>
            </a:pPr>
            <a:r>
              <a:t>Bear &amp; Share:  Doing Good to All</a:t>
            </a:r>
          </a:p>
          <a:p>
            <a:pPr marL="834571" indent="-834571" algn="l">
              <a:buSzPct val="35000"/>
              <a:defRPr spc="328" sz="8200"/>
            </a:pPr>
            <a:r>
              <a:t>The Good Samaritan:</a:t>
            </a:r>
          </a:p>
          <a:p>
            <a:pPr lvl="3" marL="2587171" indent="-834571" algn="l">
              <a:buSzPct val="35000"/>
              <a:defRPr cap="all" spc="328" sz="8200">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pPr>
            <a:r>
              <a:t>The Neighbor</a:t>
            </a:r>
          </a:p>
          <a:p>
            <a:pPr marL="834571" indent="-834571" algn="l">
              <a:buSzPct val="35000"/>
              <a:defRPr spc="328" sz="8200"/>
            </a:pPr>
            <a:r>
              <a:t>Ready, Willing &amp; Able!</a:t>
            </a:r>
          </a:p>
        </p:txBody>
      </p:sp>
      <p:sp>
        <p:nvSpPr>
          <p:cNvPr id="163" name="The Zanesville church of Christ"/>
          <p:cNvSpPr txBox="1"/>
          <p:nvPr/>
        </p:nvSpPr>
        <p:spPr>
          <a:xfrm>
            <a:off x="2019300" y="12139299"/>
            <a:ext cx="20955000" cy="872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pc="2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stStyle>
          <a:p>
            <a:pPr/>
            <a:r>
              <a:t>The Zanesville church of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162"/>
                                        </p:tgtEl>
                                        <p:attrNameLst>
                                          <p:attrName>style.visibility</p:attrName>
                                        </p:attrNameLst>
                                      </p:cBhvr>
                                      <p:to>
                                        <p:strVal val="visible"/>
                                      </p:to>
                                    </p:set>
                                    <p:anim calcmode="lin" valueType="num">
                                      <p:cBhvr>
                                        <p:cTn id="7" dur="750" fill="hold"/>
                                        <p:tgtEl>
                                          <p:spTgt spid="162"/>
                                        </p:tgtEl>
                                        <p:attrNameLst>
                                          <p:attrName>ppt_x</p:attrName>
                                        </p:attrNameLst>
                                      </p:cBhvr>
                                      <p:tavLst>
                                        <p:tav tm="0">
                                          <p:val>
                                            <p:strVal val="0-#ppt_w/2"/>
                                          </p:val>
                                        </p:tav>
                                        <p:tav tm="100000">
                                          <p:val>
                                            <p:strVal val="#ppt_x"/>
                                          </p:val>
                                        </p:tav>
                                      </p:tavLst>
                                    </p:anim>
                                    <p:anim calcmode="lin" valueType="num">
                                      <p:cBhvr>
                                        <p:cTn id="8" dur="750" fill="hold"/>
                                        <p:tgtEl>
                                          <p:spTgt spid="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